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7" r:id="rId4"/>
    <p:sldId id="279" r:id="rId5"/>
    <p:sldId id="282" r:id="rId6"/>
    <p:sldId id="278" r:id="rId7"/>
    <p:sldId id="274" r:id="rId8"/>
    <p:sldId id="275" r:id="rId9"/>
    <p:sldId id="276" r:id="rId10"/>
    <p:sldId id="262" r:id="rId11"/>
    <p:sldId id="257" r:id="rId12"/>
    <p:sldId id="258" r:id="rId13"/>
    <p:sldId id="259" r:id="rId14"/>
    <p:sldId id="281" r:id="rId15"/>
    <p:sldId id="260" r:id="rId16"/>
    <p:sldId id="263" r:id="rId17"/>
    <p:sldId id="267" r:id="rId18"/>
    <p:sldId id="264" r:id="rId19"/>
    <p:sldId id="265" r:id="rId20"/>
    <p:sldId id="266" r:id="rId21"/>
    <p:sldId id="268" r:id="rId22"/>
    <p:sldId id="269" r:id="rId23"/>
    <p:sldId id="270" r:id="rId24"/>
    <p:sldId id="271" r:id="rId25"/>
    <p:sldId id="272" r:id="rId26"/>
    <p:sldId id="273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miz.org.ua/psikhologi/psikholog-po-internetu" TargetMode="External"/><Relationship Id="rId3" Type="http://schemas.openxmlformats.org/officeDocument/2006/relationships/hyperlink" Target="http://emiz.org.ua/psikhologiia-cheloveka/chelovek-kak-master-psikhicheskikh-kliuchei-k-samomu-sebe" TargetMode="External"/><Relationship Id="rId7" Type="http://schemas.openxmlformats.org/officeDocument/2006/relationships/hyperlink" Target="http://emiz.org.ua/prakticheskaia-psikhologiia/emotcionalnaia-bessonnitca" TargetMode="External"/><Relationship Id="rId2" Type="http://schemas.openxmlformats.org/officeDocument/2006/relationships/hyperlink" Target="http://emiz.org.ua/psikhologiia-otnoshenii/on-ona-i-neponimani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miz.org.ua/psikhologiia-cheloveka/antistatia-vy-eshche-zdorovy" TargetMode="External"/><Relationship Id="rId5" Type="http://schemas.openxmlformats.org/officeDocument/2006/relationships/hyperlink" Target="http://emiz.org.ua/prakticheskaia-psikhologiia/moi-rebenok-talantliv" TargetMode="External"/><Relationship Id="rId10" Type="http://schemas.openxmlformats.org/officeDocument/2006/relationships/hyperlink" Target="http://emiz.org.ua/" TargetMode="External"/><Relationship Id="rId4" Type="http://schemas.openxmlformats.org/officeDocument/2006/relationships/hyperlink" Target="http://emiz.org.ua/psikhologiia-lichnosti/polusharie-mozga-test" TargetMode="External"/><Relationship Id="rId9" Type="http://schemas.openxmlformats.org/officeDocument/2006/relationships/hyperlink" Target="http://emiz.org.ua/psikhologiia-lichnosti/prodavtcy-illiuzii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5psy.ru/strahi-i-fobii.html" TargetMode="External"/><Relationship Id="rId3" Type="http://schemas.openxmlformats.org/officeDocument/2006/relationships/hyperlink" Target="http://5psy.ru/psychognosis.html" TargetMode="External"/><Relationship Id="rId7" Type="http://schemas.openxmlformats.org/officeDocument/2006/relationships/hyperlink" Target="http://5psy.ru/ege-ekzamenacionnyi-stress.html" TargetMode="External"/><Relationship Id="rId2" Type="http://schemas.openxmlformats.org/officeDocument/2006/relationships/hyperlink" Target="http://5psy.ru/dokumenti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5psy.ru/stress.html" TargetMode="External"/><Relationship Id="rId11" Type="http://schemas.openxmlformats.org/officeDocument/2006/relationships/hyperlink" Target="http://5psy.ru/" TargetMode="External"/><Relationship Id="rId5" Type="http://schemas.openxmlformats.org/officeDocument/2006/relationships/hyperlink" Target="http://5psy.ru/trevojnost.html" TargetMode="External"/><Relationship Id="rId10" Type="http://schemas.openxmlformats.org/officeDocument/2006/relationships/hyperlink" Target="http://5psy.ru/podgotovka-k-shkole-pervyi-klass.html" TargetMode="External"/><Relationship Id="rId4" Type="http://schemas.openxmlformats.org/officeDocument/2006/relationships/hyperlink" Target="http://5psy.ru/suicide.html" TargetMode="External"/><Relationship Id="rId9" Type="http://schemas.openxmlformats.org/officeDocument/2006/relationships/hyperlink" Target="http://5psy.ru/vospitanie.htm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forientator.ru/articles" TargetMode="External"/><Relationship Id="rId3" Type="http://schemas.openxmlformats.org/officeDocument/2006/relationships/hyperlink" Target="http://www.proforientator.ru/profession" TargetMode="External"/><Relationship Id="rId7" Type="http://schemas.openxmlformats.org/officeDocument/2006/relationships/hyperlink" Target="http://www.proforientator.ru/calendar" TargetMode="External"/><Relationship Id="rId12" Type="http://schemas.openxmlformats.org/officeDocument/2006/relationships/hyperlink" Target="http://www.proforientator.ru/reclama" TargetMode="External"/><Relationship Id="rId2" Type="http://schemas.openxmlformats.org/officeDocument/2006/relationships/hyperlink" Target="http://www.proforientator.ru/test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proforientator.ru/psycholog" TargetMode="External"/><Relationship Id="rId11" Type="http://schemas.openxmlformats.org/officeDocument/2006/relationships/hyperlink" Target="http://www.proforientator.ru/links" TargetMode="External"/><Relationship Id="rId5" Type="http://schemas.openxmlformats.org/officeDocument/2006/relationships/hyperlink" Target="http://www.proforientator.ru/ege" TargetMode="External"/><Relationship Id="rId10" Type="http://schemas.openxmlformats.org/officeDocument/2006/relationships/hyperlink" Target="http://www.proforientator.ru/hr-lab" TargetMode="External"/><Relationship Id="rId4" Type="http://schemas.openxmlformats.org/officeDocument/2006/relationships/hyperlink" Target="http://www.proforientator.ru/vuz" TargetMode="External"/><Relationship Id="rId9" Type="http://schemas.openxmlformats.org/officeDocument/2006/relationships/hyperlink" Target="http://www.proforientator.ru/programm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eduniver.com/Medical/Book/index.html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ntone.ru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sy.khspu.ru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p3tune.net/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dalin.mospsy.ru/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besplatnyeprogrammy.ws/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lib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testpad.com/" TargetMode="External"/><Relationship Id="rId2" Type="http://schemas.openxmlformats.org/officeDocument/2006/relationships/hyperlink" Target="http://psyline.retter.ru/tests.php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li-anubis.info/simvol/23-simvol/z.html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syoffice.ru/biblioteka/biznes-psy/" TargetMode="External"/><Relationship Id="rId13" Type="http://schemas.openxmlformats.org/officeDocument/2006/relationships/hyperlink" Target="http://www.psyoffice.ru/biblioteka/medical/" TargetMode="External"/><Relationship Id="rId18" Type="http://schemas.openxmlformats.org/officeDocument/2006/relationships/hyperlink" Target="http://www.psyoffice.ru/biblioteka/psikhologija/" TargetMode="External"/><Relationship Id="rId3" Type="http://schemas.openxmlformats.org/officeDocument/2006/relationships/hyperlink" Target="http://www.psyoffice.ru/menu-3-p1.htm" TargetMode="External"/><Relationship Id="rId21" Type="http://schemas.openxmlformats.org/officeDocument/2006/relationships/hyperlink" Target="http://www.psyoffice.ru/biblioteka/social/" TargetMode="External"/><Relationship Id="rId7" Type="http://schemas.openxmlformats.org/officeDocument/2006/relationships/hyperlink" Target="http://www.psyoffice.ru/biblioteka/lib-analit/" TargetMode="External"/><Relationship Id="rId12" Type="http://schemas.openxmlformats.org/officeDocument/2006/relationships/hyperlink" Target="http://www.psyoffice.ru/biblioteka/lying-and-its-detection/" TargetMode="External"/><Relationship Id="rId17" Type="http://schemas.openxmlformats.org/officeDocument/2006/relationships/hyperlink" Target="http://www.psyoffice.ru/biblioteka/diagnostikalib/" TargetMode="External"/><Relationship Id="rId2" Type="http://schemas.openxmlformats.org/officeDocument/2006/relationships/hyperlink" Target="http://www.psyoffice.ru/menu-2-p1.htm" TargetMode="External"/><Relationship Id="rId16" Type="http://schemas.openxmlformats.org/officeDocument/2006/relationships/hyperlink" Target="http://www.psyoffice.ru/biblioteka/lib-psihoan/" TargetMode="External"/><Relationship Id="rId20" Type="http://schemas.openxmlformats.org/officeDocument/2006/relationships/hyperlink" Target="http://www.psyoffice.ru/biblioteka/family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psyoffice.ru/biblioteka/jacques-lacan/" TargetMode="External"/><Relationship Id="rId11" Type="http://schemas.openxmlformats.org/officeDocument/2006/relationships/hyperlink" Target="http://www.psyoffice.ru/biblioteka/individpsy/" TargetMode="External"/><Relationship Id="rId24" Type="http://schemas.openxmlformats.org/officeDocument/2006/relationships/hyperlink" Target="http://www.psyoffice.ru/biblioteka/treningi/" TargetMode="External"/><Relationship Id="rId5" Type="http://schemas.openxmlformats.org/officeDocument/2006/relationships/hyperlink" Target="http://www.psyoffice.ru/biblioteka/neofrejdizm/" TargetMode="External"/><Relationship Id="rId15" Type="http://schemas.openxmlformats.org/officeDocument/2006/relationships/hyperlink" Target="http://www.psyoffice.ru/biblioteka/psychiatry/" TargetMode="External"/><Relationship Id="rId23" Type="http://schemas.openxmlformats.org/officeDocument/2006/relationships/hyperlink" Target="http://www.psyoffice.ru/biblioteka/sudboanaliz/" TargetMode="External"/><Relationship Id="rId10" Type="http://schemas.openxmlformats.org/officeDocument/2006/relationships/hyperlink" Target="http://www.psyoffice.ru/biblioteka/hypnosis/" TargetMode="External"/><Relationship Id="rId19" Type="http://schemas.openxmlformats.org/officeDocument/2006/relationships/hyperlink" Target="http://www.psyoffice.ru/biblioteka/psihoterapiya/" TargetMode="External"/><Relationship Id="rId4" Type="http://schemas.openxmlformats.org/officeDocument/2006/relationships/hyperlink" Target="http://www.psyoffice.ru/biblioteka/sigismund-schlomo-freud/" TargetMode="External"/><Relationship Id="rId9" Type="http://schemas.openxmlformats.org/officeDocument/2006/relationships/hyperlink" Target="http://www.psyoffice.ru/biblioteka/age/" TargetMode="External"/><Relationship Id="rId14" Type="http://schemas.openxmlformats.org/officeDocument/2006/relationships/hyperlink" Target="http://www.psyoffice.ru/biblioteka/pedagogy/" TargetMode="External"/><Relationship Id="rId22" Type="http://schemas.openxmlformats.org/officeDocument/2006/relationships/hyperlink" Target="http://www.psyoffice.ru/biblioteka/sotsrabota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nobr.ru/" TargetMode="External"/><Relationship Id="rId3" Type="http://schemas.openxmlformats.org/officeDocument/2006/relationships/hyperlink" Target="http://www.menobr.ru/materials/49/" TargetMode="External"/><Relationship Id="rId7" Type="http://schemas.openxmlformats.org/officeDocument/2006/relationships/hyperlink" Target="http://www.menobr.ru/materials/727/" TargetMode="External"/><Relationship Id="rId2" Type="http://schemas.openxmlformats.org/officeDocument/2006/relationships/hyperlink" Target="http://www.menobr.ru/materials/46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enobr.ru/materials/729/" TargetMode="External"/><Relationship Id="rId5" Type="http://schemas.openxmlformats.org/officeDocument/2006/relationships/hyperlink" Target="http://www.menobr.ru/materials/728/" TargetMode="External"/><Relationship Id="rId4" Type="http://schemas.openxmlformats.org/officeDocument/2006/relationships/hyperlink" Target="http://www.menobr.ru/materials/47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omanadvice.ru/psihologiya_i_otnosheniya" TargetMode="External"/><Relationship Id="rId3" Type="http://schemas.openxmlformats.org/officeDocument/2006/relationships/hyperlink" Target="http://womanadvice.ru/iskusstvo_obshcheniya" TargetMode="External"/><Relationship Id="rId7" Type="http://schemas.openxmlformats.org/officeDocument/2006/relationships/hyperlink" Target="http://womanadvice.ru/ispolnenie_zhelaniy#ixzz33JraSByp" TargetMode="External"/><Relationship Id="rId2" Type="http://schemas.openxmlformats.org/officeDocument/2006/relationships/hyperlink" Target="http://womanadvice.ru/lichnostnyy_rost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omanadvice.ru/ispolnenie_zhelaniy" TargetMode="External"/><Relationship Id="rId5" Type="http://schemas.openxmlformats.org/officeDocument/2006/relationships/hyperlink" Target="http://womanadvice.ru/taym-menedzhment_dlya_zhenshchin" TargetMode="External"/><Relationship Id="rId4" Type="http://schemas.openxmlformats.org/officeDocument/2006/relationships/hyperlink" Target="http://womanadvice.ru/poleznye_navyki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detok.org/" TargetMode="Externa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testsbox.ru/result/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sandplaytherapy.ru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acels.ru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forientator.ru/articles" TargetMode="External"/><Relationship Id="rId13" Type="http://schemas.openxmlformats.org/officeDocument/2006/relationships/hyperlink" Target="http://www.proforientator.ru/" TargetMode="External"/><Relationship Id="rId3" Type="http://schemas.openxmlformats.org/officeDocument/2006/relationships/hyperlink" Target="http://www.proforientator.ru/profession" TargetMode="External"/><Relationship Id="rId7" Type="http://schemas.openxmlformats.org/officeDocument/2006/relationships/hyperlink" Target="http://www.proforientator.ru/calendar" TargetMode="External"/><Relationship Id="rId12" Type="http://schemas.openxmlformats.org/officeDocument/2006/relationships/hyperlink" Target="http://www.proforientator.ru/reclama" TargetMode="External"/><Relationship Id="rId2" Type="http://schemas.openxmlformats.org/officeDocument/2006/relationships/hyperlink" Target="http://www.proforientator.ru/test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proforientator.ru/psycholog" TargetMode="External"/><Relationship Id="rId11" Type="http://schemas.openxmlformats.org/officeDocument/2006/relationships/hyperlink" Target="http://www.proforientator.ru/links" TargetMode="External"/><Relationship Id="rId5" Type="http://schemas.openxmlformats.org/officeDocument/2006/relationships/hyperlink" Target="http://www.proforientator.ru/ege" TargetMode="External"/><Relationship Id="rId10" Type="http://schemas.openxmlformats.org/officeDocument/2006/relationships/hyperlink" Target="http://www.proforientator.ru/hr-lab" TargetMode="External"/><Relationship Id="rId4" Type="http://schemas.openxmlformats.org/officeDocument/2006/relationships/hyperlink" Target="http://www.proforientator.ru/vuz" TargetMode="External"/><Relationship Id="rId9" Type="http://schemas.openxmlformats.org/officeDocument/2006/relationships/hyperlink" Target="http://www.proforientator.ru/programm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rainmod.ru/" TargetMode="External"/><Relationship Id="rId2" Type="http://schemas.openxmlformats.org/officeDocument/2006/relationships/hyperlink" Target="http://trud.mos.ru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orientator.ru/proforientation" TargetMode="External"/><Relationship Id="rId2" Type="http://schemas.openxmlformats.org/officeDocument/2006/relationships/hyperlink" Target="http://brainmod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ests.kulichki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andtherapy.org/2014/01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office.ru/menu-2-p1.htm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amopoznanie.ru/nsk/consultants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knopkaru.ru/published/publicdata/SRV19376SHOPBD/attachments/SC/products_pictures/00000002268_e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496" y="2928934"/>
            <a:ext cx="4714908" cy="1928826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ПСИХОЛОГИЯ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АДРЕСА САЙТОВ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6986614" cy="13573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МБОУ СОШ №3 ГОРОДСКОГО ОКРУГА ПУЩИНО МОСКОВСКОЙ ОБЛАСТИ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ПЕДАГОГ-ПСИХОЛОГ КОЧУГАНОВА Л.А.</a:t>
            </a:r>
          </a:p>
          <a:p>
            <a:endParaRPr lang="ru-RU" dirty="0"/>
          </a:p>
        </p:txBody>
      </p:sp>
      <p:pic>
        <p:nvPicPr>
          <p:cNvPr id="1030" name="Picture 6" descr="http://www.novosel.ru/i/779058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20" y="1928802"/>
            <a:ext cx="3265806" cy="3137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4" name="Picture 10" descr="http://www.lipetskinfo.ru/photo/theme/045/798/main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b="11763"/>
          <a:stretch>
            <a:fillRect/>
          </a:stretch>
        </p:blipFill>
        <p:spPr bwMode="auto">
          <a:xfrm>
            <a:off x="7215206" y="285728"/>
            <a:ext cx="1716031" cy="1428760"/>
          </a:xfrm>
          <a:prstGeom prst="rect">
            <a:avLst/>
          </a:prstGeom>
          <a:noFill/>
        </p:spPr>
      </p:pic>
      <p:pic>
        <p:nvPicPr>
          <p:cNvPr id="10" name="Picture 6" descr="http://www.novosel.ru/i/779058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86710" y="5500702"/>
            <a:ext cx="928694" cy="1021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hlinkClick r:id="rId2"/>
              </a:rPr>
              <a:t>СТАТЬИ,ТРЕНИНГИ:</a:t>
            </a:r>
            <a:br>
              <a:rPr lang="ru-RU" sz="2700" b="1" dirty="0" smtClean="0">
                <a:hlinkClick r:id="rId2"/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КГ ЮНГ САМОГИПНОЗ, ФРЕЙД СТАТЬЯ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solidFill>
                  <a:srgbClr val="0070C0"/>
                </a:solidFill>
                <a:hlinkClick r:id="rId3"/>
              </a:rPr>
              <a:t>Человек как Мастер Психических Ключей к самому себе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4"/>
              </a:rPr>
              <a:t>Полушарие мозга (тест)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5"/>
              </a:rPr>
              <a:t>Мой ребенок талантлив?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err="1" smtClean="0">
                <a:solidFill>
                  <a:srgbClr val="0070C0"/>
                </a:solidFill>
                <a:hlinkClick r:id="rId6"/>
              </a:rPr>
              <a:t>Антистатья</a:t>
            </a:r>
            <a:r>
              <a:rPr lang="ru-RU" sz="2700" b="1" dirty="0" smtClean="0">
                <a:solidFill>
                  <a:srgbClr val="0070C0"/>
                </a:solidFill>
                <a:hlinkClick r:id="rId6"/>
              </a:rPr>
              <a:t>: Вы еще здоровы?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7"/>
              </a:rPr>
              <a:t>Эмоциональная бессонница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8"/>
              </a:rPr>
              <a:t>Психолог по интернету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9"/>
              </a:rPr>
              <a:t>Продавцы иллюзий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ятно 1 2"/>
          <p:cNvSpPr/>
          <p:nvPr/>
        </p:nvSpPr>
        <p:spPr>
          <a:xfrm>
            <a:off x="5286380" y="4357694"/>
            <a:ext cx="3571900" cy="21431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0"/>
              </a:rPr>
              <a:t>http://emiz.org.ua/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4500586"/>
          </a:xfrm>
        </p:spPr>
        <p:txBody>
          <a:bodyPr>
            <a:normAutofit fontScale="90000"/>
          </a:bodyPr>
          <a:lstStyle/>
          <a:p>
            <a:r>
              <a:rPr lang="ru-RU" sz="2700" cap="all" dirty="0" smtClean="0"/>
              <a:t/>
            </a:r>
            <a:br>
              <a:rPr lang="ru-RU" sz="2700" cap="all" dirty="0" smtClean="0"/>
            </a:br>
            <a:r>
              <a:rPr lang="ru-RU" sz="2700" cap="all" dirty="0" smtClean="0"/>
              <a:t/>
            </a:r>
            <a:br>
              <a:rPr lang="ru-RU" sz="2700" cap="all" dirty="0" smtClean="0"/>
            </a:br>
            <a:r>
              <a:rPr lang="ru-RU" sz="2700" cap="all" dirty="0" smtClean="0"/>
              <a:t/>
            </a:r>
            <a:br>
              <a:rPr lang="ru-RU" sz="2700" cap="all" dirty="0" smtClean="0"/>
            </a:br>
            <a:r>
              <a:rPr lang="ru-RU" sz="2700" cap="all" dirty="0" smtClean="0"/>
              <a:t/>
            </a:r>
            <a:br>
              <a:rPr lang="ru-RU" sz="2700" cap="all" dirty="0" smtClean="0"/>
            </a:br>
            <a:r>
              <a:rPr lang="ru-RU" sz="2700" cap="all" dirty="0" smtClean="0"/>
              <a:t/>
            </a:r>
            <a:br>
              <a:rPr lang="ru-RU" sz="2700" cap="all" dirty="0" smtClean="0"/>
            </a:br>
            <a:r>
              <a:rPr lang="ru-RU" sz="2700" cap="all" dirty="0" smtClean="0"/>
              <a:t/>
            </a:r>
            <a:br>
              <a:rPr lang="ru-RU" sz="2700" cap="all" dirty="0" smtClean="0"/>
            </a:br>
            <a:r>
              <a:rPr lang="ru-RU" sz="2700" cap="all" dirty="0" smtClean="0"/>
              <a:t/>
            </a:r>
            <a:br>
              <a:rPr lang="ru-RU" sz="2700" cap="all" dirty="0" smtClean="0"/>
            </a:br>
            <a:r>
              <a:rPr lang="ru-RU" sz="2700" b="1" cap="all" dirty="0" smtClean="0">
                <a:solidFill>
                  <a:srgbClr val="0070C0"/>
                </a:solidFill>
              </a:rPr>
              <a:t>ТЕМАТИЧЕСКИЙ КАТАЛОГ</a:t>
            </a:r>
            <a:br>
              <a:rPr lang="ru-RU" sz="2700" b="1" cap="all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2"/>
              </a:rPr>
              <a:t>Документация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3"/>
              </a:rPr>
              <a:t>Психодиагностика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4"/>
              </a:rPr>
              <a:t>Суицид, профилактика суицида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5"/>
              </a:rPr>
              <a:t>Тревожность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6"/>
              </a:rPr>
              <a:t>Стресс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u="sng" dirty="0" smtClean="0">
                <a:solidFill>
                  <a:srgbClr val="0070C0"/>
                </a:solidFill>
                <a:hlinkClick r:id="rId7"/>
              </a:rPr>
              <a:t>ЕГЭ, экзаменационный стресс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8"/>
              </a:rPr>
              <a:t>Страхи и фобии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9"/>
              </a:rPr>
              <a:t>Воспитание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10"/>
              </a:rPr>
              <a:t>Подготовка к школе, первый класс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ятно 1 2">
            <a:hlinkClick r:id="rId11"/>
          </p:cNvPr>
          <p:cNvSpPr/>
          <p:nvPr/>
        </p:nvSpPr>
        <p:spPr>
          <a:xfrm>
            <a:off x="5572132" y="5000636"/>
            <a:ext cx="3286148" cy="164307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http://5psy.ru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Autofit/>
          </a:bodyPr>
          <a:lstStyle/>
          <a:p>
            <a:pPr fontAlgn="ctr"/>
            <a:r>
              <a:rPr lang="ru-RU" sz="2400" b="1" dirty="0" smtClean="0">
                <a:solidFill>
                  <a:srgbClr val="0070C0"/>
                </a:solidFill>
                <a:hlinkClick r:id="rId2"/>
              </a:rPr>
              <a:t>ТЕСТЫ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hlinkClick r:id="rId3"/>
              </a:rPr>
              <a:t>ПРОФЕССИИ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hlinkClick r:id="rId4"/>
              </a:rPr>
              <a:t>ВУЗЫ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hlinkClick r:id="rId5"/>
              </a:rPr>
              <a:t>ЕГЭ 2014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hlinkClick r:id="rId6"/>
              </a:rPr>
              <a:t>ПСИХОЛОГАМ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hlinkClick r:id="rId7"/>
              </a:rPr>
              <a:t>КАЛЕНДАРЬ СОБЫТИЙ  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hlinkClick r:id="rId8"/>
              </a:rPr>
              <a:t>СТАТЬИ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hlinkClick r:id="rId9"/>
              </a:rPr>
              <a:t>КНИГИ и CD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hlinkClick r:id="rId10"/>
              </a:rPr>
              <a:t>HR-ЛАБОРАТОРИЯ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hlinkClick r:id="rId11"/>
              </a:rPr>
              <a:t>КАТАЛОГ ССЫЛОК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  <a:hlinkClick r:id="rId12"/>
              </a:rPr>
              <a:t>РЕКЛАМА НА САЙТЕ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Пятно 1 2">
            <a:hlinkClick r:id="rId3"/>
          </p:cNvPr>
          <p:cNvSpPr/>
          <p:nvPr/>
        </p:nvSpPr>
        <p:spPr>
          <a:xfrm>
            <a:off x="4500562" y="4429132"/>
            <a:ext cx="4000528" cy="20002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http://www.proforientator.ru/profession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ЭЛЕКТРОННЫЕ КНИГИ ПО ПСИХОЛОГИИ,ПСИХИАТРИИ, МЕДИЦИНЕ.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5072066" y="4786322"/>
            <a:ext cx="3857652" cy="18573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http://meduniver.com/Medical/Book/index.html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СИНТОН</a:t>
            </a:r>
            <a:br>
              <a:rPr lang="ru-RU" dirty="0" smtClean="0"/>
            </a:br>
            <a:r>
              <a:rPr lang="ru-RU" dirty="0" smtClean="0"/>
              <a:t>ТРЕНИНГОВЫЙ ЦЕНТР</a:t>
            </a:r>
            <a:br>
              <a:rPr lang="ru-RU" dirty="0" smtClean="0"/>
            </a:br>
            <a:r>
              <a:rPr lang="ru-RU" dirty="0" smtClean="0"/>
              <a:t>Записаться на тренинг можно по телефону: </a:t>
            </a:r>
            <a:r>
              <a:rPr lang="ru-RU" b="1" dirty="0" smtClean="0"/>
              <a:t>(495) 507-8793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5786446" y="5500702"/>
            <a:ext cx="3143272" cy="10715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http://www.syntone.ru/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>
                <a:solidFill>
                  <a:srgbClr val="0070C0"/>
                </a:solidFill>
              </a:rPr>
              <a:t>В РАЗДЕЛЕ «СТУДЕНТУ»: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ВИДЕОТЕКА;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ЛИТЕРАТУРА: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ВОЗРАСТНАЯ ПСИХОЛОГИЯ;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АНАЛИТИЧЕСКАЯ ПСИХОЛОГИЯ; ПАТОПСИХОЛОГИЯ И ДР.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4143372" y="4857760"/>
            <a:ext cx="4429156" cy="17859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http://psy.khspu.ru/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70C0"/>
                </a:solidFill>
              </a:rPr>
              <a:t>РЕЛАКС ЗВУКИ ПРИРОДЫ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САМЫЕ РАЗНЫЕ КОМПОЗИЦИИ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ятно 1 3">
            <a:hlinkClick r:id="rId2"/>
          </p:cNvPr>
          <p:cNvSpPr/>
          <p:nvPr/>
        </p:nvSpPr>
        <p:spPr>
          <a:xfrm>
            <a:off x="5000628" y="3000372"/>
            <a:ext cx="3929090" cy="192882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http://mp3tune.net/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ПСИХОЛОГИЧЕСКИЙ ЦЕНТР АДАЛИН САНКТ-ПЕТЕРБУРГ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ОНЛАЙН УПРАЖНЕНИЯ ДЛЯ ДОШКОЛЬНИКОВ, МЛАДШИХ ШКОЛЬНИКОВ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1928794" y="4357694"/>
            <a:ext cx="4429156" cy="21431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http://adalin.mospsy.ru/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БЕСПЛАТНЫЕ РАЗНЫЕ ПРОГРАММЫ</a:t>
            </a:r>
            <a:endParaRPr lang="ru-RU" dirty="0"/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2285984" y="3857628"/>
            <a:ext cx="5429288" cy="250033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http://besplatnyeprogrammy.ws/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ЭЛЕКТРОННАЯ БИБЛИОТЕКА ПСИХОЛОГО-ПЕДАГОГИЧЕСКОГО УНИВЕРСИТЕТА</a:t>
            </a:r>
            <a:endParaRPr lang="ru-RU" dirty="0"/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4500562" y="4286256"/>
            <a:ext cx="4286280" cy="21431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http://psychlib.ru/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ТЕСТЫ ОНЛАЙН</a:t>
            </a:r>
            <a:endParaRPr lang="ru-RU" dirty="0"/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1357290" y="2643182"/>
            <a:ext cx="5572164" cy="24288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http://psyline.retter.ru/tests.php</a:t>
            </a:r>
            <a:endParaRPr lang="ru-RU" dirty="0"/>
          </a:p>
        </p:txBody>
      </p:sp>
      <p:sp>
        <p:nvSpPr>
          <p:cNvPr id="4" name="Пятно 1 3">
            <a:hlinkClick r:id="rId3"/>
          </p:cNvPr>
          <p:cNvSpPr/>
          <p:nvPr/>
        </p:nvSpPr>
        <p:spPr>
          <a:xfrm>
            <a:off x="4643406" y="4643446"/>
            <a:ext cx="4500594" cy="192880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http://onlinetestpad.com/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</a:t>
            </a:r>
            <a:endParaRPr lang="ru-RU" dirty="0"/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4214810" y="4786322"/>
            <a:ext cx="4357718" cy="18573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http://li-anubis.info/simvol/23-simvol/z.html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01080" cy="407196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>
                <a:solidFill>
                  <a:srgbClr val="0070C0"/>
                </a:solidFill>
              </a:rPr>
              <a:t>ПСИХОЛОГИЯ.КАФЕДРА ПСИХОЛОГИИ РУДН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>
                <a:solidFill>
                  <a:srgbClr val="0070C0"/>
                </a:solidFill>
                <a:hlinkClick r:id="rId2" tooltip="Юнг Карл Густав"/>
              </a:rPr>
              <a:t>Юнг Карл Густав</a:t>
            </a:r>
            <a:r>
              <a:rPr lang="ru-RU" sz="2700" b="1" dirty="0" smtClean="0">
                <a:solidFill>
                  <a:srgbClr val="0070C0"/>
                </a:solidFill>
              </a:rPr>
              <a:t>, </a:t>
            </a:r>
            <a:r>
              <a:rPr lang="ru-RU" sz="2700" b="1" dirty="0" err="1" smtClean="0">
                <a:solidFill>
                  <a:srgbClr val="0070C0"/>
                </a:solidFill>
                <a:hlinkClick r:id="rId3" tooltip="Постъюнгианство"/>
              </a:rPr>
              <a:t>Постъюнгианство</a:t>
            </a:r>
            <a:r>
              <a:rPr lang="ru-RU" sz="2700" b="1" dirty="0" err="1" smtClean="0">
                <a:solidFill>
                  <a:srgbClr val="0070C0"/>
                </a:solidFill>
              </a:rPr>
              <a:t>,</a:t>
            </a:r>
            <a:r>
              <a:rPr lang="ru-RU" sz="2700" b="1" dirty="0" err="1" smtClean="0">
                <a:solidFill>
                  <a:srgbClr val="0070C0"/>
                </a:solidFill>
                <a:hlinkClick r:id="rId4" tooltip="Фрейд Зигмунд"/>
              </a:rPr>
              <a:t>Фрейд</a:t>
            </a:r>
            <a:r>
              <a:rPr lang="ru-RU" sz="2700" b="1" dirty="0" smtClean="0">
                <a:solidFill>
                  <a:srgbClr val="0070C0"/>
                </a:solidFill>
                <a:hlinkClick r:id="rId4" tooltip="Фрейд Зигмунд"/>
              </a:rPr>
              <a:t> Зигмунд</a:t>
            </a:r>
            <a:r>
              <a:rPr lang="ru-RU" sz="2700" b="1" dirty="0" smtClean="0">
                <a:solidFill>
                  <a:srgbClr val="0070C0"/>
                </a:solidFill>
              </a:rPr>
              <a:t>, </a:t>
            </a:r>
            <a:r>
              <a:rPr lang="ru-RU" sz="2700" b="1" dirty="0" smtClean="0">
                <a:solidFill>
                  <a:srgbClr val="0070C0"/>
                </a:solidFill>
                <a:hlinkClick r:id="rId5" tooltip="Неофрейдизм"/>
              </a:rPr>
              <a:t>Неофрейдизм</a:t>
            </a:r>
            <a:r>
              <a:rPr lang="ru-RU" sz="2700" b="1" dirty="0" smtClean="0">
                <a:solidFill>
                  <a:srgbClr val="0070C0"/>
                </a:solidFill>
              </a:rPr>
              <a:t>, </a:t>
            </a:r>
            <a:r>
              <a:rPr lang="ru-RU" sz="2700" b="1" dirty="0" err="1" smtClean="0">
                <a:solidFill>
                  <a:srgbClr val="0070C0"/>
                </a:solidFill>
                <a:hlinkClick r:id="rId6" tooltip="Лакан Жак"/>
              </a:rPr>
              <a:t>Лакан</a:t>
            </a:r>
            <a:r>
              <a:rPr lang="ru-RU" sz="2700" b="1" dirty="0" smtClean="0">
                <a:solidFill>
                  <a:srgbClr val="0070C0"/>
                </a:solidFill>
                <a:hlinkClick r:id="rId6" tooltip="Лакан Жак"/>
              </a:rPr>
              <a:t> Жак</a:t>
            </a:r>
            <a:r>
              <a:rPr lang="ru-RU" sz="2700" b="1" dirty="0" smtClean="0">
                <a:solidFill>
                  <a:srgbClr val="0070C0"/>
                </a:solidFill>
              </a:rPr>
              <a:t>, </a:t>
            </a:r>
            <a:r>
              <a:rPr lang="ru-RU" sz="2700" b="1" dirty="0" smtClean="0">
                <a:solidFill>
                  <a:srgbClr val="0070C0"/>
                </a:solidFill>
                <a:hlinkClick r:id="rId7" tooltip="Аналитическая психология"/>
              </a:rPr>
              <a:t>Аналитическая психология</a:t>
            </a:r>
            <a:r>
              <a:rPr lang="ru-RU" sz="2700" b="1" dirty="0" smtClean="0">
                <a:solidFill>
                  <a:srgbClr val="0070C0"/>
                </a:solidFill>
              </a:rPr>
              <a:t>, </a:t>
            </a:r>
            <a:r>
              <a:rPr lang="ru-RU" sz="2700" b="1" dirty="0" smtClean="0">
                <a:solidFill>
                  <a:srgbClr val="0070C0"/>
                </a:solidFill>
                <a:hlinkClick r:id="rId8" tooltip="Бизнес-психология"/>
              </a:rPr>
              <a:t>Бизнес-психология</a:t>
            </a:r>
            <a:r>
              <a:rPr lang="ru-RU" sz="2700" b="1" dirty="0" smtClean="0">
                <a:solidFill>
                  <a:srgbClr val="0070C0"/>
                </a:solidFill>
              </a:rPr>
              <a:t>, </a:t>
            </a:r>
            <a:r>
              <a:rPr lang="ru-RU" sz="2700" b="1" dirty="0" smtClean="0">
                <a:solidFill>
                  <a:srgbClr val="0070C0"/>
                </a:solidFill>
                <a:hlinkClick r:id="rId9" tooltip="Возрастная психология"/>
              </a:rPr>
              <a:t>Возрастная </a:t>
            </a:r>
            <a:r>
              <a:rPr lang="ru-RU" sz="2700" b="1" dirty="0" err="1" smtClean="0">
                <a:solidFill>
                  <a:srgbClr val="0070C0"/>
                </a:solidFill>
                <a:hlinkClick r:id="rId9" tooltip="Возрастная психология"/>
              </a:rPr>
              <a:t>психология</a:t>
            </a:r>
            <a:r>
              <a:rPr lang="ru-RU" sz="2700" b="1" dirty="0" err="1" smtClean="0">
                <a:solidFill>
                  <a:srgbClr val="0070C0"/>
                </a:solidFill>
              </a:rPr>
              <a:t>,</a:t>
            </a:r>
            <a:r>
              <a:rPr lang="ru-RU" sz="2700" b="1" dirty="0" err="1" smtClean="0">
                <a:solidFill>
                  <a:srgbClr val="0070C0"/>
                </a:solidFill>
                <a:hlinkClick r:id="rId10" tooltip="Гипноз, транс"/>
              </a:rPr>
              <a:t>Гипноз</a:t>
            </a:r>
            <a:r>
              <a:rPr lang="ru-RU" sz="2700" b="1" dirty="0" smtClean="0">
                <a:solidFill>
                  <a:srgbClr val="0070C0"/>
                </a:solidFill>
                <a:hlinkClick r:id="rId10" tooltip="Гипноз, транс"/>
              </a:rPr>
              <a:t>, транс, NLP</a:t>
            </a:r>
            <a:r>
              <a:rPr lang="ru-RU" sz="2700" b="1" dirty="0" smtClean="0">
                <a:solidFill>
                  <a:srgbClr val="0070C0"/>
                </a:solidFill>
              </a:rPr>
              <a:t>, </a:t>
            </a:r>
            <a:r>
              <a:rPr lang="ru-RU" sz="2700" b="1" dirty="0" smtClean="0">
                <a:solidFill>
                  <a:srgbClr val="0070C0"/>
                </a:solidFill>
                <a:hlinkClick r:id="rId11" tooltip="Индивидуальная психология"/>
              </a:rPr>
              <a:t>Индивидуальная </a:t>
            </a:r>
            <a:r>
              <a:rPr lang="ru-RU" sz="2700" b="1" dirty="0" err="1" smtClean="0">
                <a:solidFill>
                  <a:srgbClr val="0070C0"/>
                </a:solidFill>
                <a:hlinkClick r:id="rId11" tooltip="Индивидуальная психология"/>
              </a:rPr>
              <a:t>психология</a:t>
            </a:r>
            <a:r>
              <a:rPr lang="ru-RU" sz="2700" b="1" dirty="0" err="1" smtClean="0">
                <a:solidFill>
                  <a:srgbClr val="0070C0"/>
                </a:solidFill>
              </a:rPr>
              <a:t>,</a:t>
            </a:r>
            <a:r>
              <a:rPr lang="ru-RU" sz="2700" b="1" dirty="0" err="1" smtClean="0">
                <a:solidFill>
                  <a:srgbClr val="0070C0"/>
                </a:solidFill>
                <a:hlinkClick r:id="rId12" tooltip="Культурология"/>
              </a:rPr>
              <a:t>Ложь</a:t>
            </a:r>
            <a:r>
              <a:rPr lang="ru-RU" sz="2700" b="1" dirty="0" smtClean="0">
                <a:solidFill>
                  <a:srgbClr val="0070C0"/>
                </a:solidFill>
                <a:hlinkClick r:id="rId12" tooltip="Культурология"/>
              </a:rPr>
              <a:t> и её выявление.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13" tooltip="Медицинская психология"/>
              </a:rPr>
              <a:t>Медицинская </a:t>
            </a:r>
            <a:r>
              <a:rPr lang="ru-RU" sz="2700" b="1" dirty="0" err="1" smtClean="0">
                <a:solidFill>
                  <a:srgbClr val="0070C0"/>
                </a:solidFill>
                <a:hlinkClick r:id="rId13" tooltip="Медицинская психология"/>
              </a:rPr>
              <a:t>психология</a:t>
            </a:r>
            <a:r>
              <a:rPr lang="ru-RU" sz="2700" b="1" dirty="0" err="1" smtClean="0">
                <a:solidFill>
                  <a:srgbClr val="0070C0"/>
                </a:solidFill>
              </a:rPr>
              <a:t>,</a:t>
            </a:r>
            <a:r>
              <a:rPr lang="ru-RU" sz="2700" b="1" dirty="0" err="1" smtClean="0">
                <a:solidFill>
                  <a:srgbClr val="0070C0"/>
                </a:solidFill>
                <a:hlinkClick r:id="rId14" tooltip="Педагогическая психология"/>
              </a:rPr>
              <a:t>Педагогическая</a:t>
            </a:r>
            <a:r>
              <a:rPr lang="ru-RU" sz="2700" b="1" dirty="0" smtClean="0">
                <a:solidFill>
                  <a:srgbClr val="0070C0"/>
                </a:solidFill>
                <a:hlinkClick r:id="rId14" tooltip="Педагогическая психология"/>
              </a:rPr>
              <a:t> психология</a:t>
            </a:r>
            <a:r>
              <a:rPr lang="ru-RU" sz="2700" b="1" dirty="0" smtClean="0">
                <a:solidFill>
                  <a:srgbClr val="0070C0"/>
                </a:solidFill>
              </a:rPr>
              <a:t>,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15" tooltip="Психиатрия"/>
              </a:rPr>
              <a:t>Психиатрия</a:t>
            </a:r>
            <a:r>
              <a:rPr lang="ru-RU" sz="2700" b="1" dirty="0" smtClean="0">
                <a:solidFill>
                  <a:srgbClr val="0070C0"/>
                </a:solidFill>
              </a:rPr>
              <a:t>, </a:t>
            </a:r>
            <a:r>
              <a:rPr lang="ru-RU" sz="2700" b="1" dirty="0" err="1" smtClean="0">
                <a:solidFill>
                  <a:srgbClr val="0070C0"/>
                </a:solidFill>
                <a:hlinkClick r:id="rId16" tooltip="Психоанализ"/>
              </a:rPr>
              <a:t>Психоанализ</a:t>
            </a:r>
            <a:r>
              <a:rPr lang="ru-RU" sz="2700" b="1" dirty="0" err="1" smtClean="0">
                <a:solidFill>
                  <a:srgbClr val="0070C0"/>
                </a:solidFill>
              </a:rPr>
              <a:t>,</a:t>
            </a:r>
            <a:r>
              <a:rPr lang="ru-RU" sz="2700" b="1" dirty="0" err="1" smtClean="0">
                <a:solidFill>
                  <a:srgbClr val="0070C0"/>
                </a:solidFill>
                <a:hlinkClick r:id="rId17" tooltip="Психодиагностика"/>
              </a:rPr>
              <a:t>Психодиагностика</a:t>
            </a:r>
            <a:r>
              <a:rPr lang="ru-RU" sz="2700" b="1" dirty="0" smtClean="0">
                <a:solidFill>
                  <a:srgbClr val="0070C0"/>
                </a:solidFill>
              </a:rPr>
              <a:t>, </a:t>
            </a:r>
            <a:r>
              <a:rPr lang="ru-RU" sz="2700" b="1" dirty="0" smtClean="0">
                <a:solidFill>
                  <a:srgbClr val="0070C0"/>
                </a:solidFill>
                <a:hlinkClick r:id="rId18" tooltip="Психология"/>
              </a:rPr>
              <a:t>Психология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19" tooltip="Психотерапия"/>
              </a:rPr>
              <a:t>Психотерапия и </a:t>
            </a:r>
            <a:r>
              <a:rPr lang="ru-RU" sz="2700" b="1" dirty="0" err="1" smtClean="0">
                <a:solidFill>
                  <a:srgbClr val="0070C0"/>
                </a:solidFill>
                <a:hlinkClick r:id="rId19" tooltip="Психотерапия"/>
              </a:rPr>
              <a:t>консультирование</a:t>
            </a:r>
            <a:r>
              <a:rPr lang="ru-RU" sz="2700" b="1" dirty="0" err="1" smtClean="0">
                <a:solidFill>
                  <a:srgbClr val="0070C0"/>
                </a:solidFill>
              </a:rPr>
              <a:t>,</a:t>
            </a:r>
            <a:r>
              <a:rPr lang="ru-RU" sz="2700" b="1" dirty="0" err="1" smtClean="0">
                <a:solidFill>
                  <a:srgbClr val="0070C0"/>
                </a:solidFill>
                <a:hlinkClick r:id="rId20" tooltip="Семейная психотерапия"/>
              </a:rPr>
              <a:t>Семейная</a:t>
            </a:r>
            <a:r>
              <a:rPr lang="ru-RU" sz="2700" b="1" dirty="0" smtClean="0">
                <a:solidFill>
                  <a:srgbClr val="0070C0"/>
                </a:solidFill>
                <a:hlinkClick r:id="rId20" tooltip="Семейная психотерапия"/>
              </a:rPr>
              <a:t> психотерапия</a:t>
            </a:r>
            <a:r>
              <a:rPr lang="ru-RU" sz="2700" b="1" dirty="0" smtClean="0">
                <a:solidFill>
                  <a:srgbClr val="0070C0"/>
                </a:solidFill>
              </a:rPr>
              <a:t>,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21" tooltip="Социальная психология"/>
              </a:rPr>
              <a:t>Социальная </a:t>
            </a:r>
            <a:r>
              <a:rPr lang="ru-RU" sz="2700" b="1" dirty="0" err="1" smtClean="0">
                <a:solidFill>
                  <a:srgbClr val="0070C0"/>
                </a:solidFill>
                <a:hlinkClick r:id="rId21" tooltip="Социальная психология"/>
              </a:rPr>
              <a:t>психология</a:t>
            </a:r>
            <a:r>
              <a:rPr lang="ru-RU" sz="2700" b="1" dirty="0" err="1" smtClean="0">
                <a:solidFill>
                  <a:srgbClr val="0070C0"/>
                </a:solidFill>
              </a:rPr>
              <a:t>,</a:t>
            </a:r>
            <a:r>
              <a:rPr lang="ru-RU" sz="2700" b="1" dirty="0" err="1" smtClean="0">
                <a:solidFill>
                  <a:srgbClr val="0070C0"/>
                </a:solidFill>
                <a:hlinkClick r:id="rId22" tooltip="Социальная работа"/>
              </a:rPr>
              <a:t>Социальная</a:t>
            </a:r>
            <a:r>
              <a:rPr lang="ru-RU" sz="2700" b="1" dirty="0" smtClean="0">
                <a:solidFill>
                  <a:srgbClr val="0070C0"/>
                </a:solidFill>
                <a:hlinkClick r:id="rId22" tooltip="Социальная работа"/>
              </a:rPr>
              <a:t> работа</a:t>
            </a: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err="1" smtClean="0">
                <a:solidFill>
                  <a:srgbClr val="0070C0"/>
                </a:solidFill>
                <a:hlinkClick r:id="rId23" tooltip="Судьбоанализ"/>
              </a:rPr>
              <a:t>Судьбоанализ</a:t>
            </a:r>
            <a:r>
              <a:rPr lang="ru-RU" sz="2700" b="1" dirty="0" smtClean="0">
                <a:solidFill>
                  <a:srgbClr val="0070C0"/>
                </a:solidFill>
              </a:rPr>
              <a:t>, </a:t>
            </a:r>
            <a:r>
              <a:rPr lang="ru-RU" sz="2700" b="1" dirty="0" smtClean="0">
                <a:solidFill>
                  <a:srgbClr val="0070C0"/>
                </a:solidFill>
                <a:hlinkClick r:id="rId24" tooltip="Тренинги"/>
              </a:rPr>
              <a:t>Тренинги</a:t>
            </a: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4000496" y="4429132"/>
            <a:ext cx="4572032" cy="192882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http://www.psyoffice.ru/menu-2-p1.htm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35829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МЕНЕДЖЕР ОБРАЗОВАНИЯ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РАЗДЕЛ «ОБУЧЕНИЕ И ВОСПИТАНИЕ»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u="sng" dirty="0" smtClean="0">
                <a:hlinkClick r:id="rId2"/>
              </a:rPr>
              <a:t> Работа с педагогами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>
                <a:hlinkClick r:id="rId3"/>
              </a:rPr>
              <a:t>Психолого-педагогическое сопровождение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hlinkClick r:id="rId4"/>
              </a:rPr>
              <a:t>Взаимодействие с родителями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err="1" smtClean="0">
                <a:hlinkClick r:id="rId5"/>
              </a:rPr>
              <a:t>Внутришкольный</a:t>
            </a:r>
            <a:r>
              <a:rPr lang="ru-RU" sz="2400" u="sng" dirty="0" smtClean="0">
                <a:hlinkClick r:id="rId5"/>
              </a:rPr>
              <a:t> контроль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>
                <a:hlinkClick r:id="rId6"/>
              </a:rPr>
              <a:t>Воспитательная работа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>
                <a:hlinkClick r:id="rId7"/>
              </a:rPr>
              <a:t>Образовательный процесс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ятно 1 2">
            <a:hlinkClick r:id="rId8"/>
          </p:cNvPr>
          <p:cNvSpPr/>
          <p:nvPr/>
        </p:nvSpPr>
        <p:spPr>
          <a:xfrm>
            <a:off x="3929058" y="4071942"/>
            <a:ext cx="4643470" cy="22860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http://www.menobr.ru/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ПСИХОЛОГИЯ И ОТНОШЕНИЯ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СТАТЬИ: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000" dirty="0" smtClean="0">
                <a:hlinkClick r:id="rId2"/>
              </a:rPr>
              <a:t> </a:t>
            </a:r>
            <a:r>
              <a:rPr lang="ru-RU" sz="2700" dirty="0" smtClean="0">
                <a:hlinkClick r:id="rId2"/>
              </a:rPr>
              <a:t>Личностный рост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hlinkClick r:id="rId3"/>
              </a:rPr>
              <a:t>Искусство общения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hlinkClick r:id="rId4"/>
              </a:rPr>
              <a:t>Полезные навыки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hlinkClick r:id="rId5"/>
              </a:rPr>
              <a:t>Тайм-менеджмент для женщин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hlinkClick r:id="rId6"/>
              </a:rPr>
              <a:t>Исполнение желаний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Источник: </a:t>
            </a:r>
            <a:r>
              <a:rPr lang="ru-RU" sz="2000" dirty="0" smtClean="0">
                <a:hlinkClick r:id="rId7"/>
              </a:rPr>
              <a:t>http://womanadvice.ru/ispolnenie_zhelaniy#ixzz33JraSByp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Журнал </a:t>
            </a:r>
            <a:r>
              <a:rPr lang="ru-RU" sz="2000" dirty="0" err="1" smtClean="0"/>
              <a:t>WomanAdvice</a:t>
            </a:r>
            <a:r>
              <a:rPr lang="ru-RU" sz="2000" dirty="0" smtClean="0"/>
              <a:t> - советы на все случаи жизни 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ятно 1 2">
            <a:hlinkClick r:id="rId8"/>
          </p:cNvPr>
          <p:cNvSpPr/>
          <p:nvPr/>
        </p:nvSpPr>
        <p:spPr>
          <a:xfrm>
            <a:off x="4071934" y="4572008"/>
            <a:ext cx="4786346" cy="20002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http://womanadvice.ru/psihologiya_i_otnosheniya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ПОРТФОЛИО ПСИХОЛОГА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ДЕТКОВСКАЯ ОКСАНА ВЛАДИМИРОВНА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МАТЕРИАЛЫ ПСИХОЛОГИЧЕСКОЙ ПОДДЕРЖКИ ПЕРЕД ЕГЭ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4143372" y="4786322"/>
            <a:ext cx="4214842" cy="17859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http://detok.org/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ТЕСТЫ ОНЛАЙН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РАБОТАЮТ ХОРОШО.ИНТЕРПРЕТАЦИЯ ЕСТЬ.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ИЗБИРАТЕЛЬНО, ПРОВЕРЯТЬ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ятно 1 3">
            <a:hlinkClick r:id="rId2"/>
          </p:cNvPr>
          <p:cNvSpPr/>
          <p:nvPr/>
        </p:nvSpPr>
        <p:spPr>
          <a:xfrm>
            <a:off x="4143372" y="3643314"/>
            <a:ext cx="4643470" cy="24288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http://testsbox.ru/result/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hlinkClick r:id="rId2"/>
              </a:rPr>
              <a:t>ЮНГИАНСКАЯ ПЕСОЧНАЯ ТЕРАПИЯ</a:t>
            </a:r>
            <a:br>
              <a:rPr lang="ru-RU" sz="2400" b="1" dirty="0" smtClean="0">
                <a:solidFill>
                  <a:srgbClr val="0070C0"/>
                </a:solidFill>
                <a:hlinkClick r:id="rId2"/>
              </a:rPr>
            </a:br>
            <a:r>
              <a:rPr lang="ru-RU" sz="2400" dirty="0" smtClean="0">
                <a:solidFill>
                  <a:srgbClr val="0070C0"/>
                </a:solidFill>
                <a:hlinkClick r:id="rId2"/>
              </a:rPr>
              <a:t> </a:t>
            </a:r>
            <a:r>
              <a:rPr lang="ru-RU" sz="2700" b="1" dirty="0" smtClean="0">
                <a:solidFill>
                  <a:srgbClr val="0070C0"/>
                </a:solidFill>
                <a:hlinkClick r:id="rId2"/>
              </a:rPr>
              <a:t>Песочная терапия (</a:t>
            </a:r>
            <a:r>
              <a:rPr lang="ru-RU" sz="2700" b="1" dirty="0" err="1" smtClean="0">
                <a:solidFill>
                  <a:srgbClr val="0070C0"/>
                </a:solidFill>
                <a:hlinkClick r:id="rId2"/>
              </a:rPr>
              <a:t>Sandplay</a:t>
            </a:r>
            <a:r>
              <a:rPr lang="ru-RU" sz="2700" b="1" dirty="0" smtClean="0">
                <a:solidFill>
                  <a:srgbClr val="0070C0"/>
                </a:solidFill>
                <a:hlinkClick r:id="rId2"/>
              </a:rPr>
              <a:t>) один из самых интересных методов аналитической психологии, основанный на  идеях М. </a:t>
            </a:r>
            <a:r>
              <a:rPr lang="ru-RU" sz="2700" b="1" dirty="0" err="1" smtClean="0">
                <a:solidFill>
                  <a:srgbClr val="0070C0"/>
                </a:solidFill>
                <a:hlinkClick r:id="rId2"/>
              </a:rPr>
              <a:t>Левенфельд</a:t>
            </a:r>
            <a:r>
              <a:rPr lang="ru-RU" sz="2700" b="1" dirty="0" smtClean="0">
                <a:solidFill>
                  <a:srgbClr val="0070C0"/>
                </a:solidFill>
                <a:hlinkClick r:id="rId2"/>
              </a:rPr>
              <a:t>, Д. </a:t>
            </a:r>
            <a:r>
              <a:rPr lang="ru-RU" sz="2700" b="1" dirty="0" err="1" smtClean="0">
                <a:solidFill>
                  <a:srgbClr val="0070C0"/>
                </a:solidFill>
                <a:hlinkClick r:id="rId2"/>
              </a:rPr>
              <a:t>Калф</a:t>
            </a:r>
            <a:r>
              <a:rPr lang="ru-RU" sz="2700" b="1" dirty="0" smtClean="0">
                <a:solidFill>
                  <a:srgbClr val="0070C0"/>
                </a:solidFill>
                <a:hlinkClick r:id="rId2"/>
              </a:rPr>
              <a:t>, К.Г. Юнга</a:t>
            </a:r>
            <a:br>
              <a:rPr lang="ru-RU" sz="2700" b="1" dirty="0" smtClean="0">
                <a:solidFill>
                  <a:srgbClr val="0070C0"/>
                </a:solidFill>
                <a:hlinkClick r:id="rId2"/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2"/>
              </a:rPr>
              <a:t>ИНТЕРЕСНЫЕ И ВАЖНЫЕ СТАТЬЯ-ОПИСАНИЕ АРХЕТИПОВ</a:t>
            </a:r>
            <a:br>
              <a:rPr lang="ru-RU" sz="2700" b="1" dirty="0" smtClean="0">
                <a:solidFill>
                  <a:srgbClr val="0070C0"/>
                </a:solidFill>
                <a:hlinkClick r:id="rId2"/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2"/>
              </a:rPr>
              <a:t>СИМВОЛ МАТЕРИ, РЕБЕНОК СПАСАЕТ ВЗРОСЛОГО И Т.Д.</a:t>
            </a:r>
            <a:br>
              <a:rPr lang="ru-RU" sz="2700" b="1" dirty="0" smtClean="0">
                <a:solidFill>
                  <a:srgbClr val="0070C0"/>
                </a:solidFill>
                <a:hlinkClick r:id="rId2"/>
              </a:rPr>
            </a:br>
            <a:r>
              <a:rPr lang="ru-RU" sz="2700" b="1" dirty="0" smtClean="0">
                <a:solidFill>
                  <a:srgbClr val="0070C0"/>
                </a:solidFill>
                <a:hlinkClick r:id="rId2"/>
              </a:rPr>
              <a:t>ОБУЧЕНИЕ</a:t>
            </a:r>
            <a:endParaRPr lang="ru-RU" sz="2700" b="1" dirty="0">
              <a:solidFill>
                <a:srgbClr val="0070C0"/>
              </a:solidFill>
              <a:hlinkClick r:id="rId2"/>
            </a:endParaRPr>
          </a:p>
        </p:txBody>
      </p:sp>
      <p:sp>
        <p:nvSpPr>
          <p:cNvPr id="5" name="Пятно 1 4">
            <a:hlinkClick r:id="rId2"/>
          </p:cNvPr>
          <p:cNvSpPr/>
          <p:nvPr/>
        </p:nvSpPr>
        <p:spPr>
          <a:xfrm>
            <a:off x="4071934" y="4214818"/>
            <a:ext cx="4643470" cy="207170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http://sandplaytherapy.ru/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ЭЛЕКТРОННАЯ БИБЛИОТЕКА ПСИХОЛОГИЯ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НОУ Московский городской институт современных психологических технологий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ОБУЧЕНИЕ: ТРЕНИНГИ, СЕМИНАРЫ,ПОВЫШЕНИЕ КВАЛИФИКАЦИИ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РАЗДЕЛ:НАШИ ПРЕПОДАВАТЕЛИ-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ru-RU" sz="2400" dirty="0" err="1" smtClean="0">
                <a:solidFill>
                  <a:srgbClr val="002060"/>
                </a:solidFill>
              </a:rPr>
              <a:t>Авдулова</a:t>
            </a:r>
            <a:r>
              <a:rPr lang="ru-RU" sz="2400" dirty="0" smtClean="0">
                <a:solidFill>
                  <a:srgbClr val="002060"/>
                </a:solidFill>
              </a:rPr>
              <a:t> Татьяна Павловна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СТАТЬИ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4143372" y="4429132"/>
            <a:ext cx="4500594" cy="192882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http://www.paracels.ru/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 fontScale="90000"/>
          </a:bodyPr>
          <a:lstStyle/>
          <a:p>
            <a:pPr fontAlgn="ctr"/>
            <a:r>
              <a:rPr lang="ru-RU" sz="2700" b="1" dirty="0" smtClean="0">
                <a:hlinkClick r:id="rId2"/>
              </a:rPr>
              <a:t/>
            </a:r>
            <a:br>
              <a:rPr lang="ru-RU" sz="2700" b="1" dirty="0" smtClean="0">
                <a:hlinkClick r:id="rId2"/>
              </a:rPr>
            </a:br>
            <a:r>
              <a:rPr lang="ru-RU" sz="2700" b="1" dirty="0" smtClean="0">
                <a:hlinkClick r:id="rId2"/>
              </a:rPr>
              <a:t/>
            </a:r>
            <a:br>
              <a:rPr lang="ru-RU" sz="2700" b="1" dirty="0" smtClean="0">
                <a:hlinkClick r:id="rId2"/>
              </a:rPr>
            </a:br>
            <a:r>
              <a:rPr lang="ru-RU" sz="2700" b="1" dirty="0" smtClean="0">
                <a:hlinkClick r:id="rId2"/>
              </a:rPr>
              <a:t/>
            </a:r>
            <a:br>
              <a:rPr lang="ru-RU" sz="2700" b="1" dirty="0" smtClean="0">
                <a:hlinkClick r:id="rId2"/>
              </a:rPr>
            </a:br>
            <a:r>
              <a:rPr lang="ru-RU" sz="2700" b="1" dirty="0" smtClean="0">
                <a:hlinkClick r:id="rId2"/>
              </a:rPr>
              <a:t>ТЕСТЫ</a:t>
            </a:r>
            <a:r>
              <a:rPr lang="ru-RU" sz="2700" b="1" dirty="0" smtClean="0"/>
              <a:t>, </a:t>
            </a:r>
            <a:r>
              <a:rPr lang="ru-RU" sz="2700" b="1" dirty="0" smtClean="0">
                <a:hlinkClick r:id="rId3"/>
              </a:rPr>
              <a:t>ПРОФЕССИИ</a:t>
            </a:r>
            <a:r>
              <a:rPr lang="ru-RU" sz="2700" b="1" dirty="0" smtClean="0"/>
              <a:t>,</a:t>
            </a:r>
            <a:r>
              <a:rPr lang="ru-RU" sz="2700" b="1" dirty="0" smtClean="0">
                <a:hlinkClick r:id="rId4"/>
              </a:rPr>
              <a:t>ВУЗЫ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hlinkClick r:id="rId5"/>
              </a:rPr>
              <a:t>ЕГЭ 2014</a:t>
            </a:r>
            <a:r>
              <a:rPr lang="ru-RU" sz="2700" b="1" dirty="0" smtClean="0"/>
              <a:t>,</a:t>
            </a:r>
            <a:r>
              <a:rPr lang="ru-RU" sz="2700" b="1" dirty="0" smtClean="0">
                <a:hlinkClick r:id="rId6"/>
              </a:rPr>
              <a:t>ПСИХОЛОГАМ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hlinkClick r:id="rId7"/>
              </a:rPr>
              <a:t>КАЛЕНДАРЬ СОБЫТИЙ,</a:t>
            </a:r>
            <a:r>
              <a:rPr lang="ru-RU" sz="2700" b="1" dirty="0" smtClean="0">
                <a:hlinkClick r:id="rId8"/>
              </a:rPr>
              <a:t>СТАТЬИ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hlinkClick r:id="rId9"/>
              </a:rPr>
              <a:t>КНИГИ и CD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hlinkClick r:id="rId10"/>
              </a:rPr>
              <a:t>HR-ЛАБОРАТОРИЯ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hlinkClick r:id="rId11"/>
              </a:rPr>
              <a:t>КАТАЛОГ ССЫЛОК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hlinkClick r:id="rId12"/>
              </a:rPr>
              <a:t>РЕКЛАМА НА САЙТЕ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﻿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ятно 1 3">
            <a:hlinkClick r:id="rId13"/>
          </p:cNvPr>
          <p:cNvSpPr/>
          <p:nvPr/>
        </p:nvSpPr>
        <p:spPr>
          <a:xfrm>
            <a:off x="3428992" y="3571876"/>
            <a:ext cx="5357850" cy="26432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http://www.proforientator.ru/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ИНТЕРАКТИВНЫЕ ПРОФЕССИОГРАММЫ</a:t>
            </a:r>
            <a:endParaRPr lang="ru-RU" dirty="0"/>
          </a:p>
        </p:txBody>
      </p:sp>
      <p:sp>
        <p:nvSpPr>
          <p:cNvPr id="5" name="Пятно 1 4">
            <a:hlinkClick r:id="rId2"/>
          </p:cNvPr>
          <p:cNvSpPr/>
          <p:nvPr/>
        </p:nvSpPr>
        <p:spPr>
          <a:xfrm>
            <a:off x="2357422" y="3143248"/>
            <a:ext cx="4929222" cy="18573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http://trud.mos.ru/</a:t>
            </a:r>
            <a:endParaRPr lang="ru-RU" dirty="0"/>
          </a:p>
        </p:txBody>
      </p:sp>
      <p:sp>
        <p:nvSpPr>
          <p:cNvPr id="6" name="Пятно 1 5">
            <a:hlinkClick r:id="rId3"/>
          </p:cNvPr>
          <p:cNvSpPr/>
          <p:nvPr/>
        </p:nvSpPr>
        <p:spPr>
          <a:xfrm>
            <a:off x="928662" y="1928802"/>
            <a:ext cx="6215106" cy="17859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http://brainmod.ru/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4" name="Пятно 1 3">
            <a:hlinkClick r:id="rId2"/>
          </p:cNvPr>
          <p:cNvSpPr/>
          <p:nvPr/>
        </p:nvSpPr>
        <p:spPr>
          <a:xfrm>
            <a:off x="1285852" y="2786058"/>
            <a:ext cx="5000660" cy="20002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http://brainmod.ru/</a:t>
            </a:r>
            <a:endParaRPr lang="ru-RU" dirty="0"/>
          </a:p>
        </p:txBody>
      </p:sp>
      <p:sp>
        <p:nvSpPr>
          <p:cNvPr id="5" name="Пятно 1 4">
            <a:hlinkClick r:id="rId3"/>
          </p:cNvPr>
          <p:cNvSpPr/>
          <p:nvPr/>
        </p:nvSpPr>
        <p:spPr>
          <a:xfrm>
            <a:off x="5286380" y="1500174"/>
            <a:ext cx="3857620" cy="257176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http://www.proforientator.ru/proforientation</a:t>
            </a:r>
            <a:endParaRPr lang="ru-RU" dirty="0"/>
          </a:p>
        </p:txBody>
      </p:sp>
      <p:sp>
        <p:nvSpPr>
          <p:cNvPr id="6" name="Пятно 1 5">
            <a:hlinkClick r:id="rId4"/>
          </p:cNvPr>
          <p:cNvSpPr/>
          <p:nvPr/>
        </p:nvSpPr>
        <p:spPr>
          <a:xfrm>
            <a:off x="1142976" y="1714488"/>
            <a:ext cx="4786346" cy="192882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http://tests.kulichki.com/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70C0"/>
                </a:solidFill>
              </a:rPr>
              <a:t>ГЛАВНЫЙ САЙТ ПО ПЕСОЧНОЙ ТЕРАПИИ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Региональная общественная организация “Ассоциация </a:t>
            </a:r>
            <a:r>
              <a:rPr lang="ru-RU" sz="2700" b="1" dirty="0" err="1" smtClean="0">
                <a:solidFill>
                  <a:srgbClr val="0070C0"/>
                </a:solidFill>
              </a:rPr>
              <a:t>юнгианской</a:t>
            </a:r>
            <a:r>
              <a:rPr lang="ru-RU" sz="2700" b="1" dirty="0" smtClean="0">
                <a:solidFill>
                  <a:srgbClr val="0070C0"/>
                </a:solidFill>
              </a:rPr>
              <a:t> песочной терапии” (АЮПТ) является профессиональным сообществом психологов, разделяющих идеи К.Г.Юнга и использующих  песочную терапию в своей практике.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3286116" y="3857628"/>
            <a:ext cx="4786346" cy="21431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http://sandtherapy.org/2014/01/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37862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– Вы сможете. Я подожду три месяца, полгода, пока вы найдете себе работу. Мы можем договориться. Мне лишь хотелось, чтобы вы знали, что вам придется платить мне и что это обойдется вам дорого. Сеансы, которые вы будете пропускать, будут оплачиваться вами так же, как и остальные. Если вам это не будет стоить ничего, вы не примете анализ всерьез. Уж это мне известно.“</a:t>
            </a:r>
            <a:r>
              <a:rPr lang="en-US" sz="2700" b="1" dirty="0" smtClean="0">
                <a:solidFill>
                  <a:srgbClr val="0070C0"/>
                </a:solidFill>
              </a:rPr>
              <a:t/>
            </a:r>
            <a:br>
              <a:rPr lang="en-US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ЮНГ, ФРЕЙД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>МГГУ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4572000" y="4572008"/>
            <a:ext cx="4000528" cy="17859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http://www.psyoffice.ru/menu-2-p1.htm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САМОПОЗНАНИЕ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РАЗЛИЧНЫЕ САЙТЫ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ПЕСОЧНАЯ ТЕРПИЯ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ЛИЧНОСТНЫЙ РОСТ ПЕДАГОГИЧЕСКАЯ ПСИХОЛОГИЯ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ТРЕНИНГИ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ОБУЧЕНИЕ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ятно 1 2">
            <a:hlinkClick r:id="rId2"/>
          </p:cNvPr>
          <p:cNvSpPr/>
          <p:nvPr/>
        </p:nvSpPr>
        <p:spPr>
          <a:xfrm>
            <a:off x="3571868" y="3857628"/>
            <a:ext cx="4929222" cy="21431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http://samopoznanie.ru/nsk/consultants/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179</Words>
  <Application>Microsoft Office PowerPoint</Application>
  <PresentationFormat>Экран (4:3)</PresentationFormat>
  <Paragraphs>58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ПСИХОЛОГИЯ АДРЕСА САЙТОВ</vt:lpstr>
      <vt:lpstr>ТЕСТЫ ОНЛАЙН</vt:lpstr>
      <vt:lpstr>НОУ Московский городской институт современных психологических технологий  ОБУЧЕНИЕ: ТРЕНИНГИ, СЕМИНАРЫ,ПОВЫШЕНИЕ КВАЛИФИКАЦИИ РАЗДЕЛ:НАШИ ПРЕПОДАВАТЕЛИ-  Авдулова Татьяна Павловна СТАТЬИ</vt:lpstr>
      <vt:lpstr>   ТЕСТЫ, ПРОФЕССИИ,ВУЗЫ ЕГЭ 2014,ПСИХОЛОГАМ КАЛЕНДАРЬ СОБЫТИЙ,СТАТЬИ КНИГИ и CD HR-ЛАБОРАТОРИЯ КАТАЛОГ ССЫЛОК РЕКЛАМА НА САЙТЕ ﻿ </vt:lpstr>
      <vt:lpstr>ИНТЕРАКТИВНЫЕ ПРОФЕССИОГРАММЫ</vt:lpstr>
      <vt:lpstr>ТЕСТЫ</vt:lpstr>
      <vt:lpstr>ГЛАВНЫЙ САЙТ ПО ПЕСОЧНОЙ ТЕРАПИИ Региональная общественная организация “Ассоциация юнгианской песочной терапии” (АЮПТ) является профессиональным сообществом психологов, разделяющих идеи К.Г.Юнга и использующих  песочную терапию в своей практике. </vt:lpstr>
      <vt:lpstr> – Вы сможете. Я подожду три месяца, полгода, пока вы найдете себе работу. Мы можем договориться. Мне лишь хотелось, чтобы вы знали, что вам придется платить мне и что это обойдется вам дорого. Сеансы, которые вы будете пропускать, будут оплачиваться вами так же, как и остальные. Если вам это не будет стоить ничего, вы не примете анализ всерьез. Уж это мне известно.“ ЮНГ, ФРЕЙД МГГУ   </vt:lpstr>
      <vt:lpstr>САМОПОЗНАНИЕ РАЗЛИЧНЫЕ САЙТЫ ПЕСОЧНАЯ ТЕРПИЯ ЛИЧНОСТНЫЙ РОСТ ПЕДАГОГИЧЕСКАЯ ПСИХОЛОГИЯ ТРЕНИНГИ ОБУЧЕНИЕ</vt:lpstr>
      <vt:lpstr>СТАТЬИ,ТРЕНИНГИ: КГ ЮНГ САМОГИПНОЗ, ФРЕЙД СТАТЬЯ Человек как Мастер Психических Ключей к самому себе Полушарие мозга (тест) Мой ребенок талантлив? Антистатья: Вы еще здоровы? Эмоциональная бессонница Психолог по интернету Продавцы иллюзий </vt:lpstr>
      <vt:lpstr>       ТЕМАТИЧЕСКИЙ КАТАЛОГ Документация Психодиагностика Суицид, профилактика суицида Тревожность Стресс ЕГЭ, экзаменационный стресс Страхи и фобии Воспитание Подготовка к школе, первый класс     </vt:lpstr>
      <vt:lpstr>ТЕСТЫ ПРОФЕССИИ ВУЗЫ ЕГЭ 2014 ПСИХОЛОГАМ КАЛЕНДАРЬ СОБЫТИЙ   СТАТЬИ КНИГИ и CD HR-ЛАБОРАТОРИЯ КАТАЛОГ ССЫЛОК РЕКЛАМА НА САЙТЕ </vt:lpstr>
      <vt:lpstr>ЭЛЕКТРОННЫЕ КНИГИ ПО ПСИХОЛОГИИ,ПСИХИАТРИИ, МЕДИЦИНЕ.</vt:lpstr>
      <vt:lpstr> СИНТОН ТРЕНИНГОВЫЙ ЦЕНТР Записаться на тренинг можно по телефону: (495) 507-8793.  </vt:lpstr>
      <vt:lpstr>   В РАЗДЕЛЕ «СТУДЕНТУ»: ВИДЕОТЕКА; ЛИТЕРАТУРА: ВОЗРАСТНАЯ ПСИХОЛОГИЯ; АНАЛИТИЧЕСКАЯ ПСИХОЛОГИЯ; ПАТОПСИХОЛОГИЯ И ДР.  </vt:lpstr>
      <vt:lpstr>РЕЛАКС ЗВУКИ ПРИРОДЫ САМЫЕ РАЗНЫЕ КОМПОЗИЦИИ </vt:lpstr>
      <vt:lpstr>ПСИХОЛОГИЧЕСКИЙ ЦЕНТР АДАЛИН САНКТ-ПЕТЕРБУРГ ОНЛАЙН УПРАЖНЕНИЯ ДЛЯ ДОШКОЛЬНИКОВ, МЛАДШИХ ШКОЛЬНИКОВ</vt:lpstr>
      <vt:lpstr>БЕСПЛАТНЫЕ РАЗНЫЕ ПРОГРАММЫ</vt:lpstr>
      <vt:lpstr>ЭЛЕКТРОННАЯ БИБЛИОТЕКА ПСИХОЛОГО-ПЕДАГОГИЧЕСКОГО УНИВЕРСИТЕТА</vt:lpstr>
      <vt:lpstr>СИМВОЛЫ</vt:lpstr>
      <vt:lpstr>     ПСИХОЛОГИЯ.КАФЕДРА ПСИХОЛОГИИ РУДН Юнг Карл Густав, Постъюнгианство,Фрейд Зигмунд, Неофрейдизм, Лакан Жак, Аналитическая психология, Бизнес-психология, Возрастная психология,Гипноз, транс, NLP, Индивидуальная психология,Ложь и её выявление. Медицинская психология,Педагогическая психология, Психиатрия, Психоанализ,Психодиагностика, Психология Психотерапия и консультирование,Семейная психотерапия, Социальная психология,Социальная работа Судьбоанализ, Тренинги    </vt:lpstr>
      <vt:lpstr>МЕНЕДЖЕР ОБРАЗОВАНИЯ РАЗДЕЛ «ОБУЧЕНИЕ И ВОСПИТАНИЕ»  Работа с педагогами Психолого-педагогическое сопровождение Взаимодействие с родителями Внутришкольный контроль Воспитательная работа Образовательный процесс </vt:lpstr>
      <vt:lpstr>ПСИХОЛОГИЯ И ОТНОШЕНИЯ СТАТЬИ:  Личностный рост Искусство общения Полезные навыки Тайм-менеджмент для женщин Исполнение желаний   Источник: http://womanadvice.ru/ispolnenie_zhelaniy#ixzz33JraSByp  Журнал WomanAdvice - советы на все случаи жизни </vt:lpstr>
      <vt:lpstr>ПОРТФОЛИО ПСИХОЛОГА ДЕТКОВСКАЯ ОКСАНА ВЛАДИМИРОВНА МАТЕРИАЛЫ ПСИХОЛОГИЧЕСКОЙ ПОДДЕРЖКИ ПЕРЕД ЕГЭ</vt:lpstr>
      <vt:lpstr>ТЕСТЫ ОНЛАЙН РАБОТАЮТ ХОРОШО.ИНТЕРПРЕТАЦИЯ ЕСТЬ. ИЗБИРАТЕЛЬНО, ПРОВЕРЯТЬ</vt:lpstr>
      <vt:lpstr>ЮНГИАНСКАЯ ПЕСОЧНАЯ ТЕРАПИЯ  Песочная терапия (Sandplay) один из самых интересных методов аналитической психологии, основанный на  идеях М. Левенфельд, Д. Калф, К.Г. Юнга ИНТЕРЕСНЫЕ И ВАЖНЫЕ СТАТЬЯ-ОПИСАНИЕ АРХЕТИПОВ СИМВОЛ МАТЕРИ, РЕБЕНОК СПАСАЕТ ВЗРОСЛОГО И Т.Д. ОБУЧЕНИЕ</vt:lpstr>
      <vt:lpstr>ЭЛЕКТРОННАЯ БИБЛИОТЕКА ПСИХОЛОГИЯ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АДРЕСА САЙТОВ</dc:title>
  <dc:creator>Любовь Кочуганова</dc:creator>
  <cp:lastModifiedBy>Любовь Кочуганова</cp:lastModifiedBy>
  <cp:revision>60</cp:revision>
  <dcterms:created xsi:type="dcterms:W3CDTF">2014-05-31T10:38:04Z</dcterms:created>
  <dcterms:modified xsi:type="dcterms:W3CDTF">2014-07-04T19:13:23Z</dcterms:modified>
</cp:coreProperties>
</file>