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6600"/>
    <a:srgbClr val="CC0000"/>
    <a:srgbClr val="FF3399"/>
    <a:srgbClr val="993300"/>
    <a:srgbClr val="FF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757919794909363"/>
          <c:y val="0.14701322056965105"/>
          <c:w val="0.695543847460244"/>
          <c:h val="0.6863200035388837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Музыка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3399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Лист1!$A$2:$A$10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ИЗО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FF33CC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CC000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Лист1!$A$2:$A$10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Английский</a:t>
            </a:r>
            <a:r>
              <a:rPr lang="ru-RU" baseline="0" dirty="0" smtClean="0"/>
              <a:t> язык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33CC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Лист1!$A$2:$A$12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00037495313089"/>
          <c:y val="0.10137538514207461"/>
          <c:w val="0.68079838234506407"/>
          <c:h val="0.762755102040816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12</c:v>
                </c:pt>
                <c:pt idx="3">
                  <c:v>6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41"/>
    </mc:Choice>
    <mc:Fallback>
      <c:style val="41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Рейтинг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Русский язык</c:v>
                </c:pt>
                <c:pt idx="1">
                  <c:v>Литература</c:v>
                </c:pt>
                <c:pt idx="2">
                  <c:v>Математика</c:v>
                </c:pt>
                <c:pt idx="3">
                  <c:v>Природоведение</c:v>
                </c:pt>
                <c:pt idx="4">
                  <c:v>История</c:v>
                </c:pt>
                <c:pt idx="5">
                  <c:v>Труд</c:v>
                </c:pt>
                <c:pt idx="6">
                  <c:v>Физкультура</c:v>
                </c:pt>
                <c:pt idx="7">
                  <c:v>ИЗО</c:v>
                </c:pt>
                <c:pt idx="8">
                  <c:v>Музыка</c:v>
                </c:pt>
                <c:pt idx="9">
                  <c:v>Английский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3.4</c:v>
                </c:pt>
                <c:pt idx="1">
                  <c:v>3.8</c:v>
                </c:pt>
                <c:pt idx="2">
                  <c:v>3.2</c:v>
                </c:pt>
                <c:pt idx="3">
                  <c:v>4</c:v>
                </c:pt>
                <c:pt idx="4">
                  <c:v>4</c:v>
                </c:pt>
                <c:pt idx="5">
                  <c:v>4.3</c:v>
                </c:pt>
                <c:pt idx="6">
                  <c:v>3.7</c:v>
                </c:pt>
                <c:pt idx="7">
                  <c:v>4.5999999999999996</c:v>
                </c:pt>
                <c:pt idx="8">
                  <c:v>4.5</c:v>
                </c:pt>
                <c:pt idx="9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039040"/>
        <c:axId val="94642176"/>
      </c:barChart>
      <c:catAx>
        <c:axId val="92039040"/>
        <c:scaling>
          <c:orientation val="minMax"/>
        </c:scaling>
        <c:delete val="0"/>
        <c:axPos val="b"/>
        <c:majorTickMark val="out"/>
        <c:minorTickMark val="none"/>
        <c:tickLblPos val="nextTo"/>
        <c:crossAx val="94642176"/>
        <c:crosses val="autoZero"/>
        <c:auto val="1"/>
        <c:lblAlgn val="ctr"/>
        <c:lblOffset val="100"/>
        <c:noMultiLvlLbl val="0"/>
      </c:catAx>
      <c:valAx>
        <c:axId val="9464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039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400"/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3399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Лист1!$A$2:$A$7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Литература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9933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Лист1!$A$2:$A$10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6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Математика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9933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3399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Лист1!$A$2:$A$10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Природоведение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3399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Лист1!$A$2:$A$11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4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История 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rgbClr val="FF6699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3399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Лист1!$A$2:$A$11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Труд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9933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FF33CC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bubble3D val="0"/>
            <c:spPr>
              <a:solidFill>
                <a:srgbClr val="FF6600"/>
              </a:solidFill>
              <a:ln>
                <a:solidFill>
                  <a:schemeClr val="tx1"/>
                </a:solidFill>
              </a:ln>
            </c:spPr>
          </c:dPt>
          <c:dPt>
            <c:idx val="9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Лист1!$A$2:$A$11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dirty="0" smtClean="0"/>
              <a:t>Физкультура</a:t>
            </a:r>
            <a:endParaRPr lang="ru-RU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Русский язык 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3399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Лист1!$A$2:$A$9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5/31/2014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med">
    <p:strips dir="r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4.xml"/><Relationship Id="rId7" Type="http://schemas.openxmlformats.org/officeDocument/2006/relationships/chart" Target="../charts/chart8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11" Type="http://schemas.openxmlformats.org/officeDocument/2006/relationships/chart" Target="../charts/chart12.xml"/><Relationship Id="rId5" Type="http://schemas.openxmlformats.org/officeDocument/2006/relationships/chart" Target="../charts/chart6.xml"/><Relationship Id="rId10" Type="http://schemas.openxmlformats.org/officeDocument/2006/relationships/chart" Target="../charts/chart11.xml"/><Relationship Id="rId4" Type="http://schemas.openxmlformats.org/officeDocument/2006/relationships/chart" Target="../charts/chart5.xml"/><Relationship Id="rId9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DD0036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 hidden="1"/>
          <p:cNvSpPr txBox="1"/>
          <p:nvPr/>
        </p:nvSpPr>
        <p:spPr>
          <a:xfrm>
            <a:off x="2590800" y="1219200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66800" y="609600"/>
            <a:ext cx="7010400" cy="563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b="1" i="1" dirty="0" smtClean="0">
              <a:solidFill>
                <a:schemeClr val="bg1"/>
              </a:solidFill>
            </a:endParaRPr>
          </a:p>
          <a:p>
            <a:pPr algn="ctr"/>
            <a:r>
              <a:rPr lang="ru-RU" sz="7200" b="1" i="1" dirty="0" smtClean="0">
                <a:solidFill>
                  <a:schemeClr val="bg1"/>
                </a:solidFill>
              </a:rPr>
              <a:t>   Первый раз в 5 класс</a:t>
            </a:r>
          </a:p>
          <a:p>
            <a:pPr algn="ctr"/>
            <a:endParaRPr lang="ru-RU" sz="3600" b="1" i="1" dirty="0" smtClean="0">
              <a:solidFill>
                <a:schemeClr val="bg1"/>
              </a:solidFill>
            </a:endParaRPr>
          </a:p>
          <a:p>
            <a:pPr algn="r"/>
            <a:r>
              <a:rPr lang="ru-RU" sz="2400" b="1" i="1" dirty="0" smtClean="0">
                <a:solidFill>
                  <a:schemeClr val="bg1"/>
                </a:solidFill>
              </a:rPr>
              <a:t>Информация  к  родительскому  собранию</a:t>
            </a:r>
          </a:p>
          <a:p>
            <a:pPr algn="r"/>
            <a:r>
              <a:rPr lang="ru-RU" sz="2400" b="1" i="1" dirty="0" smtClean="0">
                <a:solidFill>
                  <a:schemeClr val="bg1"/>
                </a:solidFill>
              </a:rPr>
              <a:t>Педагог – психолог МАСОШ</a:t>
            </a:r>
          </a:p>
          <a:p>
            <a:pPr algn="r"/>
            <a:r>
              <a:rPr lang="ru-RU" sz="2400" b="1" i="1" dirty="0" smtClean="0">
                <a:solidFill>
                  <a:schemeClr val="bg1"/>
                </a:solidFill>
              </a:rPr>
              <a:t> Зиновьева А.А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  <a:endParaRPr lang="ru-RU" sz="2400" b="1" i="1" dirty="0" smtClean="0">
              <a:solidFill>
                <a:schemeClr val="bg1"/>
              </a:solidFill>
            </a:endParaRPr>
          </a:p>
        </p:txBody>
      </p:sp>
      <p:pic>
        <p:nvPicPr>
          <p:cNvPr id="8" name="Picture 4" descr="ED0001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0"/>
            <a:ext cx="2032000" cy="1782763"/>
          </a:xfrm>
          <a:prstGeom prst="rect">
            <a:avLst/>
          </a:prstGeom>
          <a:noFill/>
        </p:spPr>
      </p:pic>
      <p:pic>
        <p:nvPicPr>
          <p:cNvPr id="7" name="Picture 8" descr="j028038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228600"/>
            <a:ext cx="2144713" cy="26066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Тест цветового отношения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400" dirty="0" smtClean="0"/>
              <a:t>к учебным предметам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19200"/>
          <a:ext cx="1905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905000" y="1524000"/>
          <a:ext cx="19050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3733800" y="1066800"/>
          <a:ext cx="19050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5562600" y="1447800"/>
          <a:ext cx="1905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7239000" y="12192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0" y="3429000"/>
          <a:ext cx="1905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1981200" y="4191000"/>
          <a:ext cx="19050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3657600" y="3429000"/>
          <a:ext cx="1905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5" name="Содержимое 3"/>
          <p:cNvGraphicFramePr>
            <a:graphicFrameLocks/>
          </p:cNvGraphicFramePr>
          <p:nvPr/>
        </p:nvGraphicFramePr>
        <p:xfrm>
          <a:off x="5410200" y="4343400"/>
          <a:ext cx="1905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6" name="Содержимое 3"/>
          <p:cNvGraphicFramePr>
            <a:graphicFrameLocks/>
          </p:cNvGraphicFramePr>
          <p:nvPr/>
        </p:nvGraphicFramePr>
        <p:xfrm>
          <a:off x="7239000" y="3276600"/>
          <a:ext cx="19050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Graphic spid="12" grpId="0">
        <p:bldAsOne/>
      </p:bldGraphic>
      <p:bldGraphic spid="13" grpId="0">
        <p:bldAsOne/>
      </p:bldGraphic>
      <p:bldGraphic spid="14" grpId="0">
        <p:bldAsOne/>
      </p:bldGraphic>
      <p:bldGraphic spid="15" grpId="0">
        <p:bldAsOne/>
      </p:bldGraphic>
      <p:bldGraphic spid="1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r>
              <a:rPr lang="ru-RU" dirty="0" smtClean="0"/>
              <a:t>Психологический  климат  класса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8696222"/>
              </p:ext>
            </p:extLst>
          </p:nvPr>
        </p:nvGraphicFramePr>
        <p:xfrm>
          <a:off x="609600" y="1143002"/>
          <a:ext cx="6477000" cy="3428998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762000"/>
                <a:gridCol w="3581400"/>
                <a:gridCol w="1066800"/>
                <a:gridCol w="1066800"/>
              </a:tblGrid>
              <a:tr h="79421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</a:t>
                      </a:r>
                    </a:p>
                    <a:p>
                      <a:pPr algn="ctr"/>
                      <a:r>
                        <a:rPr lang="ru-RU" dirty="0" err="1" smtClean="0"/>
                        <a:t>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 климата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79421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Совершенно    неудовлетворительный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0141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целом   удовлетворительный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0141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Удовлетворительный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66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014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целом   благоприятный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014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Весьма   благоприятный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24069956"/>
              </p:ext>
            </p:extLst>
          </p:nvPr>
        </p:nvGraphicFramePr>
        <p:xfrm>
          <a:off x="4648200" y="4495800"/>
          <a:ext cx="3733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696200" cy="838200"/>
          </a:xfrm>
        </p:spPr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Рекомендации    родителям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000" i="1" dirty="0" smtClean="0"/>
              <a:t>Воодушевите ребенка на рассказ о своих</a:t>
            </a:r>
          </a:p>
          <a:p>
            <a:pPr algn="just">
              <a:buNone/>
            </a:pPr>
            <a:r>
              <a:rPr lang="ru-RU" sz="2000" i="1" dirty="0" smtClean="0"/>
              <a:t>                                                                        школьных делах.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/>
              <a:t>Регулярно беседуйте с учителями вашего ребенка о его успеваемости, поведении и взаимоотношениях с другими детьми.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/>
              <a:t>Не связывайте оценки за успеваемость ребенка со своей системой наказаний и поощрений.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/>
              <a:t>Знайте программу и особенности школы, где учится ваш ребенок.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/>
              <a:t>Помогайте ребенку выполнять домашние задания, но не делайте их сами.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/>
              <a:t>Помогите ребенку почувствовать интерес к тому, что преподают в школе.</a:t>
            </a:r>
          </a:p>
          <a:p>
            <a:pPr algn="just">
              <a:buFont typeface="Wingdings" pitchFamily="2" charset="2"/>
              <a:buChar char="v"/>
            </a:pPr>
            <a:r>
              <a:rPr lang="ru-RU" sz="2000" i="1" dirty="0" smtClean="0"/>
              <a:t>Особенные усилия прилагайте для того, чтобы поддерживать спокойную и стабильную атмосферу в доме, когда в школьной жизни ребенка происходят изменения.</a:t>
            </a:r>
          </a:p>
          <a:p>
            <a:pPr>
              <a:buFont typeface="Wingdings" pitchFamily="2" charset="2"/>
              <a:buChar char="v"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endParaRPr lang="ru-RU" sz="2000" dirty="0"/>
          </a:p>
        </p:txBody>
      </p:sp>
      <p:pic>
        <p:nvPicPr>
          <p:cNvPr id="7" name="Picture 4" descr="FAM4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0"/>
            <a:ext cx="2133600" cy="15970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1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DD00367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066800" y="609600"/>
            <a:ext cx="7010400" cy="59093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 за внимание!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До новых встреч!</a:t>
            </a:r>
          </a:p>
          <a:p>
            <a:pPr algn="ctr"/>
            <a:endParaRPr lang="ru-RU" sz="5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/>
                <a:cs typeface="Times New Roman"/>
              </a:rPr>
              <a:t>Ψ</a:t>
            </a:r>
            <a:endParaRPr lang="ru-RU" sz="5400" b="1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94264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7030A0"/>
                </a:solidFill>
              </a:rPr>
              <a:t>Психологические особенности </a:t>
            </a:r>
            <a:br>
              <a:rPr lang="ru-RU" i="1" dirty="0" smtClean="0">
                <a:solidFill>
                  <a:srgbClr val="7030A0"/>
                </a:solidFill>
              </a:rPr>
            </a:br>
            <a:r>
              <a:rPr lang="ru-RU" i="1" dirty="0" smtClean="0">
                <a:solidFill>
                  <a:srgbClr val="7030A0"/>
                </a:solidFill>
              </a:rPr>
              <a:t>5- </a:t>
            </a:r>
            <a:r>
              <a:rPr lang="ru-RU" i="1" dirty="0" err="1" smtClean="0">
                <a:solidFill>
                  <a:srgbClr val="7030A0"/>
                </a:solidFill>
              </a:rPr>
              <a:t>классника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Изменение статуса (самый младший в средней школе)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Новая система обучения: разные учителя, кабинетная система.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Увеличение требований к ребенку, рассогласованность требований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«Конец детства»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«Шанс» заново начать школьную жизнь;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Возрастание нагрузки на психику ребенка;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«Чувство взросления»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1524000"/>
            <a:ext cx="76962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Серьёзное 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испытание 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для психики</a:t>
            </a:r>
          </a:p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ребенка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267200"/>
            <a:ext cx="1544637" cy="1981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0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2" grpId="1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/>
          <a:lstStyle/>
          <a:p>
            <a:pPr algn="ctr"/>
            <a:r>
              <a:rPr lang="ru-RU" dirty="0" smtClean="0"/>
              <a:t>Процесс  адаптации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029517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600" dirty="0" smtClean="0"/>
              <a:t>Дети могут стать более тревожными,  робкими, «развязными»,шумными, суетливыми;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600" dirty="0" smtClean="0"/>
              <a:t>Снижение работоспособности;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600" dirty="0" smtClean="0"/>
              <a:t>Забывчивость, неорганизованность;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600" dirty="0" smtClean="0"/>
              <a:t>Нарушение сна, аппетита;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3600" dirty="0" smtClean="0"/>
              <a:t>Заболеваемость.</a:t>
            </a:r>
            <a:endParaRPr lang="ru-RU" sz="3600" dirty="0"/>
          </a:p>
        </p:txBody>
      </p:sp>
      <p:pic>
        <p:nvPicPr>
          <p:cNvPr id="4" name="Picture 4" descr="j035513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343400"/>
            <a:ext cx="1233488" cy="18113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j0090359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"/>
            <a:ext cx="8153400" cy="60198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05000" y="1600200"/>
            <a:ext cx="5257800" cy="2667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dirty="0" smtClean="0"/>
              <a:t>Что  может затруднить  адаптацию детей к средней школе?</a:t>
            </a:r>
            <a:endParaRPr lang="ru-RU" sz="2800" i="1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7030A0"/>
                </a:solidFill>
              </a:rPr>
              <a:t>Причины трудной адаптации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i="1" dirty="0" smtClean="0"/>
              <a:t>Рассогласованность, противоречивость требований педагогов;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Необходимость приспосабливаться к своеобразному темпу, особенностям речи, стилю преподавания учителей;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Правильное понимание терминов;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Деиндивидуализация подхода к ребенку;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Развитие  познавательной сферы;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Мотивация  к учебной деятельности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solidFill>
                  <a:srgbClr val="7030A0"/>
                </a:solidFill>
              </a:rPr>
              <a:t>Особенности  развития познавательной сферы </a:t>
            </a:r>
            <a:br>
              <a:rPr lang="ru-RU" sz="2400" i="1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rgbClr val="7030A0"/>
                </a:solidFill>
              </a:rPr>
              <a:t>обучающихся 5 класса</a:t>
            </a:r>
            <a:endParaRPr lang="ru-RU" sz="2400" i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009689"/>
              </p:ext>
            </p:extLst>
          </p:nvPr>
        </p:nvGraphicFramePr>
        <p:xfrm>
          <a:off x="304800" y="1219200"/>
          <a:ext cx="8458203" cy="505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219200"/>
                <a:gridCol w="1295400"/>
                <a:gridCol w="1371603"/>
                <a:gridCol w="1524000"/>
                <a:gridCol w="1295400"/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Познават</a:t>
                      </a:r>
                      <a:r>
                        <a:rPr lang="ru-RU" dirty="0" smtClean="0"/>
                        <a:t>. процесс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Высокий уровень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Выше среднего уровня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Средний уровень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Ниже среднего уровня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Низкий уровень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Мышление </a:t>
                      </a:r>
                      <a:endParaRPr lang="ru-RU" b="1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Внимание </a:t>
                      </a:r>
                      <a:endParaRPr lang="ru-RU" b="1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b="1" i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Зрительная память</a:t>
                      </a:r>
                      <a:endParaRPr lang="ru-RU" b="1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Слуховая память</a:t>
                      </a:r>
                      <a:endParaRPr lang="ru-RU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Общий</a:t>
                      </a:r>
                      <a:r>
                        <a:rPr lang="ru-RU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 уровень  </a:t>
                      </a:r>
                      <a:r>
                        <a:rPr lang="ru-RU" b="1" baseline="0" dirty="0" err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познав.сферы</a:t>
                      </a:r>
                      <a:endParaRPr lang="ru-RU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i="1" dirty="0" smtClean="0">
                <a:solidFill>
                  <a:srgbClr val="7030A0"/>
                </a:solidFill>
              </a:rPr>
              <a:t>Уровень мотивации   и </a:t>
            </a:r>
            <a:br>
              <a:rPr lang="ru-RU" sz="2800" i="1" dirty="0" smtClean="0">
                <a:solidFill>
                  <a:srgbClr val="7030A0"/>
                </a:solidFill>
              </a:rPr>
            </a:br>
            <a:r>
              <a:rPr lang="ru-RU" sz="2800" i="1" dirty="0" smtClean="0">
                <a:solidFill>
                  <a:srgbClr val="7030A0"/>
                </a:solidFill>
              </a:rPr>
              <a:t>школьной  адаптации  обучающихся  5 класса</a:t>
            </a:r>
            <a:endParaRPr lang="ru-RU" sz="2800" i="1" dirty="0">
              <a:solidFill>
                <a:srgbClr val="7030A0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94025407"/>
              </p:ext>
            </p:extLst>
          </p:nvPr>
        </p:nvGraphicFramePr>
        <p:xfrm>
          <a:off x="304800" y="1143000"/>
          <a:ext cx="8534399" cy="336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858"/>
                <a:gridCol w="4579433"/>
                <a:gridCol w="1353014"/>
                <a:gridCol w="1457094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</a:t>
                      </a:r>
                    </a:p>
                    <a:p>
                      <a:pPr algn="ctr"/>
                      <a:r>
                        <a:rPr lang="ru-RU" dirty="0" err="1" smtClean="0"/>
                        <a:t>вень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Мотивация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</a:t>
                      </a:r>
                    </a:p>
                    <a:p>
                      <a:pPr algn="ctr"/>
                      <a:r>
                        <a:rPr lang="ru-RU" dirty="0" err="1" smtClean="0"/>
                        <a:t>чество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36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Негативная ,</a:t>
                      </a:r>
                      <a:r>
                        <a:rPr lang="ru-RU" dirty="0" err="1" smtClean="0">
                          <a:solidFill>
                            <a:schemeClr val="bg1"/>
                          </a:solidFill>
                        </a:rPr>
                        <a:t>дезадаптация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36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Низкая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36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Удовлетворительная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36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Хорошая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368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Отличная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53687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Адаптация 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487394703"/>
              </p:ext>
            </p:extLst>
          </p:nvPr>
        </p:nvGraphicFramePr>
        <p:xfrm>
          <a:off x="1600200" y="4495800"/>
          <a:ext cx="58674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1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/>
          <a:lstStyle/>
          <a:p>
            <a:r>
              <a:rPr lang="ru-RU" dirty="0" smtClean="0"/>
              <a:t>Отношение  к учебным предметам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143000"/>
          <a:ext cx="86868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4F4F4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</TotalTime>
  <Words>359</Words>
  <Application>Microsoft Office PowerPoint</Application>
  <PresentationFormat>Экран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Презентация PowerPoint</vt:lpstr>
      <vt:lpstr>Психологические особенности  5- классника</vt:lpstr>
      <vt:lpstr>Презентация PowerPoint</vt:lpstr>
      <vt:lpstr>Процесс  адаптации</vt:lpstr>
      <vt:lpstr>Презентация PowerPoint</vt:lpstr>
      <vt:lpstr>Причины трудной адаптации</vt:lpstr>
      <vt:lpstr>Особенности  развития познавательной сферы  обучающихся 5 класса</vt:lpstr>
      <vt:lpstr>Уровень мотивации   и  школьной  адаптации  обучающихся  5 класса</vt:lpstr>
      <vt:lpstr>Отношение  к учебным предметам</vt:lpstr>
      <vt:lpstr>Тест цветового отношения  к учебным предметам</vt:lpstr>
      <vt:lpstr>Психологический  климат  класса</vt:lpstr>
      <vt:lpstr>Рекомендации    родителям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49</cp:revision>
  <dcterms:modified xsi:type="dcterms:W3CDTF">2014-05-31T19:52:39Z</dcterms:modified>
</cp:coreProperties>
</file>