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4794F2-836F-4489-8BC6-B3BDF9B9D3BB}" type="datetimeFigureOut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63AA6E-8F1E-4863-B398-77AB7E830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88FB-3861-44A9-9BB5-BB402D4CED84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C10A-6AE8-48C7-8269-1B267B101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6750-55F6-46AC-B55C-4941585236AA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B16-4351-415F-8DD8-F8A608459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1580-DFDE-4F56-8CF1-57BBAC2D7E4B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BF82-2D3D-44BA-ACB9-0E96EFEE4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E5DC-5974-4122-9781-886622431D05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F83D-A3EC-468B-BB07-FB3183C7F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076E-55A6-4E27-979B-F395B7D321D5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BB55-507F-4157-B6F8-FA41CF456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64CC-3D9E-4C74-B036-F01116F4E9EA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89B4-01D8-4181-B3A3-610BB5EEE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75E2-682E-4B63-BF4B-CAF4413AC63A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A894-E133-4186-9786-BE38E8002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093C4-B56B-40A6-A27F-FC34A0E066AA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D3C2-3B69-46AD-9F60-7587E3294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67DC-190D-4B32-9EE4-C01565F1959B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7839-2BEF-4C89-A73D-E84820229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01EE-70D6-48E1-AFB2-DB5F3D238442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6B63-53FB-4FB0-9A53-6B8C8A4FA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DAC1-FCBB-4056-B578-53A59BC84C3D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66ED-94BB-4FAB-8D47-BE5717703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EC9D2-24F8-463A-848D-BA07253D9580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C361A-F4A2-4BA5-8734-B933DB537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85938" y="2643188"/>
            <a:ext cx="5715000" cy="1857375"/>
          </a:xfrm>
        </p:spPr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Занимательные уроки этимологии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42852"/>
            <a:ext cx="8643998" cy="650085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000108"/>
            <a:ext cx="2428892" cy="1285884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664255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910" y="714356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Основной принцип русской орфографии – морфологический.</a:t>
            </a:r>
          </a:p>
          <a:p>
            <a:pPr algn="just"/>
            <a:r>
              <a:rPr lang="ru-RU" sz="2400" dirty="0" smtClean="0"/>
              <a:t>Значимые части слова (корни, приставки, суффиксы, окончания) всегда пишутся одинаково, независимо от произношения.</a:t>
            </a:r>
          </a:p>
          <a:p>
            <a:pPr algn="just"/>
            <a:r>
              <a:rPr lang="ru-RU" sz="2400" dirty="0" smtClean="0"/>
              <a:t>	Гласные пишутся так, как они произносятся под ударением ( </a:t>
            </a:r>
            <a:r>
              <a:rPr lang="ru-RU" sz="2400" b="1" dirty="0" err="1" smtClean="0"/>
              <a:t>врЕдить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врЕд</a:t>
            </a:r>
            <a:r>
              <a:rPr lang="ru-RU" sz="2400" dirty="0" smtClean="0"/>
              <a:t>); а согласные – так, как они произносятся перед гласными. (</a:t>
            </a:r>
            <a:r>
              <a:rPr lang="ru-RU" sz="2400" dirty="0" err="1" smtClean="0"/>
              <a:t>зу</a:t>
            </a:r>
            <a:r>
              <a:rPr lang="ru-RU" sz="2400" b="1" dirty="0" err="1" smtClean="0"/>
              <a:t>Б</a:t>
            </a:r>
            <a:r>
              <a:rPr lang="ru-RU" sz="2400" dirty="0" smtClean="0"/>
              <a:t> –</a:t>
            </a:r>
            <a:r>
              <a:rPr lang="ru-RU" sz="2400" dirty="0" err="1" smtClean="0"/>
              <a:t>зу</a:t>
            </a:r>
            <a:r>
              <a:rPr lang="ru-RU" sz="2400" b="1" dirty="0" err="1" smtClean="0"/>
              <a:t>Б</a:t>
            </a:r>
            <a:r>
              <a:rPr lang="ru-RU" sz="2400" dirty="0" err="1" smtClean="0"/>
              <a:t>ы</a:t>
            </a:r>
            <a:r>
              <a:rPr lang="ru-RU" sz="2400" dirty="0" smtClean="0"/>
              <a:t>).</a:t>
            </a:r>
          </a:p>
          <a:p>
            <a:pPr algn="just"/>
            <a:r>
              <a:rPr lang="ru-RU" sz="2400" dirty="0" smtClean="0"/>
              <a:t>	Вот почему мы продолжаем писать одинаково буквы в словах, которые уже давно перестали быть родственными и однокоренными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5786" y="857232"/>
            <a:ext cx="74295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И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негрет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– от фр.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Vinaigre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– «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И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нный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уксус»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Т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Е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рритория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т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Е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рраса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т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Е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ррариум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– от лат.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TERR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«земля»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Т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ЕРР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орист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– от лат.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TERR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or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«страх, ужас»</a:t>
            </a:r>
          </a:p>
          <a:p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РЕШ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ётка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про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РЕХ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а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Воз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РАЗ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ить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от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РАЗ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ить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по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РАЗ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ить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по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РАЖ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ение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– раз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(др.рус. сущ. – «одиночный удар» </a:t>
            </a:r>
          </a:p>
          <a:p>
            <a:pPr algn="just"/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К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О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мпания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друзей – от лат. прист.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Com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значение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совместимости+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корень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panis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«хлеб» (совместный хлеб)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К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А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мпания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(рекламная) –от лат.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mpus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«поле, место боевых действий».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00" y="500042"/>
            <a:ext cx="72866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ПОДУМАЙТЕ!</a:t>
            </a:r>
          </a:p>
          <a:p>
            <a:pPr algn="just"/>
            <a:r>
              <a:rPr lang="ru-RU" sz="2000" dirty="0" smtClean="0"/>
              <a:t>Что объединяет слова: </a:t>
            </a:r>
            <a:r>
              <a:rPr lang="ru-RU" sz="2000" b="1" dirty="0" smtClean="0"/>
              <a:t>порт, импорт, транспорт, портмоне, портфель, портативный, рапорт, транспортир, паспорт, портьера?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149301">
            <a:off x="281252" y="2297949"/>
            <a:ext cx="2563146" cy="192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178592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43845">
            <a:off x="6745459" y="2088967"/>
            <a:ext cx="2095498" cy="209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5000636"/>
            <a:ext cx="2666992" cy="166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2976" y="4286256"/>
            <a:ext cx="2738430" cy="19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7686" y="3857628"/>
            <a:ext cx="2476494" cy="185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8662" y="928670"/>
            <a:ext cx="7358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Port – </a:t>
            </a:r>
            <a:r>
              <a:rPr lang="ru-RU" sz="6000" b="1" dirty="0" smtClean="0"/>
              <a:t>лат. 1. «ворота, выход»; 2. «носить, возить».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3" y="21429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Спишите слова, вставляя пропущенные буквы, учитывая происхождение слова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071546"/>
            <a:ext cx="8072494" cy="50167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2000" b="1" dirty="0" smtClean="0"/>
              <a:t>Л..</a:t>
            </a:r>
            <a:r>
              <a:rPr lang="ru-RU" sz="2000" b="1" dirty="0" err="1" smtClean="0"/>
              <a:t>ловый</a:t>
            </a:r>
            <a:r>
              <a:rPr lang="ru-RU" sz="2000" b="1" dirty="0" smtClean="0"/>
              <a:t>                             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Об..</a:t>
            </a:r>
            <a:r>
              <a:rPr lang="ru-RU" sz="2000" b="1" dirty="0" err="1" smtClean="0"/>
              <a:t>яние</a:t>
            </a:r>
            <a:r>
              <a:rPr lang="ru-RU" sz="2000" b="1" dirty="0" smtClean="0"/>
              <a:t>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 Гл..</a:t>
            </a:r>
            <a:r>
              <a:rPr lang="ru-RU" sz="2000" b="1" dirty="0" err="1" smtClean="0"/>
              <a:t>диолус</a:t>
            </a:r>
            <a:r>
              <a:rPr lang="ru-RU" sz="2000" b="1" dirty="0" smtClean="0"/>
              <a:t>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 К..</a:t>
            </a:r>
            <a:r>
              <a:rPr lang="ru-RU" sz="2000" b="1" dirty="0" err="1" smtClean="0"/>
              <a:t>рнавал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            Ф..</a:t>
            </a:r>
            <a:r>
              <a:rPr lang="ru-RU" sz="2000" b="1" dirty="0" err="1" smtClean="0"/>
              <a:t>нтан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            В..гон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       П..</a:t>
            </a:r>
            <a:r>
              <a:rPr lang="ru-RU" sz="2000" b="1" dirty="0" err="1" smtClean="0"/>
              <a:t>рчатка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            М..як</a:t>
            </a:r>
            <a:endParaRPr lang="ru-RU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др.инд. «</a:t>
            </a:r>
            <a:r>
              <a:rPr lang="ru-RU" sz="2000" b="1" dirty="0" err="1" smtClean="0"/>
              <a:t>лИлак</a:t>
            </a:r>
            <a:r>
              <a:rPr lang="ru-RU" sz="2000" b="1" dirty="0" smtClean="0"/>
              <a:t>»-темно-синий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русск. «</a:t>
            </a:r>
            <a:r>
              <a:rPr lang="ru-RU" sz="2000" b="1" dirty="0" err="1" smtClean="0"/>
              <a:t>обАяти</a:t>
            </a:r>
            <a:r>
              <a:rPr lang="ru-RU" sz="2000" b="1" dirty="0" smtClean="0"/>
              <a:t>»-околдовать </a:t>
            </a:r>
          </a:p>
          <a:p>
            <a:r>
              <a:rPr lang="ru-RU" sz="2000" b="1" dirty="0" smtClean="0"/>
              <a:t>словами</a:t>
            </a:r>
          </a:p>
          <a:p>
            <a:r>
              <a:rPr lang="ru-RU" sz="2000" b="1" dirty="0" smtClean="0"/>
              <a:t>греч. «</a:t>
            </a:r>
            <a:r>
              <a:rPr lang="ru-RU" sz="2000" b="1" dirty="0" err="1" smtClean="0"/>
              <a:t>глАдиус</a:t>
            </a:r>
            <a:r>
              <a:rPr lang="ru-RU" sz="2000" b="1" dirty="0" smtClean="0"/>
              <a:t>»-  меч</a:t>
            </a:r>
          </a:p>
          <a:p>
            <a:endParaRPr lang="ru-RU" sz="2000" b="1" dirty="0" smtClean="0"/>
          </a:p>
          <a:p>
            <a:r>
              <a:rPr lang="ru-RU" sz="2000" b="1" dirty="0" err="1" smtClean="0"/>
              <a:t>итал</a:t>
            </a:r>
            <a:r>
              <a:rPr lang="ru-RU" sz="2000" b="1" dirty="0" smtClean="0"/>
              <a:t>. «</a:t>
            </a:r>
            <a:r>
              <a:rPr lang="ru-RU" sz="2000" b="1" dirty="0" err="1" smtClean="0"/>
              <a:t>кАрно</a:t>
            </a:r>
            <a:r>
              <a:rPr lang="ru-RU" sz="2000" b="1" dirty="0" smtClean="0"/>
              <a:t>»- мясо, «</a:t>
            </a:r>
            <a:r>
              <a:rPr lang="ru-RU" sz="2000" b="1" dirty="0" err="1" smtClean="0"/>
              <a:t>вАле</a:t>
            </a:r>
            <a:r>
              <a:rPr lang="ru-RU" sz="2000" b="1" dirty="0" smtClean="0"/>
              <a:t>»-</a:t>
            </a:r>
          </a:p>
          <a:p>
            <a:r>
              <a:rPr lang="ru-RU" sz="2000" b="1" dirty="0" smtClean="0"/>
              <a:t>прощай </a:t>
            </a:r>
          </a:p>
          <a:p>
            <a:r>
              <a:rPr lang="ru-RU" sz="2000" b="1" dirty="0" smtClean="0"/>
              <a:t>лат. «</a:t>
            </a:r>
            <a:r>
              <a:rPr lang="ru-RU" sz="2000" b="1" dirty="0" err="1" smtClean="0"/>
              <a:t>фОнтис</a:t>
            </a:r>
            <a:r>
              <a:rPr lang="ru-RU" sz="2000" b="1" dirty="0" smtClean="0"/>
              <a:t>» - родник, источник</a:t>
            </a:r>
          </a:p>
          <a:p>
            <a:r>
              <a:rPr lang="ru-RU" sz="2000" b="1" dirty="0" smtClean="0"/>
              <a:t>нем. «</a:t>
            </a:r>
            <a:r>
              <a:rPr lang="ru-RU" sz="2000" b="1" dirty="0" err="1" smtClean="0"/>
              <a:t>вАген</a:t>
            </a:r>
            <a:r>
              <a:rPr lang="ru-RU" sz="2000" b="1" dirty="0" smtClean="0"/>
              <a:t>»</a:t>
            </a:r>
          </a:p>
          <a:p>
            <a:endParaRPr lang="ru-RU" sz="2000" b="1" dirty="0" smtClean="0"/>
          </a:p>
          <a:p>
            <a:r>
              <a:rPr lang="ru-RU" sz="2000" b="1" dirty="0" err="1" smtClean="0"/>
              <a:t>ст.-слав</a:t>
            </a:r>
            <a:r>
              <a:rPr lang="ru-RU" sz="2000" b="1" dirty="0" smtClean="0"/>
              <a:t>. «</a:t>
            </a:r>
            <a:r>
              <a:rPr lang="ru-RU" sz="2000" b="1" dirty="0" err="1" smtClean="0"/>
              <a:t>пЕрст</a:t>
            </a:r>
            <a:r>
              <a:rPr lang="ru-RU" sz="2000" b="1" dirty="0" smtClean="0"/>
              <a:t>» - палец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русск. «</a:t>
            </a:r>
            <a:r>
              <a:rPr lang="ru-RU" sz="2000" b="1" dirty="0" err="1" smtClean="0"/>
              <a:t>мАять</a:t>
            </a:r>
            <a:r>
              <a:rPr lang="ru-RU" sz="2000" b="1" dirty="0" smtClean="0"/>
              <a:t>, махать»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43042" y="357166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Снимите шапку- невидимку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9296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bg1"/>
                </a:solidFill>
              </a:rPr>
              <a:t>Найдите в следующих группах слов этимологические приставки. Обратите внимание на то, повлияло ли пребывание под шапкой-невидимкой на их правописание?</a:t>
            </a:r>
          </a:p>
          <a:p>
            <a:pPr algn="just"/>
            <a:r>
              <a:rPr lang="ru-RU" sz="2400" b="1" dirty="0" smtClean="0"/>
              <a:t>А) Довольный, дозор, доказать, достать, дотла;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Б) Заглавие, заказать, замечательный, запад, затылок;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В) Комбинация, компания, композитор, компот, компромисс;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Г) Конвой, консервировать, консервы, конкурент;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Д) Катакомбы, каталог, катапульта.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71604" y="500042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Подведем итоги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357298"/>
            <a:ext cx="74295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Наука, изучающая происхождение и историю развития слов?</a:t>
            </a:r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>
              <a:buAutoNum type="arabicPeriod"/>
            </a:pPr>
            <a:r>
              <a:rPr lang="ru-RU" sz="2800" b="1" dirty="0" smtClean="0"/>
              <a:t>Почему этимологические словари называют «путеводными звездами орфографии»?</a:t>
            </a:r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>
              <a:buAutoNum type="arabicPeriod"/>
            </a:pPr>
            <a:r>
              <a:rPr lang="ru-RU" sz="2800" b="1" dirty="0" smtClean="0"/>
              <a:t>Назовите основной принцип русской орфографии.</a:t>
            </a:r>
          </a:p>
          <a:p>
            <a:pPr marL="342900" indent="-342900">
              <a:buAutoNum type="arabicPeriod"/>
            </a:pPr>
            <a:endParaRPr lang="ru-RU" sz="2800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00166" y="642918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Литература и </a:t>
            </a:r>
            <a:r>
              <a:rPr lang="ru-RU" sz="2400" b="1" dirty="0" err="1" smtClean="0"/>
              <a:t>Интернет-источники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357298"/>
            <a:ext cx="7715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«Большая Советская энциклопедия»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err="1" smtClean="0"/>
              <a:t>Шанский</a:t>
            </a:r>
            <a:r>
              <a:rPr lang="ru-RU" sz="2400" dirty="0" smtClean="0"/>
              <a:t> Н.М. Школьный этимологический словарь русского языка.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/>
            <a:r>
              <a:rPr lang="ru-RU" sz="2400" dirty="0" smtClean="0"/>
              <a:t>3. </a:t>
            </a:r>
            <a:r>
              <a:rPr lang="ru-RU" sz="2400" dirty="0" err="1" smtClean="0"/>
              <a:t>Вартаньян</a:t>
            </a:r>
            <a:r>
              <a:rPr lang="ru-RU" sz="2400" dirty="0" smtClean="0"/>
              <a:t> Э.А. Путешествие в слово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4. Соловьева Т.В. Словарик современного школьника.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5. </a:t>
            </a:r>
            <a:r>
              <a:rPr lang="en-US" sz="2400" dirty="0" smtClean="0"/>
              <a:t>http</a:t>
            </a:r>
            <a:r>
              <a:rPr lang="en-US" sz="2400" dirty="0" smtClean="0">
                <a:sym typeface="Wingdings" pitchFamily="2" charset="2"/>
              </a:rPr>
              <a:t>://www.svetozar.ru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24204-B8B9-4BBA-AA6E-7FAFA9DF238B}" type="datetime1">
              <a:rPr lang="ru-RU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A1D4-FCEE-4E4A-B4BA-20CBF5ED328D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64255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357298"/>
            <a:ext cx="77153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Раздел языкознания, который изучает происхождение и историю развития слов.</a:t>
            </a: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Этимология и орфография.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Этимологические словари – «путеводные звезды орфографии».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интересно!</a:t>
            </a: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себя!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785794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Содержание: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910" y="785795"/>
            <a:ext cx="77153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Этимология </a:t>
            </a:r>
            <a:r>
              <a:rPr lang="ru-RU" dirty="0" smtClean="0"/>
              <a:t>– раздел языкознания, который изучает происхождение и историю развития слов.</a:t>
            </a:r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Сведения о происхождении и истории развития слов могут во многих случаях превратить непроверяемые написания в проверяемые и упростить их запоминание.</a:t>
            </a:r>
          </a:p>
          <a:p>
            <a:endParaRPr lang="ru-RU" dirty="0" smtClean="0"/>
          </a:p>
          <a:p>
            <a:endParaRPr lang="ru-RU" sz="2400" b="1" dirty="0" smtClean="0"/>
          </a:p>
          <a:p>
            <a:pPr algn="just"/>
            <a:r>
              <a:rPr lang="ru-RU" sz="2400" b="1" dirty="0" smtClean="0"/>
              <a:t>Этимологические словари </a:t>
            </a:r>
            <a:r>
              <a:rPr lang="ru-RU" dirty="0" smtClean="0"/>
              <a:t>– «путеводные звезды орфографии». Когда в учебнике нет правила, проясняющего правописание необходимого слова, можно найти тропинку для памяти по этимологическому словарю. Именно словари помогают восстановить забытые словообразовательные и смысловые связи между словами. Это позволяет во многих случаях сделать непроверяемые написания проверяемыми, а значит, и легко запоминаемыми.</a:t>
            </a:r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2000240"/>
            <a:ext cx="1738308" cy="173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2857496"/>
            <a:ext cx="3119446" cy="31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14942" y="1000108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гвозд</a:t>
            </a:r>
            <a:r>
              <a:rPr lang="ru-RU" sz="4000" b="1" dirty="0" smtClean="0"/>
              <a:t>ика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392906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гвозд</a:t>
            </a:r>
            <a:r>
              <a:rPr lang="ru-RU" sz="4000" b="1" dirty="0" smtClean="0"/>
              <a:t>и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85728"/>
            <a:ext cx="2071682" cy="29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3477632"/>
            <a:ext cx="3119442" cy="26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500042"/>
            <a:ext cx="3262315" cy="244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335756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вЕтеран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300037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вЕтхий</a:t>
            </a:r>
            <a:r>
              <a:rPr lang="ru-RU" sz="2400" b="1" dirty="0" smtClean="0">
                <a:solidFill>
                  <a:schemeClr val="bg1"/>
                </a:solidFill>
              </a:rPr>
              <a:t> дом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600076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вЕтчина</a:t>
            </a:r>
            <a:r>
              <a:rPr lang="ru-RU" sz="2400" b="1" dirty="0" smtClean="0">
                <a:solidFill>
                  <a:schemeClr val="bg1"/>
                </a:solidFill>
              </a:rPr>
              <a:t> – старое мясо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4143380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лат. «</a:t>
            </a:r>
            <a:r>
              <a:rPr lang="ru-RU" sz="3600" b="1" dirty="0" err="1" smtClean="0">
                <a:solidFill>
                  <a:schemeClr val="bg1"/>
                </a:solidFill>
              </a:rPr>
              <a:t>вЕтус</a:t>
            </a:r>
            <a:r>
              <a:rPr lang="ru-RU" sz="3600" b="1" dirty="0" smtClean="0">
                <a:solidFill>
                  <a:schemeClr val="bg1"/>
                </a:solidFill>
              </a:rPr>
              <a:t>» - старый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8605"/>
            <a:ext cx="2967044" cy="275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428604"/>
            <a:ext cx="277214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3429000"/>
            <a:ext cx="2690818" cy="269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00166" y="328612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коза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2928934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кОзырек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592933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кожа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3" y="3929066"/>
            <a:ext cx="41434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кОза</a:t>
            </a:r>
            <a:r>
              <a:rPr lang="ru-RU" sz="3600" b="1" dirty="0" smtClean="0">
                <a:solidFill>
                  <a:schemeClr val="bg1"/>
                </a:solidFill>
              </a:rPr>
              <a:t> – козья шкура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57166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571611"/>
            <a:ext cx="2103449" cy="220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357166"/>
            <a:ext cx="2535290" cy="363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857628"/>
            <a:ext cx="2917035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71604" y="3929066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кОп</a:t>
            </a:r>
            <a:r>
              <a:rPr lang="ru-RU" sz="2800" b="1" dirty="0" err="1" smtClean="0"/>
              <a:t>ейка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 воин с </a:t>
            </a:r>
            <a:r>
              <a:rPr lang="ru-RU" sz="2800" b="1" dirty="0" err="1" smtClean="0">
                <a:solidFill>
                  <a:schemeClr val="bg1"/>
                </a:solidFill>
              </a:rPr>
              <a:t>кОп</a:t>
            </a:r>
            <a:r>
              <a:rPr lang="ru-RU" sz="2800" b="1" dirty="0" err="1" smtClean="0"/>
              <a:t>ьём</a:t>
            </a:r>
            <a:r>
              <a:rPr lang="ru-RU" sz="2800" b="1" dirty="0" smtClean="0"/>
              <a:t>  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кОп</a:t>
            </a:r>
            <a:r>
              <a:rPr lang="ru-RU" sz="2800" b="1" dirty="0" err="1" smtClean="0"/>
              <a:t>ья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642917"/>
            <a:ext cx="3429024" cy="267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071810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72066" y="142873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</a:t>
            </a:r>
            <a:r>
              <a:rPr lang="en-US" sz="4000" b="1" dirty="0" smtClean="0"/>
              <a:t>-</a:t>
            </a:r>
            <a:r>
              <a:rPr lang="ru-RU" sz="4000" b="1" dirty="0" smtClean="0">
                <a:solidFill>
                  <a:schemeClr val="bg1"/>
                </a:solidFill>
              </a:rPr>
              <a:t>пен</a:t>
            </a:r>
            <a:r>
              <a:rPr lang="ru-RU" sz="4000" b="1" dirty="0" smtClean="0"/>
              <a:t>ок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4071942"/>
            <a:ext cx="1404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пен</a:t>
            </a:r>
            <a:r>
              <a:rPr lang="ru-RU" sz="4000" b="1" dirty="0" smtClean="0"/>
              <a:t>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367DC-190D-4B32-9EE4-C01565F1959B}" type="datetime1">
              <a:rPr lang="ru-RU" smtClean="0"/>
              <a:pPr>
                <a:defRPr/>
              </a:pPr>
              <a:t>25.06.2014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97839-2BEF-4C89-A73D-E84820229F5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642918"/>
            <a:ext cx="288107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0800000" flipV="1">
            <a:off x="4143372" y="1554105"/>
            <a:ext cx="4286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57686" y="857232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Понедельник – </a:t>
            </a:r>
          </a:p>
          <a:p>
            <a:r>
              <a:rPr lang="ru-RU" sz="2400" b="1" dirty="0" smtClean="0"/>
              <a:t>день после воскресенья (недели)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00100" y="3571876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П</a:t>
            </a:r>
            <a:r>
              <a:rPr lang="ru-RU" sz="4000" b="1" dirty="0" err="1" smtClean="0">
                <a:solidFill>
                  <a:schemeClr val="bg1"/>
                </a:solidFill>
              </a:rPr>
              <a:t>О</a:t>
            </a:r>
            <a:r>
              <a:rPr lang="ru-RU" sz="4000" b="1" dirty="0" err="1" smtClean="0"/>
              <a:t>н</a:t>
            </a:r>
            <a:r>
              <a:rPr lang="ru-RU" sz="4000" b="1" dirty="0" err="1" smtClean="0">
                <a:solidFill>
                  <a:schemeClr val="bg1"/>
                </a:solidFill>
              </a:rPr>
              <a:t>Е</a:t>
            </a:r>
            <a:r>
              <a:rPr lang="ru-RU" sz="4000" b="1" dirty="0" err="1" smtClean="0"/>
              <a:t>дельник</a:t>
            </a:r>
            <a:r>
              <a:rPr lang="ru-RU" sz="4000" b="1" dirty="0" smtClean="0"/>
              <a:t> – </a:t>
            </a:r>
            <a:r>
              <a:rPr lang="ru-RU" sz="4000" b="1" dirty="0" err="1" smtClean="0">
                <a:solidFill>
                  <a:schemeClr val="bg1"/>
                </a:solidFill>
              </a:rPr>
              <a:t>пО</a:t>
            </a:r>
            <a:r>
              <a:rPr lang="ru-RU" sz="4000" b="1" dirty="0" err="1" smtClean="0"/>
              <a:t>сле</a:t>
            </a:r>
            <a:r>
              <a:rPr lang="ru-RU" sz="4000" b="1" dirty="0" smtClean="0"/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нЕ</a:t>
            </a:r>
            <a:r>
              <a:rPr lang="ru-RU" sz="4000" b="1" dirty="0" smtClean="0">
                <a:solidFill>
                  <a:schemeClr val="bg1"/>
                </a:solidFill>
              </a:rPr>
              <a:t>           делать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5606140</TotalTime>
  <Words>594</Words>
  <Application>Microsoft Office PowerPoint</Application>
  <PresentationFormat>Экран (4:3)</PresentationFormat>
  <Paragraphs>162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литература 2</vt:lpstr>
      <vt:lpstr>Занимательные уроки этимологии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Aida_Alex</dc:creator>
  <cp:lastModifiedBy>Admin</cp:lastModifiedBy>
  <cp:revision>26</cp:revision>
  <dcterms:created xsi:type="dcterms:W3CDTF">2010-01-03T13:51:10Z</dcterms:created>
  <dcterms:modified xsi:type="dcterms:W3CDTF">2014-06-25T12:23:48Z</dcterms:modified>
</cp:coreProperties>
</file>