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42F3-7A9A-4455-AA47-0C7E0BF81A0C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7F34-DDF0-4FD9-8D70-EA4FBD654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7807-F4CF-4664-9DCE-DD632BD3E3D8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BE68-4802-4E7A-8E24-398354AC5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9240-3749-4B43-B8B5-94ECFB651277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6C7E2-0D2B-4379-8F85-7B0A919A2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2F90-A1CA-47B8-AD13-B0520C8278E1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FA89-769E-42ED-966A-8181FB4A7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2052-88C1-40F5-8DC7-60748E8F981E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2F60-A5BF-4EF1-BA59-E8800C77C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B369A-B80E-4BCA-9291-92E98D16969B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5383-5AE1-429F-921C-86F66B590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6B33-7074-42D5-A611-7F991A2FCB63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0932-E3ED-4B22-8C8D-A3CA797AD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8132-1AA4-4DCA-9176-FB9549F24DEF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FC4FC-FE4F-43E4-88C7-7FF2E8B3E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D2D2-838B-44C1-9D05-E5D5695F295E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1DB4-8688-47B0-A67C-EFF6F4270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5126-3C5C-421D-9132-4BDC6670C918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3923-F3FC-4173-9607-FE64BE752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834E-61A1-48B0-8223-CAC250F33A4F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89BF-A0C4-4C71-9100-78AE64EFC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B8993D-8242-408A-9F4C-EB3A22131FCA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CD2511-E871-453A-BF5F-6120F34BE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333375"/>
            <a:ext cx="7874000" cy="2452688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8000" b="1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b="1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 над </a:t>
            </a:r>
            <a:r>
              <a:rPr lang="ru-RU" sz="7200" b="1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сквернословием</a:t>
            </a:r>
            <a:r>
              <a:rPr lang="ru-RU" sz="8000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8000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8000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662" y="2770567"/>
            <a:ext cx="7817306" cy="4087177"/>
          </a:xfrm>
        </p:spPr>
        <p:txBody>
          <a:bodyPr numCol="2"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3315" name="Рисунок 4" descr="18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3013075"/>
            <a:ext cx="4386262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2071688"/>
          </a:xfrm>
          <a:solidFill>
            <a:schemeClr val="tx1"/>
          </a:solidFill>
        </p:spPr>
        <p:txBody>
          <a:bodyPr/>
          <a:lstStyle/>
          <a:p>
            <a:r>
              <a:rPr lang="ru-RU" sz="3600" smtClean="0">
                <a:solidFill>
                  <a:srgbClr val="FF0000"/>
                </a:solidFill>
              </a:rPr>
              <a:t>Сквернословие наносит вред не только духовному, но и физическому здоровью человека.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428875"/>
            <a:ext cx="8501062" cy="4429125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Ученые </a:t>
            </a:r>
            <a:r>
              <a:rPr lang="ru-RU" dirty="0"/>
              <a:t>Российской академии наук пришли к ошеломляющему выводу, что </a:t>
            </a:r>
            <a:r>
              <a:rPr lang="ru-RU" u="sng" dirty="0"/>
              <a:t>при помощи словесных </a:t>
            </a:r>
            <a:r>
              <a:rPr lang="ru-RU" u="sng" dirty="0" err="1"/>
              <a:t>мыслеобразов</a:t>
            </a:r>
            <a:r>
              <a:rPr lang="ru-RU" u="sng" dirty="0"/>
              <a:t> человек созидает или разрушает свой наследственный аппарат.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Одни </a:t>
            </a:r>
            <a:r>
              <a:rPr lang="ru-RU" dirty="0"/>
              <a:t>сообщения </a:t>
            </a:r>
            <a:r>
              <a:rPr lang="ru-RU" dirty="0" err="1"/>
              <a:t>оздоравливают</a:t>
            </a:r>
            <a:r>
              <a:rPr lang="ru-RU" dirty="0"/>
              <a:t> гены, другие травмируют, подобно радиации. 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/>
              <a:t>Добрые </a:t>
            </a:r>
            <a:r>
              <a:rPr lang="ru-RU" u="sng" dirty="0"/>
              <a:t>слова </a:t>
            </a:r>
            <a:r>
              <a:rPr lang="ru-RU" u="sng" dirty="0" smtClean="0"/>
              <a:t>пробуждают </a:t>
            </a:r>
            <a:r>
              <a:rPr lang="ru-RU" u="sng" dirty="0"/>
              <a:t>резервные возможности генетического аппарата, </a:t>
            </a:r>
            <a:endParaRPr lang="ru-RU" u="sng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/>
              <a:t>а </a:t>
            </a:r>
            <a:r>
              <a:rPr lang="ru-RU" u="sng" dirty="0"/>
              <a:t>проклятия, матерщина вызывают мутации, ведущие к вырождению.</a:t>
            </a:r>
            <a:r>
              <a:rPr lang="ru-RU" dirty="0"/>
              <a:t> 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Любое </a:t>
            </a:r>
            <a:r>
              <a:rPr lang="ru-RU" dirty="0"/>
              <a:t>произнесенное слово не что иное, как волновая генетическая программа, влияющая на нашу жизнь и жизнь наших потомков.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450850"/>
            <a:ext cx="7858125" cy="61864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u="sng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Заядлые матерщинники живут намного меньше,</a:t>
            </a:r>
          </a:p>
          <a:p>
            <a:pPr algn="ctr"/>
            <a:r>
              <a:rPr lang="ru-RU" sz="44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чем те,</a:t>
            </a:r>
          </a:p>
          <a:p>
            <a:pPr algn="ctr"/>
            <a:r>
              <a:rPr lang="ru-RU" sz="44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кто не сквернословит,</a:t>
            </a:r>
          </a:p>
          <a:p>
            <a:pPr algn="ctr"/>
            <a:r>
              <a:rPr lang="ru-RU" sz="44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потому что </a:t>
            </a:r>
            <a:r>
              <a:rPr lang="ru-RU" sz="4400" u="sng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в их клетках очень быстро наступают возрастные изменения и</a:t>
            </a:r>
          </a:p>
          <a:p>
            <a:pPr algn="ctr"/>
            <a:r>
              <a:rPr lang="ru-RU" sz="4400" u="sng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проявляются различные болезни.</a:t>
            </a:r>
            <a:endParaRPr lang="ru-RU" sz="44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Сквернословие </a:t>
            </a:r>
            <a:r>
              <a:rPr lang="ru-RU" dirty="0">
                <a:solidFill>
                  <a:srgbClr val="FF0000"/>
                </a:solidFill>
              </a:rPr>
              <a:t>— далеко не безобидная привычка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Группа российских физиков сконструировала специальный аппарат, позволяющий трансформировать звуковые колебания в электромагнитные.</a:t>
            </a:r>
          </a:p>
          <a:p>
            <a:pPr algn="ctr">
              <a:buFont typeface="Arial" charset="0"/>
              <a:buNone/>
            </a:pPr>
            <a:r>
              <a:rPr lang="ru-RU" u="sng" smtClean="0"/>
              <a:t>Все «обруганные» матом семена погибли, </a:t>
            </a:r>
          </a:p>
          <a:p>
            <a:pPr algn="ctr">
              <a:buFont typeface="Arial" charset="0"/>
              <a:buNone/>
            </a:pPr>
            <a:r>
              <a:rPr lang="ru-RU" u="sng" smtClean="0"/>
              <a:t>а выжившие стали генетическими уродами, не способными программировать развитие здоровой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sz="6000" smtClean="0">
                <a:solidFill>
                  <a:srgbClr val="FF0000"/>
                </a:solidFill>
              </a:rPr>
              <a:t>Злые слова убивают!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757988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u="sng" smtClean="0"/>
              <a:t>Сквернословие негативно влияет не только на здоровье тех, кто ругается, но и тех, кто вынужден слушать ругательства. </a:t>
            </a:r>
          </a:p>
          <a:p>
            <a:pPr algn="ctr">
              <a:buFont typeface="Arial" charset="0"/>
              <a:buNone/>
            </a:pPr>
            <a:r>
              <a:rPr lang="ru-RU" smtClean="0"/>
              <a:t>Не случайно проклятие поражало насмерть.</a:t>
            </a:r>
          </a:p>
          <a:p>
            <a:pPr algn="ctr">
              <a:buFont typeface="Arial" charset="0"/>
              <a:buNone/>
            </a:pPr>
            <a:r>
              <a:rPr lang="ru-RU" smtClean="0"/>
              <a:t> И словом же воскрешали мертвых, исцеляли больных. 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25603" name="Рисунок 3" descr="22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2071688"/>
            <a:ext cx="17145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14375" y="265113"/>
            <a:ext cx="7786688" cy="60007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Как вид информации, </a:t>
            </a:r>
            <a:r>
              <a:rPr lang="ru-RU" sz="4800" u="sng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бранные слова негативно отражаются на здоровье человека, изменяя его сознание и даже генетику, наследственность, укорачивая жизнь и притягивая болезни</a:t>
            </a:r>
            <a:r>
              <a:rPr lang="ru-RU" sz="4800" u="sng">
                <a:latin typeface="Calibri" pitchFamily="34" charset="0"/>
                <a:cs typeface="Times New Roman" pitchFamily="18" charset="0"/>
              </a:rPr>
              <a:t>. </a:t>
            </a:r>
            <a:endParaRPr lang="ru-RU" sz="4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7"/>
          </a:xfrm>
          <a:solidFill>
            <a:schemeClr val="tx1"/>
          </a:solidFill>
        </p:spPr>
        <p:txBody>
          <a:bodyPr/>
          <a:lstStyle/>
          <a:p>
            <a:r>
              <a:rPr lang="ru-RU" sz="4800" smtClean="0">
                <a:solidFill>
                  <a:srgbClr val="FF0000"/>
                </a:solidFill>
              </a:rPr>
              <a:t>Давайте задумаемся о словах, которые мы произносим!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/>
              <a:t>А сейчас ответьте на вопрос</a:t>
            </a:r>
            <a:r>
              <a:rPr lang="ru-RU" sz="3600" i="1" dirty="0"/>
              <a:t> </a:t>
            </a:r>
            <a:endParaRPr lang="ru-RU" sz="3600" i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i="1" dirty="0" smtClean="0"/>
              <a:t>(</a:t>
            </a:r>
            <a:r>
              <a:rPr lang="ru-RU" sz="3600" i="1" dirty="0"/>
              <a:t>можно в письменном виде)</a:t>
            </a:r>
            <a:r>
              <a:rPr lang="ru-RU" sz="3600" dirty="0"/>
              <a:t>, </a:t>
            </a:r>
            <a:endParaRPr lang="ru-RU" sz="36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u="sng" dirty="0" smtClean="0"/>
              <a:t>готовы </a:t>
            </a:r>
            <a:r>
              <a:rPr lang="ru-RU" sz="3600" u="sng" dirty="0"/>
              <a:t>ли вы излечиться от вируса сквернословия?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u="sng" dirty="0">
                <a:solidFill>
                  <a:srgbClr val="C00000"/>
                </a:solidFill>
              </a:rPr>
              <a:t>Будьте здоровы!!!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3"/>
          <p:cNvSpPr>
            <a:spLocks noGrp="1"/>
          </p:cNvSpPr>
          <p:nvPr>
            <p:ph sz="half" idx="2"/>
          </p:nvPr>
        </p:nvSpPr>
        <p:spPr>
          <a:xfrm>
            <a:off x="428625" y="642938"/>
            <a:ext cx="4040188" cy="5483225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sz="4400" i="1" smtClean="0">
                <a:solidFill>
                  <a:srgbClr val="C00000"/>
                </a:solidFill>
              </a:rPr>
              <a:t>   Речь — это показатель ума.</a:t>
            </a:r>
            <a:r>
              <a:rPr lang="ru-RU" sz="4400" smtClean="0">
                <a:solidFill>
                  <a:srgbClr val="C00000"/>
                </a:solidFill>
              </a:rPr>
              <a:t/>
            </a:r>
            <a:br>
              <a:rPr lang="ru-RU" sz="4400" smtClean="0">
                <a:solidFill>
                  <a:srgbClr val="C00000"/>
                </a:solidFill>
              </a:rPr>
            </a:br>
            <a:r>
              <a:rPr lang="ru-RU" sz="4400" b="1" i="1" smtClean="0">
                <a:solidFill>
                  <a:srgbClr val="C00000"/>
                </a:solidFill>
              </a:rPr>
              <a:t>Сенека</a:t>
            </a:r>
            <a:endParaRPr lang="ru-RU" sz="4400" smtClean="0">
              <a:solidFill>
                <a:srgbClr val="C00000"/>
              </a:solidFill>
            </a:endParaRPr>
          </a:p>
          <a:p>
            <a:endParaRPr lang="ru-RU" smtClean="0"/>
          </a:p>
        </p:txBody>
      </p:sp>
      <p:sp>
        <p:nvSpPr>
          <p:cNvPr id="1433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642938"/>
            <a:ext cx="4041775" cy="5483225"/>
          </a:xfrm>
          <a:solidFill>
            <a:schemeClr val="tx1"/>
          </a:solidFill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sz="3200" i="1" smtClean="0">
                <a:solidFill>
                  <a:srgbClr val="FF0000"/>
                </a:solidFill>
              </a:rPr>
              <a:t>Нет музыки слаще,</a:t>
            </a:r>
            <a:br>
              <a:rPr lang="ru-RU" sz="3200" i="1" smtClean="0">
                <a:solidFill>
                  <a:srgbClr val="FF0000"/>
                </a:solidFill>
              </a:rPr>
            </a:br>
            <a:r>
              <a:rPr lang="ru-RU" sz="3200" i="1" smtClean="0">
                <a:solidFill>
                  <a:srgbClr val="FF0000"/>
                </a:solidFill>
              </a:rPr>
              <a:t>чем ангельские голоса ребятишек,</a:t>
            </a:r>
            <a:br>
              <a:rPr lang="ru-RU" sz="3200" i="1" smtClean="0">
                <a:solidFill>
                  <a:srgbClr val="FF0000"/>
                </a:solidFill>
              </a:rPr>
            </a:br>
            <a:r>
              <a:rPr lang="ru-RU" sz="3200" i="1" u="sng" smtClean="0">
                <a:solidFill>
                  <a:srgbClr val="FF0000"/>
                </a:solidFill>
              </a:rPr>
              <a:t>если не особенно вслушиваться </a:t>
            </a:r>
            <a:br>
              <a:rPr lang="ru-RU" sz="3200" i="1" u="sng" smtClean="0">
                <a:solidFill>
                  <a:srgbClr val="FF0000"/>
                </a:solidFill>
              </a:rPr>
            </a:br>
            <a:r>
              <a:rPr lang="ru-RU" sz="3200" i="1" u="sng" smtClean="0">
                <a:solidFill>
                  <a:srgbClr val="FF0000"/>
                </a:solidFill>
              </a:rPr>
              <a:t>в произносимые ими слова</a:t>
            </a:r>
            <a:r>
              <a:rPr lang="ru-RU" sz="3200" i="1" smtClean="0">
                <a:solidFill>
                  <a:srgbClr val="FF0000"/>
                </a:solidFill>
              </a:rPr>
              <a:t>.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  <a:p>
            <a:pPr algn="r">
              <a:buFont typeface="Arial" charset="0"/>
              <a:buNone/>
            </a:pPr>
            <a:r>
              <a:rPr lang="ru-RU" sz="3200" b="1" i="1" smtClean="0">
                <a:solidFill>
                  <a:srgbClr val="FF0000"/>
                </a:solidFill>
              </a:rPr>
              <a:t>Логан Пирсолл </a:t>
            </a:r>
          </a:p>
          <a:p>
            <a:pPr algn="r">
              <a:buFont typeface="Arial" charset="0"/>
              <a:buNone/>
            </a:pPr>
            <a:r>
              <a:rPr lang="ru-RU" sz="3200" b="1" i="1" smtClean="0">
                <a:solidFill>
                  <a:srgbClr val="FF0000"/>
                </a:solidFill>
              </a:rPr>
              <a:t>Смит</a:t>
            </a:r>
            <a:endParaRPr lang="ru-RU" sz="3200" smtClean="0">
              <a:solidFill>
                <a:srgbClr val="FF0000"/>
              </a:solidFill>
            </a:endParaRPr>
          </a:p>
          <a:p>
            <a:endParaRPr lang="ru-RU" sz="3200" smtClean="0">
              <a:solidFill>
                <a:srgbClr val="FF0000"/>
              </a:solidFill>
            </a:endParaRPr>
          </a:p>
        </p:txBody>
      </p:sp>
      <p:pic>
        <p:nvPicPr>
          <p:cNvPr id="14339" name="Рисунок 6" descr="17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643313"/>
            <a:ext cx="37592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6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31888"/>
          </a:xfrm>
          <a:solidFill>
            <a:schemeClr val="tx1"/>
          </a:solidFill>
        </p:spPr>
        <p:txBody>
          <a:bodyPr/>
          <a:lstStyle/>
          <a:p>
            <a:r>
              <a:rPr lang="ru-RU" sz="5400" b="1" smtClean="0">
                <a:solidFill>
                  <a:srgbClr val="C00000"/>
                </a:solidFill>
              </a:rPr>
              <a:t/>
            </a:r>
            <a:br>
              <a:rPr lang="ru-RU" sz="5400" b="1" smtClean="0">
                <a:solidFill>
                  <a:srgbClr val="C0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>Что такое сквернословие?</a:t>
            </a:r>
            <a:r>
              <a:rPr lang="ru-RU" sz="5400" smtClean="0">
                <a:solidFill>
                  <a:srgbClr val="C00000"/>
                </a:solidFill>
              </a:rPr>
              <a:t/>
            </a:r>
            <a:br>
              <a:rPr lang="ru-RU" sz="5400" smtClean="0">
                <a:solidFill>
                  <a:srgbClr val="C00000"/>
                </a:solidFill>
              </a:rPr>
            </a:br>
            <a:endParaRPr lang="ru-RU" sz="5400" smtClean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>
                <a:solidFill>
                  <a:srgbClr val="C00000"/>
                </a:solidFill>
              </a:rPr>
              <a:t>Сквернословие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/>
              <a:t>— </a:t>
            </a:r>
            <a:r>
              <a:rPr lang="ru-RU" dirty="0"/>
              <a:t>это речь, наполненная неприличными выражениями, непристойными словами, бранью. 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 </a:t>
            </a:r>
            <a:r>
              <a:rPr lang="ru-RU" dirty="0"/>
              <a:t>этого явления много определений</a:t>
            </a:r>
            <a:r>
              <a:rPr lang="ru-RU" u="sng" dirty="0"/>
              <a:t>: нецензурная брань, непечатные выражения, матерщина, нецензурная лексика, лексика «телесного низа»</a:t>
            </a:r>
            <a:r>
              <a:rPr lang="ru-RU" dirty="0"/>
              <a:t> и др</a:t>
            </a:r>
            <a:r>
              <a:rPr lang="ru-RU" dirty="0" smtClean="0"/>
              <a:t>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Издревле </a:t>
            </a:r>
            <a:r>
              <a:rPr lang="ru-RU" dirty="0"/>
              <a:t>матерщина в русском народе именуется сквернословием</a:t>
            </a:r>
            <a:r>
              <a:rPr lang="ru-RU" dirty="0" smtClean="0"/>
              <a:t>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от слова «скверна».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 rot="10800000" flipV="1">
            <a:off x="500063" y="150813"/>
            <a:ext cx="664368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00000"/>
                </a:solidFill>
                <a:latin typeface="Calibri" pitchFamily="34" charset="0"/>
              </a:rPr>
              <a:t>Сквернословие</a:t>
            </a:r>
            <a:r>
              <a:rPr lang="ru-RU" sz="4000">
                <a:latin typeface="Calibri" pitchFamily="34" charset="0"/>
              </a:rPr>
              <a:t>, как и хамство, — оружие неуверенных в себе людей. </a:t>
            </a:r>
          </a:p>
          <a:p>
            <a:pPr algn="ctr"/>
            <a:r>
              <a:rPr lang="ru-RU" sz="4000" u="sng">
                <a:latin typeface="Calibri" pitchFamily="34" charset="0"/>
              </a:rPr>
              <a:t>Грубость</a:t>
            </a:r>
            <a:r>
              <a:rPr lang="ru-RU" sz="4000">
                <a:latin typeface="Calibri" pitchFamily="34" charset="0"/>
              </a:rPr>
              <a:t> позволяет скрыть собственную уязвимость и защищает , ведь обнаружить слабость и неуверенность равносильно полному поражению.</a:t>
            </a:r>
          </a:p>
        </p:txBody>
      </p:sp>
      <p:pic>
        <p:nvPicPr>
          <p:cNvPr id="16386" name="Рисунок 2" descr="30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000125"/>
            <a:ext cx="16192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«Каков человек, такова его и речь».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Сократ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85750" y="1643063"/>
            <a:ext cx="8372475" cy="46434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u="sng" smtClean="0">
                <a:solidFill>
                  <a:srgbClr val="C00000"/>
                </a:solidFill>
              </a:rPr>
              <a:t>Матерная брань </a:t>
            </a:r>
            <a:r>
              <a:rPr lang="ru-RU" smtClean="0"/>
              <a:t>— это не только набор непристойностей.</a:t>
            </a:r>
          </a:p>
          <a:p>
            <a:pPr algn="ctr">
              <a:buFont typeface="Arial" charset="0"/>
              <a:buNone/>
            </a:pPr>
            <a:r>
              <a:rPr lang="ru-RU" smtClean="0"/>
              <a:t> Подобная лексика свидетельствует </a:t>
            </a:r>
          </a:p>
          <a:p>
            <a:pPr algn="ctr">
              <a:buFont typeface="Arial" charset="0"/>
              <a:buNone/>
            </a:pPr>
            <a:r>
              <a:rPr lang="ru-RU" u="sng" smtClean="0"/>
              <a:t>о духовной болезни человека. </a:t>
            </a:r>
          </a:p>
          <a:p>
            <a:pPr algn="ctr">
              <a:buFont typeface="Arial" charset="0"/>
              <a:buNone/>
            </a:pPr>
            <a:r>
              <a:rPr lang="ru-RU" smtClean="0"/>
              <a:t> Слово — не просто набор звуков, выражающих мысль. </a:t>
            </a:r>
          </a:p>
          <a:p>
            <a:pPr algn="ctr">
              <a:buFont typeface="Arial" charset="0"/>
              <a:buNone/>
            </a:pPr>
            <a:r>
              <a:rPr lang="ru-RU" u="sng" smtClean="0"/>
              <a:t>Оно способно очень многое рассказать о нашем душевном состоянии.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58175" cy="1357313"/>
          </a:xfrm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История </a:t>
            </a:r>
            <a:r>
              <a:rPr lang="ru-RU" b="1" dirty="0">
                <a:solidFill>
                  <a:srgbClr val="FF0000"/>
                </a:solidFill>
              </a:rPr>
              <a:t>возникновения сквернословия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50" y="1785938"/>
            <a:ext cx="8429625" cy="5072062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Корни</a:t>
            </a:r>
            <a:r>
              <a:rPr lang="ru-RU" dirty="0"/>
              <a:t> этого явления </a:t>
            </a:r>
            <a:r>
              <a:rPr lang="ru-RU" u="sng" dirty="0"/>
              <a:t>уходят в</a:t>
            </a:r>
            <a:r>
              <a:rPr lang="ru-RU" dirty="0"/>
              <a:t> далекую </a:t>
            </a:r>
            <a:r>
              <a:rPr lang="ru-RU" u="sng" dirty="0"/>
              <a:t>языческую древность</a:t>
            </a:r>
            <a:r>
              <a:rPr lang="ru-RU" u="sng" dirty="0" smtClean="0"/>
              <a:t>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/>
              <a:t> </a:t>
            </a:r>
            <a:r>
              <a:rPr lang="ru-RU" u="sng" dirty="0"/>
              <a:t>Скверные слова были включены в заклинания</a:t>
            </a:r>
            <a:r>
              <a:rPr lang="ru-RU" dirty="0"/>
              <a:t>, обращенные к языческим божествам, 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 </a:t>
            </a:r>
            <a:r>
              <a:rPr lang="ru-RU" dirty="0"/>
              <a:t>в языческое время был распространен культ плодородия</a:t>
            </a:r>
            <a:r>
              <a:rPr lang="ru-RU" dirty="0" smtClean="0"/>
              <a:t>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поэтому все скверные слова связаны с половой сферой. 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М</a:t>
            </a:r>
            <a:r>
              <a:rPr lang="ru-RU" u="sng" dirty="0" smtClean="0"/>
              <a:t>ат </a:t>
            </a:r>
            <a:r>
              <a:rPr lang="ru-RU" u="sng" dirty="0"/>
              <a:t>является языком общения с демонами. </a:t>
            </a:r>
            <a:endParaRPr lang="ru-RU" u="sng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Наши </a:t>
            </a:r>
            <a:r>
              <a:rPr lang="ru-RU" dirty="0"/>
              <a:t>предки произносили эти слова</a:t>
            </a:r>
            <a:r>
              <a:rPr lang="ru-RU" dirty="0" smtClean="0"/>
              <a:t>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призывая себе на помощь демонов зла</a:t>
            </a:r>
            <a:r>
              <a:rPr lang="ru-RU" dirty="0" smtClean="0"/>
              <a:t>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u="sng" dirty="0"/>
              <a:t>Ведьмы и колдуньи использовали сквернословие в своих наговорах, насылая проклятие.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625" y="73025"/>
            <a:ext cx="6786563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u="sng">
                <a:latin typeface="Calibri" pitchFamily="34" charset="0"/>
                <a:cs typeface="Times New Roman" pitchFamily="18" charset="0"/>
              </a:rPr>
              <a:t>Мат пробуждает в подсознании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человека доставшиеся ему вместе с генной памятью </a:t>
            </a:r>
            <a:r>
              <a:rPr lang="ru-RU" sz="2800" u="sng">
                <a:latin typeface="Calibri" pitchFamily="34" charset="0"/>
                <a:cs typeface="Times New Roman" pitchFamily="18" charset="0"/>
              </a:rPr>
              <a:t>«психовирусы». Употребляя мат в разговоре с друзьями, родными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, современные люди, сами того не подозревая, </a:t>
            </a:r>
            <a:r>
              <a:rPr lang="ru-RU" sz="2800" u="sng">
                <a:latin typeface="Calibri" pitchFamily="34" charset="0"/>
                <a:cs typeface="Times New Roman" pitchFamily="18" charset="0"/>
              </a:rPr>
              <a:t>совершают сокровенный ритуал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2800" u="sng">
                <a:latin typeface="Calibri" pitchFamily="34" charset="0"/>
                <a:cs typeface="Times New Roman" pitchFamily="18" charset="0"/>
              </a:rPr>
              <a:t>призывая зло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изо дня в день, из года в год </a:t>
            </a:r>
            <a:r>
              <a:rPr lang="ru-RU" sz="2800" u="sng">
                <a:latin typeface="Calibri" pitchFamily="34" charset="0"/>
                <a:cs typeface="Times New Roman" pitchFamily="18" charset="0"/>
              </a:rPr>
              <a:t>на свою голову и на голову своих близких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800">
                <a:latin typeface="Calibri" pitchFamily="34" charset="0"/>
                <a:cs typeface="Times New Roman" pitchFamily="18" charset="0"/>
              </a:rPr>
              <a:t>Количество бранных слов переходит в качество. </a:t>
            </a:r>
          </a:p>
          <a:p>
            <a:pPr algn="ctr"/>
            <a:r>
              <a:rPr lang="ru-RU" sz="2800" u="sng">
                <a:latin typeface="Calibri" pitchFamily="34" charset="0"/>
                <a:cs typeface="Times New Roman" pitchFamily="18" charset="0"/>
              </a:rPr>
              <a:t>Вначале у людей появляются мелкие неприятности, затем крупные, потом возникают проблемы со здоровьем и, наконец, ломается сама жизнь.</a:t>
            </a:r>
            <a:endParaRPr lang="ru-RU" sz="2800" u="sng"/>
          </a:p>
        </p:txBody>
      </p:sp>
      <p:pic>
        <p:nvPicPr>
          <p:cNvPr id="19458" name="Рисунок 4" descr="23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1500188"/>
            <a:ext cx="1357312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FF0000"/>
                </a:solidFill>
              </a:rPr>
              <a:t>В </a:t>
            </a:r>
            <a:r>
              <a:rPr lang="ru-RU" sz="4900" dirty="0">
                <a:solidFill>
                  <a:srgbClr val="FF0000"/>
                </a:solidFill>
              </a:rPr>
              <a:t>наше время мат используется: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00188"/>
            <a:ext cx="8301037" cy="5357812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1) для повышения эмоциональности речи,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2) эмоциональной разрядки,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3) оскорбления, унижения адресата речи,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4) демонстрации агрессии,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5) демонстрации отсутствия страха,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6) демонстрации раскованности, пренебрежительного отношения к системе запретов,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7) демонстрации принадлежности к «своим».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Но на самом деле сквернословие отражает скудость лексического запаса говорящего, неумение ориентироваться в ситуации наивысшего эмоционального подъема (радости или гнева).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Сквернословие </a:t>
            </a:r>
            <a:r>
              <a:rPr lang="ru-RU" sz="5300" b="1" dirty="0">
                <a:solidFill>
                  <a:srgbClr val="FF0000"/>
                </a:solidFill>
              </a:rPr>
              <a:t>и здоровье</a:t>
            </a:r>
            <a:r>
              <a:rPr lang="ru-RU" sz="5300" dirty="0">
                <a:solidFill>
                  <a:srgbClr val="FF0000"/>
                </a:solidFill>
              </a:rPr>
              <a:t/>
            </a:r>
            <a:br>
              <a:rPr lang="ru-RU" sz="5300" dirty="0">
                <a:solidFill>
                  <a:srgbClr val="FF0000"/>
                </a:solidFill>
              </a:rPr>
            </a:br>
            <a:endParaRPr lang="ru-RU" sz="5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72062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/>
              <a:t>Под действием звуков</a:t>
            </a:r>
            <a:r>
              <a:rPr lang="ru-RU" dirty="0" smtClean="0"/>
              <a:t>, в том числе и </a:t>
            </a:r>
            <a:r>
              <a:rPr lang="ru-RU" u="sng" dirty="0" smtClean="0"/>
              <a:t>человеческой речи, молекулы воды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(а наше тело примерно на 80 процентов состоит из нее)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/>
              <a:t>начинают выстраиваться в сложные структуры</a:t>
            </a:r>
            <a:r>
              <a:rPr lang="ru-RU" dirty="0" smtClean="0"/>
              <a:t>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И в зависимости от ритма и смысловой нагрузки </a:t>
            </a:r>
            <a:r>
              <a:rPr lang="ru-RU" u="sng" dirty="0" smtClean="0"/>
              <a:t>эти структуры могут лечить или</a:t>
            </a:r>
            <a:r>
              <a:rPr lang="ru-RU" dirty="0" smtClean="0"/>
              <a:t>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наоборот</a:t>
            </a:r>
            <a:r>
              <a:rPr lang="ru-RU" u="sng" dirty="0" smtClean="0"/>
              <a:t>, отравлять организм.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Воде перед заморозкой говорили разные слова на многих языках или воздействовали на нее музыкой.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 Сквернословие </a:t>
            </a:r>
            <a:r>
              <a:rPr lang="ru-RU" u="sng" dirty="0">
                <a:solidFill>
                  <a:srgbClr val="C00000"/>
                </a:solidFill>
              </a:rPr>
              <a:t>не способно породить гармоничную красоту</a:t>
            </a:r>
            <a:endParaRPr lang="ru-RU" u="sng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680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Суд над сквернословием </vt:lpstr>
      <vt:lpstr>Слайд 2</vt:lpstr>
      <vt:lpstr> Что такое сквернословие? </vt:lpstr>
      <vt:lpstr>Слайд 4</vt:lpstr>
      <vt:lpstr>«Каков человек, такова его и речь». Сократ</vt:lpstr>
      <vt:lpstr> История возникновения сквернословия </vt:lpstr>
      <vt:lpstr>Слайд 7</vt:lpstr>
      <vt:lpstr> В наше время мат используется: </vt:lpstr>
      <vt:lpstr> Сквернословие и здоровье </vt:lpstr>
      <vt:lpstr>Сквернословие наносит вред не только духовному, но и физическому здоровью человека.</vt:lpstr>
      <vt:lpstr>Слайд 11</vt:lpstr>
      <vt:lpstr>Сквернословие — далеко не безобидная привычка</vt:lpstr>
      <vt:lpstr>Злые слова убивают!</vt:lpstr>
      <vt:lpstr>Слайд 14</vt:lpstr>
      <vt:lpstr>Давайте задумаемся о словах, которые мы произносим!  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 сквернословия</dc:title>
  <dc:creator>*</dc:creator>
  <cp:lastModifiedBy>Я</cp:lastModifiedBy>
  <cp:revision>13</cp:revision>
  <dcterms:created xsi:type="dcterms:W3CDTF">2010-10-10T11:54:54Z</dcterms:created>
  <dcterms:modified xsi:type="dcterms:W3CDTF">2014-04-11T14:03:16Z</dcterms:modified>
</cp:coreProperties>
</file>