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5" r:id="rId5"/>
    <p:sldId id="258" r:id="rId6"/>
    <p:sldId id="259" r:id="rId7"/>
    <p:sldId id="260" r:id="rId8"/>
    <p:sldId id="261" r:id="rId9"/>
    <p:sldId id="267" r:id="rId10"/>
    <p:sldId id="262" r:id="rId11"/>
    <p:sldId id="263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идет жизнь на Земле</a:t>
            </a:r>
            <a:endParaRPr lang="ru-RU" sz="8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5200" y="274638"/>
            <a:ext cx="5181600" cy="1143000"/>
          </a:xfrm>
        </p:spPr>
        <p:txBody>
          <a:bodyPr>
            <a:normAutofit/>
          </a:bodyPr>
          <a:lstStyle/>
          <a:p>
            <a:r>
              <a:rPr lang="ru-RU" sz="5400" b="1" dirty="0" err="1" smtClean="0">
                <a:solidFill>
                  <a:srgbClr val="7030A0"/>
                </a:solidFill>
              </a:rPr>
              <a:t>Франческо</a:t>
            </a:r>
            <a:r>
              <a:rPr lang="ru-RU" sz="5400" b="1" dirty="0" smtClean="0">
                <a:solidFill>
                  <a:srgbClr val="7030A0"/>
                </a:solidFill>
              </a:rPr>
              <a:t> </a:t>
            </a:r>
            <a:r>
              <a:rPr lang="ru-RU" sz="5400" b="1" dirty="0" err="1" smtClean="0">
                <a:solidFill>
                  <a:srgbClr val="7030A0"/>
                </a:solidFill>
              </a:rPr>
              <a:t>Реди</a:t>
            </a:r>
            <a:endParaRPr lang="ru-RU" sz="5400" b="1" dirty="0">
              <a:solidFill>
                <a:srgbClr val="7030A0"/>
              </a:solidFill>
            </a:endParaRPr>
          </a:p>
        </p:txBody>
      </p:sp>
      <p:pic>
        <p:nvPicPr>
          <p:cNvPr id="7" name="Picture 8" descr="Redi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0"/>
            <a:ext cx="3200400" cy="388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Администратор\Desktop\учебные программы\биология 9\Уроки Развитие жизни на Земле\Опыт Франческо Реди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0" y="1219200"/>
            <a:ext cx="5041900" cy="46863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28600" y="4267200"/>
            <a:ext cx="3657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 Narrow" pitchFamily="34" charset="0"/>
              </a:rPr>
              <a:t>Объясните результаты опыта Ф. </a:t>
            </a:r>
            <a:r>
              <a:rPr lang="ru-RU" sz="2800" dirty="0" err="1" smtClean="0">
                <a:latin typeface="Arial Narrow" pitchFamily="34" charset="0"/>
              </a:rPr>
              <a:t>Реди</a:t>
            </a:r>
            <a:r>
              <a:rPr lang="ru-RU" sz="2800" dirty="0" smtClean="0">
                <a:latin typeface="Arial Narrow" pitchFamily="34" charset="0"/>
              </a:rPr>
              <a:t>.</a:t>
            </a:r>
          </a:p>
          <a:p>
            <a:r>
              <a:rPr lang="ru-RU" sz="2800" dirty="0" smtClean="0">
                <a:latin typeface="Arial Narrow" pitchFamily="34" charset="0"/>
              </a:rPr>
              <a:t>Откуда могли появиться личинки мух в открытых банках?</a:t>
            </a:r>
            <a:endParaRPr lang="ru-RU" sz="2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Вывод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Arial Narrow" pitchFamily="34" charset="0"/>
              </a:rPr>
              <a:t>Все живые организмы имеют родителей. Новые живые организмы появляются в результате процесса размножения.</a:t>
            </a:r>
            <a:endParaRPr lang="ru-RU" sz="4000" b="1" i="1" dirty="0">
              <a:latin typeface="Arial Narrow" pitchFamily="34" charset="0"/>
            </a:endParaRPr>
          </a:p>
        </p:txBody>
      </p:sp>
      <p:pic>
        <p:nvPicPr>
          <p:cNvPr id="4" name="Picture 5" descr="603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14800" y="4495800"/>
            <a:ext cx="4727575" cy="19795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Домашнее задание</a:t>
            </a:r>
            <a:endParaRPr lang="ru-RU" sz="60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ru-RU" sz="4000" b="1" i="1" dirty="0" smtClean="0"/>
              <a:t>§ 21, </a:t>
            </a:r>
          </a:p>
          <a:p>
            <a:r>
              <a:rPr lang="ru-RU" sz="4000" b="1" i="1" dirty="0" smtClean="0"/>
              <a:t>домашний опыт по выращиванию плесени с. 83 учебника, </a:t>
            </a:r>
          </a:p>
          <a:p>
            <a:r>
              <a:rPr lang="ru-RU" sz="4000" b="1" i="1" dirty="0" smtClean="0"/>
              <a:t>печатная тетрадь – задание 2 с. 34.</a:t>
            </a:r>
            <a:endParaRPr lang="ru-RU" sz="40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L:\тематическое планирование\Иллюстрации\природа\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648200" cy="3276600"/>
          </a:xfrm>
          <a:prstGeom prst="rect">
            <a:avLst/>
          </a:prstGeom>
          <a:noFill/>
        </p:spPr>
      </p:pic>
      <p:pic>
        <p:nvPicPr>
          <p:cNvPr id="5" name="Picture 5" descr="0001819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00600" y="3505200"/>
            <a:ext cx="4343400" cy="3352800"/>
          </a:xfrm>
          <a:prstGeom prst="rect">
            <a:avLst/>
          </a:prstGeom>
          <a:noFill/>
        </p:spPr>
      </p:pic>
      <p:pic>
        <p:nvPicPr>
          <p:cNvPr id="6" name="Picture 4" descr="L:\тематическое планирование\Иллюстрации\природа\Windows200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00600" y="0"/>
            <a:ext cx="4343400" cy="3352800"/>
          </a:xfrm>
          <a:prstGeom prst="rect">
            <a:avLst/>
          </a:prstGeom>
          <a:noFill/>
        </p:spPr>
      </p:pic>
      <p:pic>
        <p:nvPicPr>
          <p:cNvPr id="7" name="Picture 7" descr="2005-05-03_211803_gribi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3486150"/>
            <a:ext cx="4648200" cy="337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:\тематическое планирование\Иллюстрации\природа\15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78400" y="0"/>
            <a:ext cx="4165600" cy="3124200"/>
          </a:xfrm>
          <a:prstGeom prst="rect">
            <a:avLst/>
          </a:prstGeom>
          <a:noFill/>
        </p:spPr>
      </p:pic>
      <p:pic>
        <p:nvPicPr>
          <p:cNvPr id="8" name="Picture 2" descr="000158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29200" y="3326583"/>
            <a:ext cx="4114800" cy="3531417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04800" y="914400"/>
            <a:ext cx="464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  <a:latin typeface="Georgia" pitchFamily="18" charset="0"/>
              </a:rPr>
              <a:t>Наука о живом называется </a:t>
            </a:r>
            <a:r>
              <a:rPr lang="ru-RU" sz="4000" b="1" i="1" dirty="0" smtClean="0">
                <a:solidFill>
                  <a:srgbClr val="FF0000"/>
                </a:solidFill>
                <a:latin typeface="Georgia" pitchFamily="18" charset="0"/>
              </a:rPr>
              <a:t>биологией</a:t>
            </a:r>
            <a:r>
              <a:rPr lang="ru-RU" sz="4000" b="1" i="1" dirty="0" smtClean="0">
                <a:solidFill>
                  <a:srgbClr val="7030A0"/>
                </a:solidFill>
                <a:latin typeface="Georgia" pitchFamily="18" charset="0"/>
              </a:rPr>
              <a:t> (от греч. «</a:t>
            </a:r>
            <a:r>
              <a:rPr lang="en-US" sz="4000" b="1" i="1" dirty="0" smtClean="0">
                <a:solidFill>
                  <a:srgbClr val="7030A0"/>
                </a:solidFill>
                <a:latin typeface="Georgia" pitchFamily="18" charset="0"/>
              </a:rPr>
              <a:t>Bios</a:t>
            </a:r>
            <a:r>
              <a:rPr lang="ru-RU" sz="4000" b="1" i="1" dirty="0" smtClean="0">
                <a:solidFill>
                  <a:srgbClr val="7030A0"/>
                </a:solidFill>
                <a:latin typeface="Georgia" pitchFamily="18" charset="0"/>
              </a:rPr>
              <a:t>» - жизнь, «</a:t>
            </a:r>
            <a:r>
              <a:rPr lang="en-US" sz="4000" b="1" i="1" dirty="0" smtClean="0">
                <a:solidFill>
                  <a:srgbClr val="7030A0"/>
                </a:solidFill>
                <a:latin typeface="Georgia" pitchFamily="18" charset="0"/>
              </a:rPr>
              <a:t>logos</a:t>
            </a:r>
            <a:r>
              <a:rPr lang="ru-RU" sz="4000" b="1" i="1" dirty="0" smtClean="0">
                <a:solidFill>
                  <a:srgbClr val="7030A0"/>
                </a:solidFill>
                <a:latin typeface="Georgia" pitchFamily="18" charset="0"/>
              </a:rPr>
              <a:t>» – учение)</a:t>
            </a:r>
            <a:endParaRPr lang="ru-RU" sz="40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Продолжительность жизни организмов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800" y="1524000"/>
            <a:ext cx="7620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Лев умирает от старости в возрасте около 50 лет, крокодил может прожить до 100 лет, дуб – до 2000 лет, секвойя – более 3000 лет, а овес – 4-6 месяцев. Некоторые насекомые (поденки) живут несколько дней. Человек умирает от старости в возрасте между 75-100 годами, хотя некоторые люди живут более 100 лет.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Самые старые деревья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ru-RU" sz="7000" dirty="0" smtClean="0"/>
              <a:t>Криптомерия японская 7200 лет</a:t>
            </a:r>
          </a:p>
          <a:p>
            <a:pPr>
              <a:buFont typeface="Wingdings" pitchFamily="2" charset="2"/>
              <a:buChar char="Ø"/>
            </a:pPr>
            <a:r>
              <a:rPr lang="ru-RU" sz="7000" dirty="0" smtClean="0"/>
              <a:t>Драконово дерево 6000 лет</a:t>
            </a:r>
          </a:p>
          <a:p>
            <a:pPr>
              <a:buFont typeface="Wingdings" pitchFamily="2" charset="2"/>
              <a:buChar char="Ø"/>
            </a:pPr>
            <a:r>
              <a:rPr lang="ru-RU" sz="7000" dirty="0" smtClean="0"/>
              <a:t>Кипарис 6000 лет</a:t>
            </a:r>
          </a:p>
          <a:p>
            <a:pPr>
              <a:buFont typeface="Wingdings" pitchFamily="2" charset="2"/>
              <a:buChar char="Ø"/>
            </a:pPr>
            <a:r>
              <a:rPr lang="ru-RU" sz="7000" dirty="0" smtClean="0"/>
              <a:t>Сосна остистая 4909 лет</a:t>
            </a:r>
          </a:p>
          <a:p>
            <a:pPr>
              <a:buFont typeface="Wingdings" pitchFamily="2" charset="2"/>
              <a:buChar char="Ø"/>
            </a:pPr>
            <a:r>
              <a:rPr lang="ru-RU" sz="7000" dirty="0" err="1" smtClean="0"/>
              <a:t>Секвойядендрон</a:t>
            </a:r>
            <a:r>
              <a:rPr lang="ru-RU" sz="7000" dirty="0" smtClean="0"/>
              <a:t> гигантский 4840 лет</a:t>
            </a:r>
          </a:p>
          <a:p>
            <a:pPr>
              <a:buFont typeface="Wingdings" pitchFamily="2" charset="2"/>
              <a:buChar char="Ø"/>
            </a:pPr>
            <a:r>
              <a:rPr lang="ru-RU" sz="7000" dirty="0" smtClean="0"/>
              <a:t>Накипные лишайники 4500 лет</a:t>
            </a:r>
          </a:p>
          <a:p>
            <a:pPr>
              <a:buFont typeface="Wingdings" pitchFamily="2" charset="2"/>
              <a:buChar char="Ø"/>
            </a:pPr>
            <a:r>
              <a:rPr lang="ru-RU" sz="7000" dirty="0" smtClean="0"/>
              <a:t> «Королевское» дерево из </a:t>
            </a:r>
            <a:r>
              <a:rPr lang="ru-RU" sz="7000" dirty="0" err="1" smtClean="0"/>
              <a:t>гинковых</a:t>
            </a:r>
            <a:r>
              <a:rPr lang="ru-RU" sz="7000" dirty="0" smtClean="0"/>
              <a:t> 3000 лет</a:t>
            </a:r>
          </a:p>
          <a:p>
            <a:pPr>
              <a:buFont typeface="Wingdings" pitchFamily="2" charset="2"/>
              <a:buChar char="Ø"/>
            </a:pPr>
            <a:r>
              <a:rPr lang="ru-RU" sz="7000" dirty="0" smtClean="0"/>
              <a:t>Кедр ливанский 3000 лет</a:t>
            </a:r>
          </a:p>
          <a:p>
            <a:pPr>
              <a:buFont typeface="Wingdings" pitchFamily="2" charset="2"/>
              <a:buChar char="Ø"/>
            </a:pPr>
            <a:r>
              <a:rPr lang="ru-RU" sz="7000" dirty="0" smtClean="0"/>
              <a:t>Тис ягодный 3000 лет</a:t>
            </a:r>
          </a:p>
          <a:p>
            <a:pPr>
              <a:buFont typeface="Wingdings" pitchFamily="2" charset="2"/>
              <a:buChar char="Ø"/>
            </a:pPr>
            <a:r>
              <a:rPr lang="ru-RU" sz="7000" dirty="0" smtClean="0"/>
              <a:t>Плодоносящая смоковница 2300 лет</a:t>
            </a:r>
          </a:p>
          <a:p>
            <a:pPr>
              <a:buFont typeface="Wingdings" pitchFamily="2" charset="2"/>
              <a:buChar char="Ø"/>
            </a:pPr>
            <a:r>
              <a:rPr lang="ru-RU" sz="7000" dirty="0" smtClean="0"/>
              <a:t>Секвойя 2200 лет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9600" y="274638"/>
            <a:ext cx="42672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1. с. 34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" name="Picture 17" descr="ягушк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76800" y="1295400"/>
            <a:ext cx="3926347" cy="5181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6" name="Picture 2" descr="C:\Users\Администратор\Desktop\учебные программы\природоведение 5 класс\2. Явления природы\Урок 15. История развития представлений о возникновении живых организмов\сережки березы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429000"/>
            <a:ext cx="4572000" cy="3429000"/>
          </a:xfrm>
          <a:prstGeom prst="rect">
            <a:avLst/>
          </a:prstGeom>
          <a:noFill/>
        </p:spPr>
      </p:pic>
      <p:pic>
        <p:nvPicPr>
          <p:cNvPr id="1027" name="Picture 3" descr="C:\Users\Администратор\Desktop\учебные программы\природоведение 5 класс\2. Явления природы\Урок 15. История развития представлений о возникновении живых организмов\березы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куриц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76400" y="3124200"/>
            <a:ext cx="6298757" cy="32766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7" name="Picture 4" descr="абочка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0" y="457200"/>
            <a:ext cx="8622030" cy="23622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Вывод</a:t>
            </a:r>
            <a:endParaRPr lang="ru-RU" sz="60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/>
              <a:t>У каждого живого существа </a:t>
            </a:r>
          </a:p>
          <a:p>
            <a:pPr>
              <a:buNone/>
            </a:pPr>
            <a:r>
              <a:rPr lang="ru-RU" sz="4400" b="1" i="1" dirty="0" smtClean="0"/>
              <a:t>есть родители</a:t>
            </a:r>
            <a:endParaRPr lang="ru-RU" sz="4400" b="1" i="1" dirty="0"/>
          </a:p>
        </p:txBody>
      </p:sp>
      <p:pic>
        <p:nvPicPr>
          <p:cNvPr id="4" name="Picture 4" descr="49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05400" y="3886200"/>
            <a:ext cx="3866663" cy="26757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0" y="274638"/>
            <a:ext cx="50292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Ван Гельмонт</a:t>
            </a:r>
            <a:endParaRPr lang="ru-RU" sz="5400" b="1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00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04800" y="228600"/>
            <a:ext cx="3352800" cy="4224528"/>
          </a:xfrm>
          <a:prstGeom prst="rect">
            <a:avLst/>
          </a:prstGeom>
        </p:spPr>
      </p:pic>
      <p:pic>
        <p:nvPicPr>
          <p:cNvPr id="5" name="Рисунок 4" descr="1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1440" y="4662818"/>
            <a:ext cx="8572560" cy="21951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14800" y="1447800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Narrow" pitchFamily="34" charset="0"/>
              </a:rPr>
              <a:t>Теория самозарождения живых организмов из неживого</a:t>
            </a:r>
            <a:endParaRPr lang="ru-RU" sz="36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173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Как идет жизнь на Земле</vt:lpstr>
      <vt:lpstr>Слайд 2</vt:lpstr>
      <vt:lpstr>Слайд 3</vt:lpstr>
      <vt:lpstr>Продолжительность жизни организмов</vt:lpstr>
      <vt:lpstr>Самые старые деревья</vt:lpstr>
      <vt:lpstr>Задание 1. с. 34</vt:lpstr>
      <vt:lpstr>Слайд 7</vt:lpstr>
      <vt:lpstr>Вывод</vt:lpstr>
      <vt:lpstr>Ван Гельмонт</vt:lpstr>
      <vt:lpstr>Франческо Реди</vt:lpstr>
      <vt:lpstr>Вывод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идет жизнь на Земле</dc:title>
  <dc:creator>Администратор</dc:creator>
  <cp:lastModifiedBy>User</cp:lastModifiedBy>
  <cp:revision>11</cp:revision>
  <dcterms:created xsi:type="dcterms:W3CDTF">2010-11-18T12:39:15Z</dcterms:created>
  <dcterms:modified xsi:type="dcterms:W3CDTF">2012-11-05T10:45:47Z</dcterms:modified>
</cp:coreProperties>
</file>