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4" r:id="rId5"/>
    <p:sldId id="258" r:id="rId6"/>
    <p:sldId id="259" r:id="rId7"/>
    <p:sldId id="260" r:id="rId8"/>
    <p:sldId id="261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F1E710-AD9E-4324-AAE0-B6FE57DF754F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A84DF6-B09A-47B5-95E5-F7FF1C4D0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710-AD9E-4324-AAE0-B6FE57DF754F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4DF6-B09A-47B5-95E5-F7FF1C4D0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710-AD9E-4324-AAE0-B6FE57DF754F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4DF6-B09A-47B5-95E5-F7FF1C4D0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F1E710-AD9E-4324-AAE0-B6FE57DF754F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A84DF6-B09A-47B5-95E5-F7FF1C4D0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F1E710-AD9E-4324-AAE0-B6FE57DF754F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A84DF6-B09A-47B5-95E5-F7FF1C4D0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710-AD9E-4324-AAE0-B6FE57DF754F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4DF6-B09A-47B5-95E5-F7FF1C4D0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710-AD9E-4324-AAE0-B6FE57DF754F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4DF6-B09A-47B5-95E5-F7FF1C4D0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F1E710-AD9E-4324-AAE0-B6FE57DF754F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A84DF6-B09A-47B5-95E5-F7FF1C4D0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710-AD9E-4324-AAE0-B6FE57DF754F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4DF6-B09A-47B5-95E5-F7FF1C4D0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F1E710-AD9E-4324-AAE0-B6FE57DF754F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A84DF6-B09A-47B5-95E5-F7FF1C4D0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F1E710-AD9E-4324-AAE0-B6FE57DF754F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A84DF6-B09A-47B5-95E5-F7FF1C4D0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F1E710-AD9E-4324-AAE0-B6FE57DF754F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A84DF6-B09A-47B5-95E5-F7FF1C4D0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krohi-nn.ru/1277227042727702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ru.wikipedia.org/wiki/%D0%93%D1%80%D0%B8%D0%B1%D1%8B" TargetMode="External"/><Relationship Id="rId5" Type="http://schemas.openxmlformats.org/officeDocument/2006/relationships/hyperlink" Target="http://ru.wikipedia.org/wiki/%D0%A0%D0%B0%D1%81%D1%82%D0%B5%D0%BD%D0%B8%D1%8F" TargetMode="External"/><Relationship Id="rId4" Type="http://schemas.openxmlformats.org/officeDocument/2006/relationships/hyperlink" Target="http://ru.wikipedia.org/wiki/%D0%96%D0%B8%D0%B2%D0%BE%D1%82%D0%BD%D1%8B%D0%B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0"/>
            <a:ext cx="57864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Красная книга природы</a:t>
            </a:r>
            <a:endParaRPr lang="ru-RU" sz="7200" b="1" cap="none" spc="50" dirty="0">
              <a:ln w="11430"/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3571868" y="2571744"/>
            <a:ext cx="2786082" cy="389998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Планета - сад</a:t>
            </a:r>
            <a:endParaRPr lang="ru-RU" dirty="0"/>
          </a:p>
        </p:txBody>
      </p:sp>
      <p:pic>
        <p:nvPicPr>
          <p:cNvPr id="5" name="Picture 2" descr="Картинка 305 из 17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428735"/>
            <a:ext cx="3571900" cy="527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28604"/>
            <a:ext cx="417436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0298" y="4000505"/>
          <a:ext cx="3842425" cy="2317434"/>
        </p:xfrm>
        <a:graphic>
          <a:graphicData uri="http://schemas.openxmlformats.org/drawingml/2006/table">
            <a:tbl>
              <a:tblPr/>
              <a:tblGrid>
                <a:gridCol w="3842425"/>
              </a:tblGrid>
              <a:tr h="231743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9600" dirty="0" smtClean="0"/>
                        <a:t>?</a:t>
                      </a:r>
                      <a:endParaRPr lang="ru-RU" sz="9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74720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</a:rPr>
            </a:b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42852"/>
            <a:ext cx="5707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Красная книга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6" descr="de19_01_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3134524" cy="30718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1643050"/>
            <a:ext cx="435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Красная книга</a:t>
            </a:r>
            <a:r>
              <a:rPr lang="ru-RU" sz="2400" dirty="0" smtClean="0"/>
              <a:t> — аннотированный список редких и находящихся под угрозой исчезновения </a:t>
            </a:r>
            <a:r>
              <a:rPr lang="ru-RU" sz="2400" dirty="0" smtClean="0">
                <a:hlinkClick r:id="rId4" tooltip="Животные"/>
              </a:rPr>
              <a:t>животных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5" tooltip="Растения"/>
              </a:rPr>
              <a:t>растений</a:t>
            </a:r>
            <a:r>
              <a:rPr lang="ru-RU" sz="2400" dirty="0" smtClean="0"/>
              <a:t> и </a:t>
            </a:r>
            <a:r>
              <a:rPr lang="ru-RU" sz="2400" dirty="0" smtClean="0">
                <a:hlinkClick r:id="rId6" tooltip="Грибы"/>
              </a:rPr>
              <a:t>грибов</a:t>
            </a:r>
            <a:r>
              <a:rPr lang="ru-RU" sz="2400" dirty="0" smtClean="0"/>
              <a:t>. Красные книги бывают различного уровня — международные, национальные и региональные.</a:t>
            </a:r>
            <a:endParaRPr lang="ru-RU" sz="2400" dirty="0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1071538" y="1142984"/>
          <a:ext cx="2071674" cy="1947335"/>
        </p:xfrm>
        <a:graphic>
          <a:graphicData uri="http://schemas.openxmlformats.org/presentationml/2006/ole">
            <p:oleObj spid="_x0000_s16386" name="Точечный рисунок" r:id="rId7" imgW="5571429" imgH="52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2500298" y="2357430"/>
            <a:ext cx="1071570" cy="5048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14"/>
          <p:cNvSpPr>
            <a:spLocks noChangeShapeType="1"/>
          </p:cNvSpPr>
          <p:nvPr/>
        </p:nvSpPr>
        <p:spPr bwMode="auto">
          <a:xfrm>
            <a:off x="5724525" y="2349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4429124" y="2500306"/>
            <a:ext cx="1587" cy="100806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5072066" y="2357430"/>
            <a:ext cx="1152525" cy="71913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5" name="AutoShape 19"/>
          <p:cNvSpPr>
            <a:spLocks noChangeArrowheads="1"/>
          </p:cNvSpPr>
          <p:nvPr/>
        </p:nvSpPr>
        <p:spPr bwMode="auto">
          <a:xfrm>
            <a:off x="971550" y="3068638"/>
            <a:ext cx="2089150" cy="16557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/>
              <a:t>Междуна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/>
              <a:t>родная</a:t>
            </a:r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3563938" y="3500438"/>
            <a:ext cx="2160587" cy="158432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Нацио-</a:t>
            </a:r>
          </a:p>
          <a:p>
            <a:pPr algn="ctr"/>
            <a:r>
              <a:rPr lang="ru-RU" sz="2400" b="1"/>
              <a:t>нальная </a:t>
            </a:r>
          </a:p>
        </p:txBody>
      </p:sp>
      <p:sp>
        <p:nvSpPr>
          <p:cNvPr id="29717" name="AutoShape 21"/>
          <p:cNvSpPr>
            <a:spLocks noChangeArrowheads="1"/>
          </p:cNvSpPr>
          <p:nvPr/>
        </p:nvSpPr>
        <p:spPr bwMode="auto">
          <a:xfrm>
            <a:off x="5929322" y="3143248"/>
            <a:ext cx="2160587" cy="165735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Местная </a:t>
            </a:r>
          </a:p>
        </p:txBody>
      </p:sp>
      <p:pic>
        <p:nvPicPr>
          <p:cNvPr id="10" name="Picture 2" descr="C:\Users\МОУ СОШ Хову-Аксы\Desktop\iCA3BKAK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28604"/>
            <a:ext cx="129063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13" grpId="0" animBg="1"/>
      <p:bldP spid="29714" grpId="0" animBg="1"/>
      <p:bldP spid="29715" grpId="0" animBg="1"/>
      <p:bldP spid="29716" grpId="0" animBg="1"/>
      <p:bldP spid="297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Красная книга</a:t>
            </a:r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714488"/>
          <a:ext cx="7500990" cy="4061484"/>
        </p:xfrm>
        <a:graphic>
          <a:graphicData uri="http://schemas.openxmlformats.org/drawingml/2006/table">
            <a:tbl>
              <a:tblPr/>
              <a:tblGrid>
                <a:gridCol w="1853850"/>
                <a:gridCol w="5647140"/>
              </a:tblGrid>
              <a:tr h="437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Уже вымерли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Исчезающие виды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Быстроисчезающие животные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Редкие виды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Малоизвестные животные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Восстанавливаемые животные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785786" y="3786190"/>
            <a:ext cx="1071570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5786" y="4429132"/>
            <a:ext cx="1071570" cy="35719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5786" y="5143512"/>
            <a:ext cx="1143008" cy="35719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1785926"/>
            <a:ext cx="1071570" cy="35719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5786" y="2428868"/>
            <a:ext cx="1071570" cy="2857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5786" y="3071810"/>
            <a:ext cx="1143008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642918"/>
          </a:xfrm>
        </p:spPr>
        <p:txBody>
          <a:bodyPr/>
          <a:lstStyle/>
          <a:p>
            <a:pPr algn="ctr"/>
            <a:r>
              <a:rPr lang="ru-RU" dirty="0" smtClean="0"/>
              <a:t>Охрана растений и животных</a:t>
            </a:r>
            <a:endParaRPr lang="ru-RU" dirty="0"/>
          </a:p>
        </p:txBody>
      </p:sp>
      <p:pic>
        <p:nvPicPr>
          <p:cNvPr id="4" name="Picture 6" descr="RGB_7905+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1777597" cy="2404604"/>
          </a:xfrm>
          <a:prstGeom prst="rect">
            <a:avLst/>
          </a:prstGeom>
          <a:noFill/>
        </p:spPr>
      </p:pic>
      <p:pic>
        <p:nvPicPr>
          <p:cNvPr id="5" name="Picture 6" descr="loto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857232"/>
            <a:ext cx="1966902" cy="2619372"/>
          </a:xfrm>
          <a:prstGeom prst="rect">
            <a:avLst/>
          </a:prstGeom>
          <a:noFill/>
        </p:spPr>
      </p:pic>
      <p:pic>
        <p:nvPicPr>
          <p:cNvPr id="6" name="Picture 5" descr="P108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071546"/>
            <a:ext cx="1973260" cy="2629253"/>
          </a:xfrm>
          <a:prstGeom prst="rect">
            <a:avLst/>
          </a:prstGeom>
          <a:noFill/>
        </p:spPr>
      </p:pic>
      <p:pic>
        <p:nvPicPr>
          <p:cNvPr id="7" name="Picture 5" descr="amur-tiger_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00504"/>
            <a:ext cx="3154039" cy="2428892"/>
          </a:xfrm>
          <a:prstGeom prst="rect">
            <a:avLst/>
          </a:prstGeom>
          <a:noFill/>
        </p:spPr>
      </p:pic>
      <p:pic>
        <p:nvPicPr>
          <p:cNvPr id="8" name="Picture 6" descr="12280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929066"/>
            <a:ext cx="3286148" cy="2535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0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Красная книга Амурской области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85926"/>
            <a:ext cx="3073176" cy="472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Животные и растения занесённые в красную книгу Амурской области</a:t>
            </a:r>
            <a:endParaRPr lang="ru-RU" dirty="0"/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26" y="3571876"/>
            <a:ext cx="2300834" cy="2000263"/>
          </a:xfr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071546"/>
            <a:ext cx="1745410" cy="170814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72198" y="1214422"/>
            <a:ext cx="2037129" cy="187324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142984"/>
            <a:ext cx="1658254" cy="238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_09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000372"/>
            <a:ext cx="2074548" cy="15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iCAGYRN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143248"/>
            <a:ext cx="2153403" cy="162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amur-tiger_3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5000636"/>
            <a:ext cx="2062154" cy="1588043"/>
          </a:xfrm>
          <a:prstGeom prst="rect">
            <a:avLst/>
          </a:prstGeom>
          <a:noFill/>
        </p:spPr>
      </p:pic>
      <p:pic>
        <p:nvPicPr>
          <p:cNvPr id="13" name="Picture 5" descr="1181738698-zub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5000636"/>
            <a:ext cx="1996499" cy="1500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>
          <a:xfrm>
            <a:off x="714348" y="274638"/>
            <a:ext cx="76438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9900"/>
                </a:solidFill>
              </a:rPr>
              <a:t/>
            </a:r>
            <a:br>
              <a:rPr lang="ru-RU" sz="4800" dirty="0" smtClean="0">
                <a:solidFill>
                  <a:srgbClr val="FF9900"/>
                </a:solidFill>
              </a:rPr>
            </a:br>
            <a:r>
              <a:rPr lang="ru-RU" sz="4800" dirty="0" smtClean="0">
                <a:solidFill>
                  <a:srgbClr val="FF9900"/>
                </a:solidFill>
              </a:rPr>
              <a:t/>
            </a:r>
            <a:br>
              <a:rPr lang="ru-RU" sz="4800" dirty="0" smtClean="0">
                <a:solidFill>
                  <a:srgbClr val="FF9900"/>
                </a:solidFill>
              </a:rPr>
            </a:br>
            <a:r>
              <a:rPr lang="ru-RU" sz="4800" dirty="0" smtClean="0">
                <a:solidFill>
                  <a:srgbClr val="FF9900"/>
                </a:solidFill>
              </a:rPr>
              <a:t/>
            </a:r>
            <a:br>
              <a:rPr lang="ru-RU" sz="4800" dirty="0" smtClean="0">
                <a:solidFill>
                  <a:srgbClr val="FF9900"/>
                </a:solidFill>
              </a:rPr>
            </a:br>
            <a:r>
              <a:rPr lang="ru-RU" sz="4800" dirty="0" smtClean="0">
                <a:solidFill>
                  <a:srgbClr val="FF9900"/>
                </a:solidFill>
              </a:rPr>
              <a:t/>
            </a:r>
            <a:br>
              <a:rPr lang="ru-RU" sz="4800" dirty="0" smtClean="0">
                <a:solidFill>
                  <a:srgbClr val="FF9900"/>
                </a:solidFill>
              </a:rPr>
            </a:br>
            <a:r>
              <a:rPr lang="ru-RU" sz="4800" dirty="0" smtClean="0">
                <a:solidFill>
                  <a:srgbClr val="FF9900"/>
                </a:solidFill>
              </a:rPr>
              <a:t>Причины </a:t>
            </a:r>
            <a:r>
              <a:rPr lang="ru-RU" sz="4800" dirty="0">
                <a:solidFill>
                  <a:srgbClr val="FF9900"/>
                </a:solidFill>
              </a:rPr>
              <a:t>исчезновения животных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20938"/>
            <a:ext cx="4038600" cy="36750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FF9900"/>
                </a:solidFill>
              </a:rPr>
              <a:t>Прямое истребление организмов того или иного вида</a:t>
            </a:r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349500"/>
            <a:ext cx="4038600" cy="36020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FF9900"/>
                </a:solidFill>
              </a:rPr>
              <a:t>Уничтожение мест, пригодных для жизни вида</a:t>
            </a:r>
          </a:p>
        </p:txBody>
      </p:sp>
      <p:sp>
        <p:nvSpPr>
          <p:cNvPr id="118795" name="AutoShape 11"/>
          <p:cNvSpPr>
            <a:spLocks noChangeArrowheads="1"/>
          </p:cNvSpPr>
          <p:nvPr/>
        </p:nvSpPr>
        <p:spPr bwMode="auto">
          <a:xfrm>
            <a:off x="2987675" y="1773238"/>
            <a:ext cx="8636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6" name="AutoShape 12"/>
          <p:cNvSpPr>
            <a:spLocks noChangeArrowheads="1"/>
          </p:cNvSpPr>
          <p:nvPr/>
        </p:nvSpPr>
        <p:spPr bwMode="auto">
          <a:xfrm>
            <a:off x="5651500" y="1700213"/>
            <a:ext cx="865188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</TotalTime>
  <Words>61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Эркер</vt:lpstr>
      <vt:lpstr>Точечный рисунок</vt:lpstr>
      <vt:lpstr>Слайд 1</vt:lpstr>
      <vt:lpstr>Слайд 2</vt:lpstr>
      <vt:lpstr> </vt:lpstr>
      <vt:lpstr>Слайд 4</vt:lpstr>
      <vt:lpstr>Красная книга</vt:lpstr>
      <vt:lpstr>Охрана растений и животных</vt:lpstr>
      <vt:lpstr>Слайд 7</vt:lpstr>
      <vt:lpstr>Животные и растения занесённые в красную книгу Амурской области</vt:lpstr>
      <vt:lpstr>    Причины исчезновения животных</vt:lpstr>
      <vt:lpstr>Планета - сад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2012-04-13T12:06:03Z</dcterms:created>
  <dcterms:modified xsi:type="dcterms:W3CDTF">2012-05-21T09:05:15Z</dcterms:modified>
</cp:coreProperties>
</file>