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F2A0-5457-4E72-B649-D8FE64403E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8227B-B732-4B77-AFAA-CCD4D2615B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2DA3C-EF3C-4472-AC49-61D1F4F635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D111A-B798-4616-9C15-03D9B97CDC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64C9-EFEA-4412-8AB2-28FE9EFDB6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C0118-B635-4ECE-B077-612CD534D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89113-5BA8-4FC1-A62C-D6F76C826E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50DBC-3D59-4801-980F-FD701633EB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5F29C-5740-49D7-A65F-775782912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09EEA-2C7A-4D25-88B2-DED3BA3F4D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6CD40-30C6-4B61-93EC-0FC185908B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46D6D2-6118-4A14-9BB8-83FACE303A7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dmkotlov.ru/uploads/www_dmkotlov_ru/image_upload/72979/medium/forum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lgorithmic.narod.ru/w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p.by/upimg/photo/5833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292600"/>
            <a:ext cx="7602563" cy="220823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КОМПЬЮТЕР</a:t>
            </a:r>
            <a:r>
              <a:rPr lang="ru-RU" dirty="0" smtClean="0">
                <a:solidFill>
                  <a:schemeClr val="bg1"/>
                </a:solidFill>
              </a:rPr>
              <a:t> И ЗДОРОВЬЕ ШКОЛЬНИКА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lgerian"/>
              </a:rPr>
              <a:t>Как быть ?</a:t>
            </a:r>
            <a:endParaRPr lang="ru-RU" dirty="0">
              <a:solidFill>
                <a:schemeClr val="bg1"/>
              </a:solidFill>
              <a:latin typeface="Algerian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857233"/>
            <a:ext cx="5143536" cy="435771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Arial Narrow" pitchFamily="34" charset="0"/>
              </a:rPr>
              <a:t>Безопасное время работы с компьютером</a:t>
            </a:r>
            <a:r>
              <a:rPr lang="ru-RU" sz="2400" b="1" dirty="0" smtClean="0">
                <a:latin typeface="Arial Narrow" pitchFamily="34" charset="0"/>
              </a:rPr>
              <a:t>: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ru-RU" sz="2400" b="1" dirty="0" smtClean="0">
                <a:latin typeface="Arial Narrow" pitchFamily="34" charset="0"/>
              </a:rPr>
              <a:t>не более 1 часа в день – для подростков и старшеклассников;</a:t>
            </a:r>
          </a:p>
          <a:p>
            <a:r>
              <a:rPr lang="ru-RU" sz="2400" b="1" dirty="0" smtClean="0">
                <a:latin typeface="Arial Narrow" pitchFamily="34" charset="0"/>
              </a:rPr>
              <a:t> не более 30-40 минут для детей младшего школьного возраста.</a:t>
            </a:r>
          </a:p>
          <a:p>
            <a:pPr>
              <a:buNone/>
            </a:pPr>
            <a:r>
              <a:rPr lang="ru-RU" sz="2400" b="1" dirty="0" smtClean="0">
                <a:latin typeface="Arial Narrow" pitchFamily="34" charset="0"/>
              </a:rPr>
              <a:t>Безопасное время проведённое у телевизора :</a:t>
            </a:r>
          </a:p>
          <a:p>
            <a:r>
              <a:rPr lang="ru-RU" sz="2400" b="1" dirty="0" smtClean="0">
                <a:latin typeface="Arial Narrow" pitchFamily="34" charset="0"/>
              </a:rPr>
              <a:t> не более 1,5  часа в неделю  – для дошкольника;</a:t>
            </a:r>
          </a:p>
          <a:p>
            <a:r>
              <a:rPr lang="ru-RU" sz="2400" b="1" dirty="0" smtClean="0">
                <a:latin typeface="Arial Narrow" pitchFamily="34" charset="0"/>
              </a:rPr>
              <a:t> 3 часа в неделю – для младшего школьника;</a:t>
            </a:r>
          </a:p>
          <a:p>
            <a:r>
              <a:rPr lang="ru-RU" sz="2400" b="1" dirty="0" smtClean="0">
                <a:latin typeface="Arial Narrow" pitchFamily="34" charset="0"/>
              </a:rPr>
              <a:t> не более 5 часов  в неделю – для подростка.</a:t>
            </a:r>
          </a:p>
          <a:p>
            <a:pPr>
              <a:buFontTx/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  <p:pic>
        <p:nvPicPr>
          <p:cNvPr id="4" name="Picture 131" descr="75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50" y="2428868"/>
            <a:ext cx="3571900" cy="267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03"/>
            <a:ext cx="8229600" cy="408009"/>
          </a:xfrm>
        </p:spPr>
        <p:txBody>
          <a:bodyPr/>
          <a:lstStyle/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Компьютеры и физическое здоровье детей</a:t>
            </a:r>
            <a:r>
              <a:rPr lang="ru-RU" sz="32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/>
            </a:r>
            <a:br>
              <a:rPr lang="ru-RU" sz="32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   </a:t>
            </a:r>
            <a:r>
              <a:rPr lang="ru-RU" b="1" i="1" dirty="0" smtClean="0">
                <a:latin typeface="Algerian" pitchFamily="82" charset="0"/>
              </a:rPr>
              <a:t>Компьютер может стать помощником в интеллектуальном развитии ребенка, освоении им профессии, а может разрушить здоровье и привести к социальной </a:t>
            </a:r>
            <a:r>
              <a:rPr lang="ru-RU" b="1" i="1" dirty="0" err="1" smtClean="0">
                <a:latin typeface="Algerian" pitchFamily="82" charset="0"/>
              </a:rPr>
              <a:t>дезадаптации</a:t>
            </a:r>
            <a:endParaRPr lang="ru-RU" b="1" i="1" dirty="0" smtClean="0">
              <a:latin typeface="Algerian" pitchFamily="82" charset="0"/>
            </a:endParaRPr>
          </a:p>
          <a:p>
            <a:pPr algn="ctr">
              <a:buFontTx/>
              <a:buNone/>
            </a:pPr>
            <a:endParaRPr lang="ru-RU" b="1" i="1" dirty="0" smtClean="0">
              <a:latin typeface="Algerian" pitchFamily="82" charset="0"/>
            </a:endParaRPr>
          </a:p>
          <a:p>
            <a:pPr algn="ctr">
              <a:buFontTx/>
              <a:buNone/>
            </a:pPr>
            <a:endParaRPr lang="ru-RU" dirty="0"/>
          </a:p>
        </p:txBody>
      </p:sp>
      <p:pic>
        <p:nvPicPr>
          <p:cNvPr id="4" name="Picture 8" descr="00940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857628"/>
            <a:ext cx="4535488" cy="259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Неправильная</a:t>
            </a:r>
            <a:r>
              <a:rPr lang="ru-RU" sz="3200" dirty="0" smtClean="0">
                <a:solidFill>
                  <a:schemeClr val="bg1"/>
                </a:solidFill>
              </a:rPr>
              <a:t> посадка за компьютером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i-main-pic" descr="Картинка 15 из 16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69"/>
            <a:ext cx="8501122" cy="578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Правильная</a:t>
            </a:r>
            <a:r>
              <a:rPr lang="ru-RU" sz="3200" dirty="0" smtClean="0">
                <a:solidFill>
                  <a:schemeClr val="bg1"/>
                </a:solidFill>
              </a:rPr>
              <a:t> посадка за компьютером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i-main-pic" descr="Картинка 4 из 16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8715436" cy="573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6477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Algerian" pitchFamily="82" charset="0"/>
              </a:rPr>
              <a:t>Профилактика нарушения осанки и зрения при работе на компьютере</a:t>
            </a:r>
            <a:r>
              <a:rPr lang="ru-RU" sz="32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/>
            </a:r>
            <a:br>
              <a:rPr lang="ru-RU" sz="32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2"/>
            <a:ext cx="8229600" cy="5376883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Время непрерывной работы за компьютером в пределах одного урока  для учащихся начальной школы составляет 8 -15 минут.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день школьник может пребывать перед монитором до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полутора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часов,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разделив их на 4 сеанса.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Чередование компьютерных занятий и физической активности.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упражнений, снижающих зрительное утомление.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Применение разного рода тренажёров, установленных под рабочим столом – педалей,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пневмоковриков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Подбор стула, соответствующего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росто-возрастным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показателям ребёнка.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Принятие мер по уменьшению отражений от монитора (выключение верхнего света,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задёргивание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штор на окнах, поворот монитора).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Контроль позы ребёнка.</a:t>
            </a:r>
          </a:p>
          <a:p>
            <a:pPr algn="just">
              <a:lnSpc>
                <a:spcPct val="80000"/>
              </a:lnSpc>
              <a:buClr>
                <a:srgbClr val="99FFCC"/>
              </a:buCl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упражнений кистевых пружинных или резиновых эспандеров; гимнастики, направленной на снятие утомления в кистях рук и предплечья, проведение точечного массажа.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Компьютер и зрение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4686304" cy="5214973"/>
          </a:xfrm>
        </p:spPr>
        <p:txBody>
          <a:bodyPr/>
          <a:lstStyle/>
          <a:p>
            <a:r>
              <a:rPr lang="ru-RU" sz="2800" b="1" dirty="0" smtClean="0"/>
              <a:t>Зрение человека мало приспособлено к зрительной работе с компьютерным изображением. </a:t>
            </a:r>
            <a:endParaRPr lang="en-US" sz="2800" b="1" dirty="0" smtClean="0"/>
          </a:p>
          <a:p>
            <a:r>
              <a:rPr lang="ru-RU" sz="2800" b="1" dirty="0" smtClean="0"/>
              <a:t>Жалобы пользователей компьютера  зависят как от времени непрерывной работы за экраном, так и от ее характера.</a:t>
            </a:r>
            <a:endParaRPr lang="ru-RU" sz="2800" dirty="0"/>
          </a:p>
        </p:txBody>
      </p:sp>
      <p:pic>
        <p:nvPicPr>
          <p:cNvPr id="4" name="Picture 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71612"/>
            <a:ext cx="349408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Компьютер</a:t>
            </a:r>
            <a:r>
              <a:rPr lang="ru-RU" sz="3200" dirty="0" smtClean="0">
                <a:solidFill>
                  <a:schemeClr val="bg1"/>
                </a:solidFill>
              </a:rPr>
              <a:t> – это …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142984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0A060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-  электронная вычислительная машина (ЭВМ), предназначенная для обработки, хранения, изменения различной информации.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5" name="Picture 5" descr="Картинка 98 из 78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00438"/>
            <a:ext cx="3000396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такое компьютерная зависимость?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229600" cy="50736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A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Эта новая болезнь поражает молодую часть населения, преимущественно подросткового возраста и молодых взрослых. 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Picture 5" descr="Картинка 10 из 78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500306"/>
            <a:ext cx="4143404" cy="40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3357562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Зависимость от Интернета (</a:t>
            </a:r>
            <a:r>
              <a:rPr lang="ru-RU" sz="3200" dirty="0" err="1" smtClean="0">
                <a:solidFill>
                  <a:srgbClr val="C00000"/>
                </a:solidFill>
              </a:rPr>
              <a:t>сетеголизм</a:t>
            </a:r>
            <a:r>
              <a:rPr lang="ru-RU" sz="3200" dirty="0" smtClean="0">
                <a:solidFill>
                  <a:srgbClr val="C00000"/>
                </a:solidFill>
              </a:rPr>
              <a:t>) </a:t>
            </a:r>
          </a:p>
          <a:p>
            <a:pPr algn="r" eaLnBrk="1" hangingPunct="1">
              <a:defRPr/>
            </a:pPr>
            <a:r>
              <a:rPr lang="ru-RU" sz="3200" dirty="0" smtClean="0">
                <a:solidFill>
                  <a:srgbClr val="00B050"/>
                </a:solidFill>
              </a:rPr>
              <a:t>Зависимость от компьютерных игр (</a:t>
            </a:r>
            <a:r>
              <a:rPr lang="ru-RU" sz="3200" dirty="0" err="1" smtClean="0">
                <a:solidFill>
                  <a:srgbClr val="00B050"/>
                </a:solidFill>
              </a:rPr>
              <a:t>кибераддикция</a:t>
            </a:r>
            <a:r>
              <a:rPr lang="ru-RU" sz="3200" dirty="0" smtClean="0">
                <a:solidFill>
                  <a:srgbClr val="00B050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ПРИЗНАКИ КОМПЬЮТЕРНОЙ ЗАВИСИМОСТИ: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6400816" cy="550072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A0606"/>
                </a:solidFill>
              </a:rPr>
              <a:t>Значительное улучшение настроения от работы за компьютером.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A0606"/>
                </a:solidFill>
              </a:rPr>
              <a:t>Нежелание оторваться от работы или игры на компьютере.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A0606"/>
                </a:solidFill>
              </a:rPr>
              <a:t>Если Вы отрываете ребенка от компьютера, он испытывает раздражение, даже проявляет некоторую агрессию по отношению к Вам.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A0606"/>
                </a:solidFill>
              </a:rPr>
              <a:t>Пренебрежение домашними делами в пользу компьютера.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A0606"/>
                </a:solidFill>
              </a:rPr>
              <a:t>При общении с окружающими сведение любого разговора к компьютерной тематике.</a:t>
            </a:r>
            <a:r>
              <a:rPr lang="ru-RU" sz="2400" dirty="0" smtClean="0">
                <a:solidFill>
                  <a:srgbClr val="0A0606"/>
                </a:solidFill>
              </a:rPr>
              <a:t> </a:t>
            </a:r>
            <a:endParaRPr lang="ru-RU" sz="2400" b="1" dirty="0" smtClean="0">
              <a:solidFill>
                <a:srgbClr val="0A060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A0606"/>
                </a:solidFill>
              </a:rPr>
              <a:t>Отказ от общения с друзьями.</a:t>
            </a:r>
            <a:r>
              <a:rPr lang="ru-RU" sz="2400" dirty="0" smtClean="0">
                <a:solidFill>
                  <a:srgbClr val="0A0606"/>
                </a:solidFill>
              </a:rPr>
              <a:t> 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Picture 5" descr="Картинка 13 из 78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84" y="4572008"/>
            <a:ext cx="2286016" cy="198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Интернет">
  <a:themeElements>
    <a:clrScheme name="Интерне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нтерне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нтерне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Интернет</Template>
  <TotalTime>55</TotalTime>
  <Words>391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Интернет</vt:lpstr>
      <vt:lpstr>КОМПЬЮТЕР И ЗДОРОВЬЕ ШКОЛЬНИКА</vt:lpstr>
      <vt:lpstr>Компьютеры и физическое здоровье детей </vt:lpstr>
      <vt:lpstr>Неправильная посадка за компьютером</vt:lpstr>
      <vt:lpstr>Правильная посадка за компьютером</vt:lpstr>
      <vt:lpstr>Профилактика нарушения осанки и зрения при работе на компьютере </vt:lpstr>
      <vt:lpstr>Компьютер и зрение</vt:lpstr>
      <vt:lpstr>Компьютер – это …</vt:lpstr>
      <vt:lpstr>Что такое компьютерная зависимость?</vt:lpstr>
      <vt:lpstr>ПРИЗНАКИ КОМПЬЮТЕРНОЙ ЗАВИСИМОСТИ: </vt:lpstr>
      <vt:lpstr>Как быть 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и здоровье школьника</dc:title>
  <dc:creator>Admin</dc:creator>
  <cp:lastModifiedBy>Admin</cp:lastModifiedBy>
  <cp:revision>7</cp:revision>
  <dcterms:created xsi:type="dcterms:W3CDTF">2012-04-19T05:15:41Z</dcterms:created>
  <dcterms:modified xsi:type="dcterms:W3CDTF">2012-04-19T08:38:17Z</dcterms:modified>
</cp:coreProperties>
</file>