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60" r:id="rId4"/>
    <p:sldId id="264" r:id="rId5"/>
    <p:sldId id="265" r:id="rId6"/>
    <p:sldId id="261" r:id="rId7"/>
    <p:sldId id="270" r:id="rId8"/>
    <p:sldId id="271" r:id="rId9"/>
    <p:sldId id="266" r:id="rId10"/>
    <p:sldId id="267" r:id="rId11"/>
    <p:sldId id="268" r:id="rId12"/>
    <p:sldId id="277" r:id="rId13"/>
    <p:sldId id="284" r:id="rId14"/>
    <p:sldId id="269" r:id="rId15"/>
    <p:sldId id="285" r:id="rId16"/>
    <p:sldId id="286" r:id="rId17"/>
    <p:sldId id="287" r:id="rId18"/>
    <p:sldId id="273" r:id="rId19"/>
    <p:sldId id="259" r:id="rId20"/>
    <p:sldId id="258" r:id="rId21"/>
    <p:sldId id="288" r:id="rId22"/>
    <p:sldId id="274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D80F-7EDB-474E-A668-546BFCAF1328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28B85E2-7586-4DB8-9AD5-1892751339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D80F-7EDB-474E-A668-546BFCAF1328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B85E2-7586-4DB8-9AD5-189275133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D80F-7EDB-474E-A668-546BFCAF1328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B85E2-7586-4DB8-9AD5-189275133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D80F-7EDB-474E-A668-546BFCAF1328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B85E2-7586-4DB8-9AD5-1892751339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D80F-7EDB-474E-A668-546BFCAF1328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28B85E2-7586-4DB8-9AD5-189275133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D80F-7EDB-474E-A668-546BFCAF1328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B85E2-7586-4DB8-9AD5-1892751339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D80F-7EDB-474E-A668-546BFCAF1328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B85E2-7586-4DB8-9AD5-1892751339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D80F-7EDB-474E-A668-546BFCAF1328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B85E2-7586-4DB8-9AD5-189275133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D80F-7EDB-474E-A668-546BFCAF1328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B85E2-7586-4DB8-9AD5-189275133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D80F-7EDB-474E-A668-546BFCAF1328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B85E2-7586-4DB8-9AD5-1892751339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D80F-7EDB-474E-A668-546BFCAF1328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28B85E2-7586-4DB8-9AD5-1892751339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00D80F-7EDB-474E-A668-546BFCAF1328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28B85E2-7586-4DB8-9AD5-189275133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1\&#1056;&#1072;&#1073;&#1086;&#1095;&#1080;&#1081;%20&#1089;&#1090;&#1086;&#1083;\RU_DEMO_TEXT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content-stroy.ru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4214818"/>
            <a:ext cx="4100514" cy="1357321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Arial Black" pitchFamily="34" charset="0"/>
              </a:rPr>
              <a:t>Библиотечный урок для учащихся 6 класса</a:t>
            </a:r>
          </a:p>
          <a:p>
            <a:r>
              <a:rPr lang="ru-RU" sz="1200" dirty="0" err="1" smtClean="0">
                <a:latin typeface="Arial Black" pitchFamily="34" charset="0"/>
              </a:rPr>
              <a:t>Автор:Макарова</a:t>
            </a:r>
            <a:r>
              <a:rPr lang="ru-RU" sz="1200" dirty="0" smtClean="0">
                <a:latin typeface="Arial Black" pitchFamily="34" charset="0"/>
              </a:rPr>
              <a:t> Н.П.-зав. </a:t>
            </a:r>
            <a:r>
              <a:rPr lang="ru-RU" sz="1200" smtClean="0">
                <a:latin typeface="Arial Black" pitchFamily="34" charset="0"/>
              </a:rPr>
              <a:t>БИЦ </a:t>
            </a:r>
            <a:r>
              <a:rPr lang="ru-RU" sz="1200" dirty="0" smtClean="0">
                <a:latin typeface="Arial Black" pitchFamily="34" charset="0"/>
              </a:rPr>
              <a:t>МООУ «Санаторная школа-интернат №2»</a:t>
            </a:r>
          </a:p>
          <a:p>
            <a:r>
              <a:rPr lang="ru-RU" sz="1200" dirty="0" smtClean="0">
                <a:latin typeface="Arial Black" pitchFamily="34" charset="0"/>
              </a:rPr>
              <a:t>Г.Магнитогорск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5529274" cy="1357322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Похвала </a:t>
            </a:r>
            <a:r>
              <a:rPr lang="ru-RU" sz="7200" b="1" dirty="0" smtClean="0">
                <a:latin typeface="Arial Black" pitchFamily="34" charset="0"/>
              </a:rPr>
              <a:t>книге</a:t>
            </a:r>
            <a:r>
              <a:rPr lang="ru-RU" sz="7200" b="1" dirty="0" smtClean="0"/>
              <a:t> </a:t>
            </a:r>
            <a:r>
              <a:rPr lang="ru-RU" sz="6000" dirty="0" smtClean="0"/>
              <a:t> </a:t>
            </a:r>
            <a:endParaRPr lang="ru-RU" sz="6000" dirty="0"/>
          </a:p>
        </p:txBody>
      </p:sp>
      <p:pic>
        <p:nvPicPr>
          <p:cNvPr id="1026" name="Picture 2" descr="C:\Documents and Settings\1\Рабочий стол\Библиотека\Фото, анимашки\для стенда\virtual1_library_web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857232"/>
            <a:ext cx="2294074" cy="2162165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Библиотека\Фото, анимашки\Картинки\Гифы\Разные\CAGD67L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000504"/>
            <a:ext cx="2500330" cy="2000264"/>
          </a:xfrm>
          <a:prstGeom prst="rect">
            <a:avLst/>
          </a:prstGeom>
          <a:noFill/>
        </p:spPr>
      </p:pic>
      <p:pic>
        <p:nvPicPr>
          <p:cNvPr id="7" name="RU_DEMO_TEX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858148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Георгий Константинович Жуков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ru-RU" sz="1050" b="1" u="sng" dirty="0" smtClean="0"/>
              <a:t>Маршал Георгий Константинович Жуков</a:t>
            </a:r>
            <a:r>
              <a:rPr lang="ru-RU" sz="1050" dirty="0" smtClean="0"/>
              <a:t> был большим любителем книг. Он постоянно пополнял свою библиотеку, в которой было свыше 20 тысяч книг и журналов.</a:t>
            </a:r>
          </a:p>
          <a:p>
            <a:r>
              <a:rPr lang="ru-RU" sz="1050" dirty="0" smtClean="0"/>
              <a:t>	В настоящее время книги и журналы из библиотеки  полководца хранятся в Государственном музее маршала Г. К. Жукова. </a:t>
            </a:r>
          </a:p>
          <a:p>
            <a:r>
              <a:rPr lang="ru-RU" sz="1050" dirty="0" smtClean="0"/>
              <a:t>	Значительная часть собрания утеряна, так как семья маршала, лишившись государственной дачи, не сохранила библиотеку.</a:t>
            </a:r>
          </a:p>
          <a:p>
            <a:r>
              <a:rPr lang="ru-RU" sz="1050" dirty="0" smtClean="0"/>
              <a:t>	Более 60 книг дочь маршала  Мария Георгиевна передала музею Г. К. Жукова в школе № 831 г. Москвы, 20 книг она подарила музею школы № 1 села Подборки Калужской области. Несколько сот книг хранятся на московской квартире полководца, где ныне живёт его дочь.</a:t>
            </a:r>
          </a:p>
          <a:p>
            <a:r>
              <a:rPr lang="ru-RU" sz="1050" dirty="0" smtClean="0"/>
              <a:t>	Основу собрания составляет военная литература, но круг интересов маршала был широк. Из журналов больше всего экземпляров «Военно-исторического журнала», «Военной мысли», «Вопросов истории», «Нового времени».	</a:t>
            </a:r>
          </a:p>
          <a:p>
            <a:r>
              <a:rPr lang="ru-RU" sz="1050" dirty="0" smtClean="0"/>
              <a:t>	Жуков интересовался и биографиями советских полководцев, публиковавшимися в военной печати к юбилейным датам.</a:t>
            </a:r>
          </a:p>
          <a:p>
            <a:r>
              <a:rPr lang="ru-RU" sz="1050" dirty="0" smtClean="0"/>
              <a:t>	Книги к Жукову поступали от отдельных граждан и коллективов. Писатель Н. Майоров прислал книгу «Суровые испытания. Повесть-дневник», А. Синицын – «Москва – фронту. 1941-1945 гг.», Г. </a:t>
            </a:r>
            <a:r>
              <a:rPr lang="ru-RU" sz="1050" dirty="0" err="1" smtClean="0"/>
              <a:t>Куманёв</a:t>
            </a:r>
            <a:r>
              <a:rPr lang="ru-RU" sz="1050" dirty="0" smtClean="0"/>
              <a:t> – «Строители - фронту», И. Левченко -  «Потрогай бомбу рукой».</a:t>
            </a:r>
          </a:p>
          <a:p>
            <a:r>
              <a:rPr lang="ru-RU" sz="1050" dirty="0" smtClean="0"/>
              <a:t>	Г. К. Жуков лично был знаком с писателем С. Смирновым. Ему он подарил свои воспоминания.</a:t>
            </a:r>
          </a:p>
          <a:p>
            <a:r>
              <a:rPr lang="ru-RU" sz="1050" dirty="0" smtClean="0"/>
              <a:t> </a:t>
            </a:r>
          </a:p>
          <a:p>
            <a:endParaRPr lang="ru-RU" sz="105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85720" y="1571612"/>
            <a:ext cx="4429156" cy="4000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Documents and Settings\1\Рабочий стол\05S0055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571744"/>
            <a:ext cx="1928826" cy="2146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u="sng" dirty="0" smtClean="0"/>
              <a:t>Владимир Владимирович </a:t>
            </a:r>
            <a:r>
              <a:rPr lang="ru-RU" b="1" u="sng" dirty="0" smtClean="0"/>
              <a:t>Маяковский.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        Выдающимся читателем был В. В. Маяковский</a:t>
            </a:r>
            <a:r>
              <a:rPr lang="ru-RU" b="1" u="sng" dirty="0" smtClean="0"/>
              <a:t>.</a:t>
            </a:r>
            <a:r>
              <a:rPr lang="ru-RU" dirty="0" smtClean="0"/>
              <a:t>  </a:t>
            </a:r>
          </a:p>
          <a:p>
            <a:r>
              <a:rPr lang="ru-RU" dirty="0" smtClean="0"/>
              <a:t>  	Русский поэт. Родился в семье  лесничего. В 1906 году переехал </a:t>
            </a:r>
            <a:r>
              <a:rPr lang="ru-RU" dirty="0" err="1" smtClean="0"/>
              <a:t>вМоскву</a:t>
            </a:r>
            <a:r>
              <a:rPr lang="ru-RU" dirty="0" smtClean="0"/>
              <a:t>.  Учился	в  Московском училище живописи, ваяния  и зодчества. Разносторонне талантливый человек, художник, актёр, чтец, собиравший на свои поэтические вечера огромные толпы	ценителей	 поэзии. Самоуверенный и сомневающийся, остроумный и резкий, грубый и ранимый.                                                                                                                                 </a:t>
            </a:r>
          </a:p>
          <a:p>
            <a:r>
              <a:rPr lang="ru-RU" dirty="0" smtClean="0"/>
              <a:t>Он не считал себя библиофилом. Он никогда не имел большой библиотеки. И, тем не менее, в 1926 году на вопрос анкеты «Писатель и книга» - Давно ли собираете свою библиотеку? – ответил со всей значительностью и гордостью: </a:t>
            </a:r>
            <a:r>
              <a:rPr lang="ru-RU" b="1" dirty="0" smtClean="0"/>
              <a:t>«Книгу всегда имел».</a:t>
            </a:r>
          </a:p>
          <a:p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85720" y="1500174"/>
            <a:ext cx="4500594" cy="4000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Documents and Settings\1\Рабочий стол\pm_035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79" y="2285992"/>
            <a:ext cx="2054101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u="sng" dirty="0" smtClean="0"/>
              <a:t>Дмитрий Николаевич </a:t>
            </a:r>
            <a:r>
              <a:rPr lang="ru-RU" sz="3200" b="1" u="sng" dirty="0" err="1" smtClean="0"/>
              <a:t>Мамин-Сибиряк</a:t>
            </a:r>
            <a:endParaRPr lang="ru-RU" sz="3200" b="1" u="sng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«Для меня каждая детская книжка является чем-то живым, потому что она  пробуждает детскую душу, направляет детские мысли по определенному руслу и заставляет биться сердце вместе с миллионами других детских </a:t>
            </a:r>
            <a:r>
              <a:rPr lang="ru-RU" sz="2000" dirty="0" err="1" smtClean="0"/>
              <a:t>сердец.Детская</a:t>
            </a:r>
            <a:r>
              <a:rPr lang="ru-RU" sz="2000" dirty="0" smtClean="0"/>
              <a:t> книга- это весенний</a:t>
            </a:r>
            <a:endParaRPr lang="ru-RU" sz="2000" dirty="0"/>
          </a:p>
        </p:txBody>
      </p:sp>
      <p:sp>
        <p:nvSpPr>
          <p:cNvPr id="7" name="Овал 6"/>
          <p:cNvSpPr/>
          <p:nvPr/>
        </p:nvSpPr>
        <p:spPr>
          <a:xfrm>
            <a:off x="285720" y="2143116"/>
            <a:ext cx="4000528" cy="32861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одержимое 7" descr="Мамин Дмитрий Наркисович (Мамин-Сибиряк). фото фотография фотка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643042" y="2928934"/>
            <a:ext cx="142876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u="sng" dirty="0" smtClean="0"/>
              <a:t>                 Фазиль Искандер</a:t>
            </a:r>
            <a:endParaRPr lang="ru-RU" sz="3200" b="1" u="sng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«</a:t>
            </a:r>
            <a:r>
              <a:rPr lang="ru-RU" sz="1700" dirty="0" smtClean="0"/>
              <a:t>Главным и неизменным признаком удачи художественного произведения является желание вернуться к нему, перечитать и повторить наслаждение. Насколько легко ограбить, обмануть культурного человека в жизни, настолько трудней его ограбить в духовном отношении .Потеряв многое, почти всё, культурный человек, по сравнению с обычным, крепче в сопротивлении жизненным обстоятельствам. Богатства его хранятся не в кубышке, а в банке мирового </a:t>
            </a:r>
            <a:r>
              <a:rPr lang="ru-RU" sz="1700" dirty="0" err="1" smtClean="0"/>
              <a:t>духа.И</a:t>
            </a:r>
            <a:r>
              <a:rPr lang="ru-RU" sz="1700" dirty="0" smtClean="0"/>
              <a:t> многое потеряв, он может сказать себе: я ведь могу слушать Бетховена, перечитать «Казаков» и «Войну и мир» Толстого. Далеко не всё потеряно»</a:t>
            </a:r>
            <a:endParaRPr lang="ru-RU" sz="1700" dirty="0"/>
          </a:p>
        </p:txBody>
      </p:sp>
      <p:sp>
        <p:nvSpPr>
          <p:cNvPr id="7" name="Овал 6"/>
          <p:cNvSpPr/>
          <p:nvPr/>
        </p:nvSpPr>
        <p:spPr>
          <a:xfrm>
            <a:off x="285720" y="2143116"/>
            <a:ext cx="4000528" cy="32861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4" descr="http://www.bard.ru/bio-foto/iskander1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928934"/>
            <a:ext cx="164307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Книга помогает жить…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600" dirty="0" smtClean="0"/>
              <a:t>       Валерий Бурков-офицер и сын офицера, человек с уникальной судьбой:                                                                    -</a:t>
            </a:r>
            <a:r>
              <a:rPr lang="ru-RU" sz="1600" dirty="0" err="1" smtClean="0"/>
              <a:t>ГеройСоветскогоСоюза</a:t>
            </a:r>
            <a:r>
              <a:rPr lang="ru-RU" sz="1600" dirty="0" smtClean="0"/>
              <a:t>,                             -участник</a:t>
            </a:r>
            <a:r>
              <a:rPr lang="ru-RU" sz="2800" dirty="0" smtClean="0"/>
              <a:t> </a:t>
            </a:r>
            <a:r>
              <a:rPr lang="ru-RU" sz="1600" dirty="0" smtClean="0"/>
              <a:t>афганских событий;</a:t>
            </a:r>
          </a:p>
          <a:p>
            <a:pPr>
              <a:buNone/>
            </a:pPr>
            <a:r>
              <a:rPr lang="ru-RU" sz="1600" dirty="0" smtClean="0"/>
              <a:t>       -после того, как в </a:t>
            </a:r>
            <a:r>
              <a:rPr lang="ru-RU" sz="1600" dirty="0" err="1" smtClean="0"/>
              <a:t>Афгане</a:t>
            </a:r>
            <a:r>
              <a:rPr lang="ru-RU" sz="1600" dirty="0" smtClean="0"/>
              <a:t> погиб его отец, он едет воевать в </a:t>
            </a:r>
            <a:r>
              <a:rPr lang="ru-RU" sz="1600" dirty="0" err="1" smtClean="0"/>
              <a:t>Афган</a:t>
            </a:r>
            <a:r>
              <a:rPr lang="ru-RU" sz="1600" dirty="0" smtClean="0"/>
              <a:t>, и не кем-нибудь, а наводчиком боевых самолетов на вражеские позиции. Во время одной из операций он получил тяжелое ранение. Его оперировали и во время операции у него трижды…</a:t>
            </a:r>
            <a:r>
              <a:rPr lang="ru-RU" sz="1600" dirty="0" err="1" smtClean="0"/>
              <a:t>трижды</a:t>
            </a:r>
            <a:r>
              <a:rPr lang="ru-RU" sz="1600" dirty="0" smtClean="0"/>
              <a:t> останавливалось сердце. Военный хирург был поражен его жизнеспособностью, живучестью. В.Бурков выжил, потерял обе ноги и стал вторым </a:t>
            </a:r>
            <a:r>
              <a:rPr lang="ru-RU" sz="1600" dirty="0" err="1" smtClean="0"/>
              <a:t>Маресьевым</a:t>
            </a:r>
            <a:r>
              <a:rPr lang="ru-RU" sz="1600" dirty="0" smtClean="0"/>
              <a:t>. Книга Б.Полевого «Повесть о настоящем человеке» стала его настольной книгой, о ней он вспомнил, когда увидел, что ног у него нет…</a:t>
            </a:r>
            <a:endParaRPr lang="ru-RU" dirty="0"/>
          </a:p>
        </p:txBody>
      </p:sp>
      <p:pic>
        <p:nvPicPr>
          <p:cNvPr id="2050" name="Picture 2" descr="E:\Литературоведение\Соврем.литер\Б. Полевой  Повесть о настоящем человеке\2001_0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89537" y="1590675"/>
            <a:ext cx="32385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Спасая вместе с друзьями котенка, трехлетний Владик получил травму  головы и ослеп. Сейчас ему уже одиннадцать лет и он неустанно ведет  борьбу со своей бедой. Рядом с Вадиком – все понимающий отец и верные  друзья, всегда готовые прийти на помощь.                                                   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       Это </a:t>
            </a:r>
            <a:r>
              <a:rPr lang="ru-RU" dirty="0" err="1" smtClean="0"/>
              <a:t>стория</a:t>
            </a:r>
            <a:r>
              <a:rPr lang="ru-RU" dirty="0" smtClean="0"/>
              <a:t> слепого мальчика Владика, которому твердость характера и верность друзей помогают преодолеть недуг.     </a:t>
            </a:r>
          </a:p>
          <a:p>
            <a:endParaRPr lang="ru-RU" dirty="0"/>
          </a:p>
        </p:txBody>
      </p:sp>
      <p:pic>
        <p:nvPicPr>
          <p:cNvPr id="5" name="Содержимое 4" descr="http://biblio-rezh.ucoz.ru/DedBib/new/2011/8.jpg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714488"/>
            <a:ext cx="292895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Удивительная история девочки-сироты, которая при труднейших обстоятельствах умела радоваться жизни и смогла помочь многим людям, научив их своей  любимой игре - </a:t>
            </a:r>
            <a:r>
              <a:rPr lang="ru-RU" dirty="0" err="1" smtClean="0"/>
              <a:t>игре</a:t>
            </a:r>
            <a:r>
              <a:rPr lang="ru-RU" dirty="0" smtClean="0"/>
              <a:t> в радость. Книга впервые увидела свет в 1912 году и с тех пор является одной из самых любимых и читаемых книг зарубежной                  классической детской литературы.     </a:t>
            </a:r>
          </a:p>
          <a:p>
            <a:endParaRPr lang="ru-RU" dirty="0"/>
          </a:p>
        </p:txBody>
      </p:sp>
      <p:pic>
        <p:nvPicPr>
          <p:cNvPr id="5" name="Содержимое 4" descr="http://biblio-rezh.ucoz.ru/DedBib/new/2011/pollianna.jpg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500174"/>
            <a:ext cx="328614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Я умею прыгать через лужи» — первая и самая интересная часть автобиографической трилогии австралийского писателя Алана Маршалла. У автора книги трудная судьба. В раннем детстве он заболел полиомиелитом и навсегда потерял способность передвигаться без костылей. Однако родители, а быть может, и собственный характер мальчика, сотворили чудо: Алан не обращал внимания  на свои больные ноги,  он понял, что костыли не преграждают путь к цели, а только осложняют  его. А главное, Алан сохранил в себе способность радоваться жизни.       </a:t>
            </a:r>
            <a:endParaRPr lang="ru-RU" dirty="0"/>
          </a:p>
        </p:txBody>
      </p:sp>
      <p:pic>
        <p:nvPicPr>
          <p:cNvPr id="5" name="Содержимое 4" descr="http://biblio-rezh.ucoz.ru/DedBib/new/2011/12.jpg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571612"/>
            <a:ext cx="342902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825" y="457200"/>
            <a:ext cx="8893175" cy="868363"/>
            <a:chOff x="0" y="288"/>
            <a:chExt cx="5760" cy="480"/>
          </a:xfrm>
        </p:grpSpPr>
        <p:pic>
          <p:nvPicPr>
            <p:cNvPr id="18437" name="Picture 5" descr="перо!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88" y="288"/>
              <a:ext cx="672" cy="465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808080"/>
              </a:outerShdw>
            </a:effectLst>
          </p:spPr>
        </p:pic>
        <p:sp>
          <p:nvSpPr>
            <p:cNvPr id="48141" name="Line 6"/>
            <p:cNvSpPr>
              <a:spLocks noChangeShapeType="1"/>
            </p:cNvSpPr>
            <p:nvPr/>
          </p:nvSpPr>
          <p:spPr bwMode="auto">
            <a:xfrm flipH="1">
              <a:off x="0" y="768"/>
              <a:ext cx="50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</p:grpSp>
      <p:pic>
        <p:nvPicPr>
          <p:cNvPr id="18440" name="Picture 8" descr="ком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76400"/>
            <a:ext cx="21542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книга-планшет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1038" y="1981200"/>
            <a:ext cx="167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438400" y="2743200"/>
            <a:ext cx="1371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7200" b="1">
                <a:solidFill>
                  <a:srgbClr val="7132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+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5638800" y="2743200"/>
            <a:ext cx="1371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7200" b="1">
                <a:solidFill>
                  <a:srgbClr val="7132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+</a:t>
            </a:r>
          </a:p>
        </p:txBody>
      </p:sp>
      <p:pic>
        <p:nvPicPr>
          <p:cNvPr id="18446" name="Picture 14" descr="for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4724400"/>
            <a:ext cx="26670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5" descr="pe00014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5029200"/>
            <a:ext cx="213360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16" descr="книг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2438400"/>
            <a:ext cx="27432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457200" y="5029200"/>
            <a:ext cx="1371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7200" b="1">
                <a:solidFill>
                  <a:srgbClr val="7132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=</a:t>
            </a:r>
          </a:p>
        </p:txBody>
      </p:sp>
      <p:pic>
        <p:nvPicPr>
          <p:cNvPr id="14" name="Picture 15" descr="pe00014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5181600"/>
            <a:ext cx="213360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643042" y="428604"/>
            <a:ext cx="6429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Можно ли прожить в современном мире, не обращаясь к книгам?                                                             (Вопрос для мини-дискуссии)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/>
      <p:bldP spid="18445" grpId="0"/>
      <p:bldP spid="184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 </a:t>
            </a:r>
            <a:r>
              <a:rPr lang="ru-RU" sz="3100" b="1" i="1" dirty="0" smtClean="0"/>
              <a:t>Пословицы и поговорки о книгах и учениках.</a:t>
            </a:r>
            <a:br>
              <a:rPr lang="ru-RU" sz="3100" b="1" i="1" dirty="0" smtClean="0"/>
            </a:br>
            <a:r>
              <a:rPr lang="ru-RU" sz="1800" b="1" dirty="0" smtClean="0">
                <a:solidFill>
                  <a:schemeClr val="tx1"/>
                </a:solidFill>
                <a:latin typeface="Arial Black" pitchFamily="34" charset="0"/>
              </a:rPr>
              <a:t>Вопрос к </a:t>
            </a:r>
            <a:r>
              <a:rPr lang="ru-RU" sz="1800" b="1" dirty="0" err="1" smtClean="0">
                <a:solidFill>
                  <a:schemeClr val="tx1"/>
                </a:solidFill>
                <a:latin typeface="Arial Black" pitchFamily="34" charset="0"/>
              </a:rPr>
              <a:t>аудитории:</a:t>
            </a:r>
            <a:r>
              <a:rPr lang="ru-RU" sz="1800" b="1" dirty="0" err="1" smtClean="0">
                <a:solidFill>
                  <a:srgbClr val="FF0000"/>
                </a:solidFill>
                <a:latin typeface="Arial Black" pitchFamily="34" charset="0"/>
              </a:rPr>
              <a:t>Как</a:t>
            </a:r>
            <a:r>
              <a:rPr lang="ru-RU" sz="1800" b="1" dirty="0" smtClean="0">
                <a:solidFill>
                  <a:srgbClr val="FF0000"/>
                </a:solidFill>
                <a:latin typeface="Arial Black" pitchFamily="34" charset="0"/>
              </a:rPr>
              <a:t> вы понимаете  эти высказывания о книге и чтении?</a:t>
            </a:r>
            <a:endParaRPr lang="ru-RU" sz="1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914400" y="1428736"/>
            <a:ext cx="3733800" cy="4705364"/>
          </a:xfrm>
        </p:spPr>
        <p:txBody>
          <a:bodyPr>
            <a:normAutofit fontScale="77500" lnSpcReduction="20000"/>
          </a:bodyPr>
          <a:lstStyle/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С книгой жить – век не тужить.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Книга  - лучшее богатство.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Книгу пишут не пером, а умом.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Умен не тот кто силен, а умен тот кто книгу прочтет.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Чтение – основа знаний.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Книга – сердце веселит.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Печка нежит, а книга учит.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Не красна книга письмом, а красна умом.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7" name="Picture 2" descr="skazka"/>
          <p:cNvPicPr>
            <a:picLocks noGrp="1" noChangeAspect="1" noChangeArrowheads="1"/>
          </p:cNvPicPr>
          <p:nvPr>
            <p:ph sz="half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946400"/>
            <a:ext cx="3733800" cy="248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«Кто любит книгу, тот никогда</a:t>
            </a:r>
          </a:p>
          <a:p>
            <a:pPr>
              <a:buNone/>
            </a:pPr>
            <a:r>
              <a:rPr lang="ru-RU" dirty="0" smtClean="0"/>
              <a:t>  не будет ощущать недостатка</a:t>
            </a:r>
          </a:p>
          <a:p>
            <a:pPr>
              <a:buNone/>
            </a:pPr>
            <a:r>
              <a:rPr lang="ru-RU" dirty="0" smtClean="0"/>
              <a:t>  в преданном друге, спасительном</a:t>
            </a:r>
          </a:p>
          <a:p>
            <a:pPr>
              <a:buNone/>
            </a:pPr>
            <a:r>
              <a:rPr lang="ru-RU" dirty="0" smtClean="0"/>
              <a:t>  советнике, весёлом товарище,</a:t>
            </a:r>
          </a:p>
          <a:p>
            <a:pPr>
              <a:buNone/>
            </a:pPr>
            <a:r>
              <a:rPr lang="ru-RU" dirty="0" smtClean="0"/>
              <a:t>   действительном утешителе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                  </a:t>
            </a:r>
            <a:r>
              <a:rPr lang="ru-RU" dirty="0" err="1" smtClean="0"/>
              <a:t>Барроу</a:t>
            </a:r>
            <a:r>
              <a:rPr lang="ru-RU" dirty="0" smtClean="0"/>
              <a:t>               </a:t>
            </a:r>
            <a:endParaRPr lang="ru-RU" dirty="0"/>
          </a:p>
        </p:txBody>
      </p:sp>
      <p:pic>
        <p:nvPicPr>
          <p:cNvPr id="4" name="Picture 13" descr="C:\Program Files\Microsoft Office\Clipart\standard\stddir1\BD05094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857628"/>
            <a:ext cx="3426219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Стихи о книге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3500" b="1" dirty="0" smtClean="0"/>
              <a:t>           </a:t>
            </a:r>
          </a:p>
          <a:p>
            <a:pPr>
              <a:buNone/>
            </a:pPr>
            <a:endParaRPr lang="ru-RU" sz="3500" b="1" dirty="0" smtClean="0"/>
          </a:p>
          <a:p>
            <a:pPr>
              <a:buNone/>
            </a:pPr>
            <a:r>
              <a:rPr lang="ru-RU" sz="3500" b="1" dirty="0" smtClean="0"/>
              <a:t>Читайте, дети!                                                           </a:t>
            </a:r>
            <a:endParaRPr lang="ru-RU" sz="3500" dirty="0" smtClean="0"/>
          </a:p>
          <a:p>
            <a:pPr>
              <a:buNone/>
            </a:pPr>
            <a:r>
              <a:rPr lang="ru-RU" sz="2800" dirty="0" smtClean="0"/>
              <a:t>  </a:t>
            </a:r>
          </a:p>
          <a:p>
            <a:pPr>
              <a:buNone/>
            </a:pPr>
            <a:r>
              <a:rPr lang="ru-RU" sz="2800" b="1" dirty="0" smtClean="0"/>
              <a:t>            Читайте, мальчишки!</a:t>
            </a:r>
            <a:br>
              <a:rPr lang="ru-RU" sz="2800" b="1" dirty="0" smtClean="0"/>
            </a:br>
            <a:r>
              <a:rPr lang="ru-RU" sz="2800" b="1" dirty="0" smtClean="0"/>
              <a:t>   Девчонки, читайте!</a:t>
            </a:r>
            <a:br>
              <a:rPr lang="ru-RU" sz="2800" b="1" dirty="0" smtClean="0"/>
            </a:br>
            <a:r>
              <a:rPr lang="ru-RU" sz="2800" b="1" dirty="0" smtClean="0"/>
              <a:t>  Любимые книжки</a:t>
            </a:r>
            <a:br>
              <a:rPr lang="ru-RU" sz="2800" b="1" dirty="0" smtClean="0"/>
            </a:br>
            <a:r>
              <a:rPr lang="ru-RU" sz="2800" b="1" dirty="0" smtClean="0"/>
              <a:t>Ищите на сайте!</a:t>
            </a:r>
            <a:br>
              <a:rPr lang="ru-RU" sz="2800" b="1" dirty="0" smtClean="0"/>
            </a:br>
            <a:r>
              <a:rPr lang="ru-RU" sz="2800" b="1" dirty="0" smtClean="0"/>
              <a:t>В метро, в электричке</a:t>
            </a:r>
            <a:br>
              <a:rPr lang="ru-RU" sz="2800" b="1" dirty="0" smtClean="0"/>
            </a:br>
            <a:r>
              <a:rPr lang="ru-RU" sz="2800" b="1" dirty="0" smtClean="0"/>
              <a:t>И автомобиле,</a:t>
            </a:r>
            <a:br>
              <a:rPr lang="ru-RU" sz="2800" b="1" dirty="0" smtClean="0"/>
            </a:br>
            <a:r>
              <a:rPr lang="ru-RU" sz="2800" b="1" dirty="0" smtClean="0"/>
              <a:t>В гостях или дома,</a:t>
            </a:r>
            <a:br>
              <a:rPr lang="ru-RU" sz="2800" b="1" dirty="0" smtClean="0"/>
            </a:br>
            <a:r>
              <a:rPr lang="ru-RU" sz="2800" b="1" dirty="0" smtClean="0"/>
              <a:t>На даче, на вилле –</a:t>
            </a:r>
            <a:br>
              <a:rPr lang="ru-RU" sz="2800" b="1" dirty="0" smtClean="0"/>
            </a:br>
            <a:r>
              <a:rPr lang="ru-RU" sz="2800" b="1" dirty="0" smtClean="0"/>
              <a:t>Читайте, девчонки!</a:t>
            </a:r>
            <a:br>
              <a:rPr lang="ru-RU" sz="2800" b="1" dirty="0" smtClean="0"/>
            </a:br>
            <a:r>
              <a:rPr lang="ru-RU" sz="2800" b="1" dirty="0" smtClean="0"/>
              <a:t>Читайте, мальчишки!</a:t>
            </a:r>
            <a:br>
              <a:rPr lang="ru-RU" sz="2800" b="1" dirty="0" smtClean="0"/>
            </a:br>
            <a:r>
              <a:rPr lang="ru-RU" sz="2800" b="1" dirty="0" smtClean="0"/>
              <a:t>Плохому не учат</a:t>
            </a:r>
            <a:br>
              <a:rPr lang="ru-RU" sz="2800" b="1" dirty="0" smtClean="0"/>
            </a:br>
            <a:r>
              <a:rPr lang="ru-RU" sz="2800" b="1" dirty="0" smtClean="0"/>
              <a:t>Любимые книжки!</a:t>
            </a:r>
            <a:br>
              <a:rPr lang="ru-RU" sz="2800" b="1" dirty="0" smtClean="0"/>
            </a:br>
            <a:r>
              <a:rPr lang="ru-RU" sz="2800" b="1" dirty="0" smtClean="0"/>
              <a:t>Не всё в этом мире</a:t>
            </a:r>
            <a:br>
              <a:rPr lang="ru-RU" sz="2800" b="1" dirty="0" smtClean="0"/>
            </a:br>
            <a:r>
              <a:rPr lang="ru-RU" sz="2800" b="1" dirty="0" smtClean="0"/>
              <a:t>Легко нам даётся,</a:t>
            </a:r>
            <a:br>
              <a:rPr lang="ru-RU" sz="2800" b="1" dirty="0" smtClean="0"/>
            </a:br>
            <a:r>
              <a:rPr lang="ru-RU" sz="2800" b="1" dirty="0" smtClean="0"/>
              <a:t>И всё же упорный</a:t>
            </a:r>
            <a:br>
              <a:rPr lang="ru-RU" sz="2800" b="1" dirty="0" smtClean="0"/>
            </a:br>
            <a:r>
              <a:rPr lang="ru-RU" sz="2800" b="1" dirty="0" smtClean="0"/>
              <a:t>И мудрый – добьётся</a:t>
            </a:r>
            <a:br>
              <a:rPr lang="ru-RU" sz="2800" b="1" dirty="0" smtClean="0"/>
            </a:br>
            <a:r>
              <a:rPr lang="ru-RU" sz="2800" b="1" dirty="0" smtClean="0"/>
              <a:t>Того, к чему доброе </a:t>
            </a:r>
            <a:br>
              <a:rPr lang="ru-RU" sz="2800" b="1" dirty="0" smtClean="0"/>
            </a:br>
            <a:r>
              <a:rPr lang="ru-RU" sz="2800" b="1" dirty="0" smtClean="0"/>
              <a:t>Сердце стремится:</a:t>
            </a:r>
            <a:br>
              <a:rPr lang="ru-RU" sz="2800" b="1" dirty="0" smtClean="0"/>
            </a:br>
            <a:r>
              <a:rPr lang="ru-RU" sz="2800" b="1" dirty="0" smtClean="0"/>
              <a:t>Он клетку откроет,</a:t>
            </a:r>
            <a:br>
              <a:rPr lang="ru-RU" sz="2800" b="1" dirty="0" smtClean="0"/>
            </a:br>
            <a:r>
              <a:rPr lang="ru-RU" sz="2800" b="1" dirty="0" smtClean="0"/>
              <a:t>Где птица томится!</a:t>
            </a:r>
            <a:br>
              <a:rPr lang="ru-RU" sz="2800" b="1" dirty="0" smtClean="0"/>
            </a:br>
            <a:r>
              <a:rPr lang="ru-RU" sz="2800" b="1" dirty="0" smtClean="0"/>
              <a:t>И каждый из нас </a:t>
            </a:r>
            <a:br>
              <a:rPr lang="ru-RU" sz="2800" b="1" dirty="0" smtClean="0"/>
            </a:br>
            <a:r>
              <a:rPr lang="ru-RU" sz="2800" b="1" dirty="0" smtClean="0"/>
              <a:t>Облегчённо вздохнёт,</a:t>
            </a:r>
            <a:br>
              <a:rPr lang="ru-RU" sz="2800" b="1" dirty="0" smtClean="0"/>
            </a:br>
            <a:r>
              <a:rPr lang="ru-RU" sz="2800" b="1" dirty="0" smtClean="0"/>
              <a:t>Поверив, что мудрое</a:t>
            </a:r>
            <a:br>
              <a:rPr lang="ru-RU" sz="2800" b="1" dirty="0" smtClean="0"/>
            </a:br>
            <a:r>
              <a:rPr lang="ru-RU" sz="2800" b="1" dirty="0" smtClean="0"/>
              <a:t>Время – придёт!</a:t>
            </a:r>
            <a:br>
              <a:rPr lang="ru-RU" sz="2800" b="1" dirty="0" smtClean="0"/>
            </a:br>
            <a:r>
              <a:rPr lang="ru-RU" sz="2800" b="1" dirty="0" smtClean="0"/>
              <a:t>И мудрое, новое</a:t>
            </a:r>
            <a:br>
              <a:rPr lang="ru-RU" sz="2800" b="1" dirty="0" smtClean="0"/>
            </a:br>
            <a:r>
              <a:rPr lang="ru-RU" sz="2800" b="1" dirty="0" smtClean="0"/>
              <a:t>Время – придёт!</a:t>
            </a:r>
            <a:br>
              <a:rPr lang="ru-RU" sz="2800" b="1" dirty="0" smtClean="0"/>
            </a:br>
            <a:r>
              <a:rPr lang="ru-RU" sz="2800" b="1" i="1" dirty="0" smtClean="0"/>
              <a:t>(Н. </a:t>
            </a:r>
            <a:r>
              <a:rPr lang="ru-RU" sz="2800" b="1" i="1" dirty="0" err="1" smtClean="0"/>
              <a:t>Пикулева</a:t>
            </a:r>
            <a:r>
              <a:rPr lang="ru-RU" sz="2800" b="1" i="1" dirty="0" smtClean="0"/>
              <a:t>)</a:t>
            </a:r>
            <a:endParaRPr lang="ru-RU" sz="2800" dirty="0" smtClean="0"/>
          </a:p>
          <a:p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33950" y="1214422"/>
            <a:ext cx="3749040" cy="480537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3400" b="1" dirty="0" smtClean="0"/>
              <a:t>          </a:t>
            </a:r>
          </a:p>
          <a:p>
            <a:pPr>
              <a:buNone/>
            </a:pPr>
            <a:endParaRPr lang="ru-RU" sz="3400" b="1" dirty="0" smtClean="0"/>
          </a:p>
          <a:p>
            <a:pPr>
              <a:buNone/>
            </a:pPr>
            <a:endParaRPr lang="ru-RU" sz="3400" b="1" dirty="0" smtClean="0"/>
          </a:p>
          <a:p>
            <a:pPr>
              <a:buNone/>
            </a:pPr>
            <a:r>
              <a:rPr lang="ru-RU" sz="3400" b="1" dirty="0" smtClean="0"/>
              <a:t>   Как бы жили мы без книг </a:t>
            </a:r>
            <a:br>
              <a:rPr lang="ru-RU" sz="3400" b="1" dirty="0" smtClean="0"/>
            </a:br>
            <a:endParaRPr lang="ru-RU" sz="3400" b="1" dirty="0" smtClean="0"/>
          </a:p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Мы дружны с печатным словом, </a:t>
            </a:r>
            <a:br>
              <a:rPr lang="ru-RU" b="1" dirty="0" smtClean="0"/>
            </a:br>
            <a:r>
              <a:rPr lang="ru-RU" b="1" dirty="0" smtClean="0"/>
              <a:t>Если б не было его, </a:t>
            </a:r>
            <a:br>
              <a:rPr lang="ru-RU" b="1" dirty="0" smtClean="0"/>
            </a:br>
            <a:r>
              <a:rPr lang="ru-RU" b="1" dirty="0" smtClean="0"/>
              <a:t>Ни о старом, ни о новом </a:t>
            </a:r>
            <a:br>
              <a:rPr lang="ru-RU" b="1" dirty="0" smtClean="0"/>
            </a:br>
            <a:r>
              <a:rPr lang="ru-RU" b="1" dirty="0" smtClean="0"/>
              <a:t>Мы не знали 6 ничего! 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Ты представь себе на миг, </a:t>
            </a:r>
            <a:br>
              <a:rPr lang="ru-RU" b="1" dirty="0" smtClean="0"/>
            </a:br>
            <a:r>
              <a:rPr lang="ru-RU" b="1" dirty="0" smtClean="0"/>
              <a:t>Как бы жили мы без книг? </a:t>
            </a:r>
            <a:br>
              <a:rPr lang="ru-RU" b="1" dirty="0" smtClean="0"/>
            </a:br>
            <a:r>
              <a:rPr lang="ru-RU" b="1" dirty="0" smtClean="0"/>
              <a:t>Что бы делал ученик, </a:t>
            </a:r>
            <a:br>
              <a:rPr lang="ru-RU" b="1" dirty="0" smtClean="0"/>
            </a:br>
            <a:r>
              <a:rPr lang="ru-RU" b="1" dirty="0" smtClean="0"/>
              <a:t>Если не было бы книг, </a:t>
            </a:r>
            <a:br>
              <a:rPr lang="ru-RU" b="1" dirty="0" smtClean="0"/>
            </a:br>
            <a:r>
              <a:rPr lang="ru-RU" b="1" dirty="0" smtClean="0"/>
              <a:t>Если б всё исчезло разом, </a:t>
            </a:r>
            <a:br>
              <a:rPr lang="ru-RU" b="1" dirty="0" smtClean="0"/>
            </a:br>
            <a:r>
              <a:rPr lang="ru-RU" b="1" dirty="0" smtClean="0"/>
              <a:t>Что писалось для детей: </a:t>
            </a:r>
            <a:br>
              <a:rPr lang="ru-RU" b="1" dirty="0" smtClean="0"/>
            </a:br>
            <a:r>
              <a:rPr lang="ru-RU" b="1" dirty="0" smtClean="0"/>
              <a:t>От волшебных добрых сказок </a:t>
            </a:r>
            <a:br>
              <a:rPr lang="ru-RU" b="1" dirty="0" smtClean="0"/>
            </a:br>
            <a:r>
              <a:rPr lang="ru-RU" b="1" dirty="0" smtClean="0"/>
              <a:t>До весёлых повестей?.. 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От бесстрашного </a:t>
            </a:r>
            <a:r>
              <a:rPr lang="ru-RU" b="1" dirty="0" err="1" smtClean="0"/>
              <a:t>Гавроша</a:t>
            </a:r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b="1" dirty="0" smtClean="0"/>
              <a:t>До Тимура и до Кроша - </a:t>
            </a:r>
            <a:br>
              <a:rPr lang="ru-RU" b="1" dirty="0" smtClean="0"/>
            </a:br>
            <a:r>
              <a:rPr lang="ru-RU" b="1" dirty="0" smtClean="0"/>
              <a:t>Сколько их, друзей ребят, </a:t>
            </a:r>
            <a:br>
              <a:rPr lang="ru-RU" b="1" dirty="0" smtClean="0"/>
            </a:br>
            <a:r>
              <a:rPr lang="ru-RU" b="1" dirty="0" smtClean="0"/>
              <a:t>Тех, что нам добра хотят! 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Книге смелой, книге честной, </a:t>
            </a:r>
            <a:br>
              <a:rPr lang="ru-RU" b="1" dirty="0" smtClean="0"/>
            </a:br>
            <a:r>
              <a:rPr lang="ru-RU" b="1" dirty="0" smtClean="0"/>
              <a:t>Пусть немного в ней страниц, </a:t>
            </a:r>
            <a:br>
              <a:rPr lang="ru-RU" b="1" dirty="0" smtClean="0"/>
            </a:br>
            <a:r>
              <a:rPr lang="ru-RU" b="1" dirty="0" smtClean="0"/>
              <a:t>В целом мире, как известно, </a:t>
            </a:r>
            <a:br>
              <a:rPr lang="ru-RU" b="1" dirty="0" smtClean="0"/>
            </a:br>
            <a:r>
              <a:rPr lang="ru-RU" b="1" dirty="0" smtClean="0"/>
              <a:t>Нет и не было границ. 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Ей открыты все дороги, </a:t>
            </a:r>
            <a:br>
              <a:rPr lang="ru-RU" b="1" dirty="0" smtClean="0"/>
            </a:br>
            <a:r>
              <a:rPr lang="ru-RU" b="1" dirty="0" smtClean="0"/>
              <a:t>И на всех материках </a:t>
            </a:r>
            <a:br>
              <a:rPr lang="ru-RU" b="1" dirty="0" smtClean="0"/>
            </a:br>
            <a:r>
              <a:rPr lang="ru-RU" b="1" dirty="0" smtClean="0"/>
              <a:t>Говорит она на многих </a:t>
            </a:r>
            <a:br>
              <a:rPr lang="ru-RU" b="1" dirty="0" smtClean="0"/>
            </a:br>
            <a:r>
              <a:rPr lang="ru-RU" b="1" dirty="0" smtClean="0"/>
              <a:t>Самых разных языках. 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 она в любые страны </a:t>
            </a:r>
            <a:br>
              <a:rPr lang="ru-RU" b="1" dirty="0" smtClean="0"/>
            </a:br>
            <a:r>
              <a:rPr lang="ru-RU" b="1" dirty="0" smtClean="0"/>
              <a:t>Через все века пройдёт, </a:t>
            </a:r>
            <a:br>
              <a:rPr lang="ru-RU" b="1" dirty="0" smtClean="0"/>
            </a:br>
            <a:r>
              <a:rPr lang="ru-RU" b="1" dirty="0" smtClean="0"/>
              <a:t>Как великие романы </a:t>
            </a:r>
            <a:br>
              <a:rPr lang="ru-RU" b="1" dirty="0" smtClean="0"/>
            </a:br>
            <a:r>
              <a:rPr lang="ru-RU" b="1" dirty="0" smtClean="0"/>
              <a:t>«Тихий Дон» и «Дон Кихот»! 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Слава нашей книге детской! </a:t>
            </a:r>
            <a:br>
              <a:rPr lang="ru-RU" b="1" dirty="0" smtClean="0"/>
            </a:br>
            <a:r>
              <a:rPr lang="ru-RU" b="1" dirty="0" smtClean="0"/>
              <a:t>Переплывшей все моря! </a:t>
            </a:r>
            <a:br>
              <a:rPr lang="ru-RU" b="1" dirty="0" smtClean="0"/>
            </a:br>
            <a:r>
              <a:rPr lang="ru-RU" b="1" dirty="0" smtClean="0"/>
              <a:t>И особенно российской –</a:t>
            </a:r>
            <a:br>
              <a:rPr lang="ru-RU" b="1" dirty="0" smtClean="0"/>
            </a:br>
            <a:r>
              <a:rPr lang="ru-RU" b="1" dirty="0" smtClean="0"/>
              <a:t>Начиная с Букваря!</a:t>
            </a:r>
            <a:br>
              <a:rPr lang="ru-RU" b="1" dirty="0" smtClean="0"/>
            </a:br>
            <a:r>
              <a:rPr lang="ru-RU" b="1" i="1" dirty="0" smtClean="0"/>
              <a:t>(С. Михалков)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>         </a:t>
            </a:r>
            <a:r>
              <a:rPr lang="ru-RU" b="1" dirty="0" smtClean="0"/>
              <a:t> Стихи детей о книгах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</a:t>
            </a:r>
            <a:r>
              <a:rPr lang="ru-RU" b="1" i="1" dirty="0" smtClean="0"/>
              <a:t>(журнал "Костёр")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b="1" dirty="0" smtClean="0"/>
          </a:p>
          <a:p>
            <a:pPr>
              <a:buNone/>
            </a:pPr>
            <a:r>
              <a:rPr lang="ru-RU" sz="6400" b="1" dirty="0" smtClean="0"/>
              <a:t>        Я с детства с книгами дружу,</a:t>
            </a:r>
            <a:br>
              <a:rPr lang="ru-RU" sz="6400" b="1" dirty="0" smtClean="0"/>
            </a:br>
            <a:r>
              <a:rPr lang="ru-RU" sz="6400" b="1" dirty="0" smtClean="0"/>
              <a:t>По строчкам пальчиком вожу,</a:t>
            </a:r>
            <a:br>
              <a:rPr lang="ru-RU" sz="6400" b="1" dirty="0" smtClean="0"/>
            </a:br>
            <a:r>
              <a:rPr lang="ru-RU" sz="6400" b="1" dirty="0" smtClean="0"/>
              <a:t>И целый мир за это</a:t>
            </a:r>
            <a:br>
              <a:rPr lang="ru-RU" sz="6400" b="1" dirty="0" smtClean="0"/>
            </a:br>
            <a:r>
              <a:rPr lang="ru-RU" sz="6400" b="1" dirty="0" smtClean="0"/>
              <a:t>Мне выдает секреты.</a:t>
            </a:r>
          </a:p>
          <a:p>
            <a:pPr>
              <a:buNone/>
            </a:pPr>
            <a:r>
              <a:rPr lang="ru-RU" sz="6400" b="1" dirty="0" smtClean="0"/>
              <a:t/>
            </a:r>
            <a:br>
              <a:rPr lang="ru-RU" sz="6400" b="1" dirty="0" smtClean="0"/>
            </a:br>
            <a:r>
              <a:rPr lang="ru-RU" sz="6400" b="1" dirty="0" smtClean="0"/>
              <a:t>                                     </a:t>
            </a:r>
            <a:r>
              <a:rPr lang="ru-RU" sz="6400" b="1" i="1" dirty="0" smtClean="0"/>
              <a:t>(Коля Поляков)</a:t>
            </a:r>
          </a:p>
          <a:p>
            <a:pPr>
              <a:buNone/>
            </a:pPr>
            <a:r>
              <a:rPr lang="ru-RU" sz="6400" b="1" dirty="0" smtClean="0"/>
              <a:t/>
            </a:r>
            <a:br>
              <a:rPr lang="ru-RU" sz="6400" b="1" dirty="0" smtClean="0"/>
            </a:br>
            <a:r>
              <a:rPr lang="ru-RU" sz="6400" b="1" dirty="0" smtClean="0"/>
              <a:t> </a:t>
            </a:r>
          </a:p>
          <a:p>
            <a:pPr>
              <a:buNone/>
            </a:pPr>
            <a:r>
              <a:rPr lang="ru-RU" sz="6400" b="1" dirty="0" smtClean="0"/>
              <a:t>        Не зря назвали книгу</a:t>
            </a:r>
            <a:br>
              <a:rPr lang="ru-RU" sz="6400" b="1" dirty="0" smtClean="0"/>
            </a:br>
            <a:r>
              <a:rPr lang="ru-RU" sz="6400" b="1" dirty="0" smtClean="0"/>
              <a:t>Духовной пищей нашей,</a:t>
            </a:r>
            <a:br>
              <a:rPr lang="ru-RU" sz="6400" b="1" dirty="0" smtClean="0"/>
            </a:br>
            <a:r>
              <a:rPr lang="ru-RU" sz="6400" b="1" dirty="0" smtClean="0"/>
              <a:t>Судьба покажет фигу</a:t>
            </a:r>
            <a:br>
              <a:rPr lang="ru-RU" sz="6400" b="1" dirty="0" smtClean="0"/>
            </a:br>
            <a:r>
              <a:rPr lang="ru-RU" sz="6400" b="1" dirty="0" smtClean="0"/>
              <a:t>Тому, кто ест лишь кашу.</a:t>
            </a:r>
          </a:p>
          <a:p>
            <a:pPr>
              <a:buNone/>
            </a:pPr>
            <a:r>
              <a:rPr lang="ru-RU" sz="6400" b="1" dirty="0" smtClean="0"/>
              <a:t/>
            </a:r>
            <a:br>
              <a:rPr lang="ru-RU" sz="6400" b="1" dirty="0" smtClean="0"/>
            </a:br>
            <a:r>
              <a:rPr lang="ru-RU" sz="6400" b="1" dirty="0" smtClean="0"/>
              <a:t>                                  </a:t>
            </a:r>
            <a:r>
              <a:rPr lang="ru-RU" sz="6400" b="1" i="1" dirty="0" smtClean="0"/>
              <a:t>(Ира Лазарева)</a:t>
            </a:r>
          </a:p>
          <a:p>
            <a:pPr>
              <a:buNone/>
            </a:pPr>
            <a:r>
              <a:rPr lang="ru-RU" sz="6400" b="1" dirty="0" smtClean="0"/>
              <a:t/>
            </a:r>
            <a:br>
              <a:rPr lang="ru-RU" sz="6400" b="1" dirty="0" smtClean="0"/>
            </a:br>
            <a:r>
              <a:rPr lang="ru-RU" sz="6400" b="1" dirty="0" smtClean="0"/>
              <a:t/>
            </a:r>
            <a:br>
              <a:rPr lang="ru-RU" sz="6400" b="1" dirty="0" smtClean="0"/>
            </a:br>
            <a:r>
              <a:rPr lang="ru-RU" sz="6400" b="1" dirty="0" smtClean="0"/>
              <a:t>Книга — лучший друг ты мой,</a:t>
            </a:r>
            <a:br>
              <a:rPr lang="ru-RU" sz="6400" b="1" dirty="0" smtClean="0"/>
            </a:br>
            <a:r>
              <a:rPr lang="ru-RU" sz="6400" b="1" dirty="0" smtClean="0"/>
              <a:t>Мне так радостно с тобой!</a:t>
            </a:r>
            <a:br>
              <a:rPr lang="ru-RU" sz="6400" b="1" dirty="0" smtClean="0"/>
            </a:br>
            <a:r>
              <a:rPr lang="ru-RU" sz="6400" b="1" dirty="0" smtClean="0"/>
              <a:t>Я люблю тебя читать,</a:t>
            </a:r>
            <a:br>
              <a:rPr lang="ru-RU" sz="6400" b="1" dirty="0" smtClean="0"/>
            </a:br>
            <a:r>
              <a:rPr lang="ru-RU" sz="6400" b="1" dirty="0" smtClean="0"/>
              <a:t>Думать, мыслить и мечтать! </a:t>
            </a:r>
          </a:p>
          <a:p>
            <a:pPr>
              <a:buNone/>
            </a:pPr>
            <a:r>
              <a:rPr lang="ru-RU" sz="6400" b="1" dirty="0" smtClean="0"/>
              <a:t>                  </a:t>
            </a:r>
            <a:br>
              <a:rPr lang="ru-RU" sz="6400" b="1" dirty="0" smtClean="0"/>
            </a:br>
            <a:r>
              <a:rPr lang="ru-RU" sz="6400" b="1" dirty="0" smtClean="0"/>
              <a:t>                             </a:t>
            </a:r>
            <a:r>
              <a:rPr lang="ru-RU" sz="6400" b="1" i="1" dirty="0" smtClean="0"/>
              <a:t>(Настя Струкова)</a:t>
            </a:r>
            <a:r>
              <a:rPr lang="ru-RU" sz="6400" b="1" dirty="0" smtClean="0"/>
              <a:t/>
            </a:r>
            <a:br>
              <a:rPr lang="ru-RU" sz="6400" b="1" dirty="0" smtClean="0"/>
            </a:br>
            <a:r>
              <a:rPr lang="ru-RU" sz="6400" b="1" dirty="0" smtClean="0"/>
              <a:t> </a:t>
            </a:r>
          </a:p>
          <a:p>
            <a:pPr>
              <a:buNone/>
            </a:pPr>
            <a:r>
              <a:rPr lang="ru-RU" sz="6400" b="1" dirty="0" smtClean="0"/>
              <a:t> 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/>
              <a:t>       Не знаю я даже, как вам и сказать:</a:t>
            </a:r>
            <a:br>
              <a:rPr lang="ru-RU" sz="1400" b="1" dirty="0" smtClean="0"/>
            </a:br>
            <a:r>
              <a:rPr lang="ru-RU" sz="1400" b="1" dirty="0" smtClean="0"/>
              <a:t>Наш Вова на днях научился читать. </a:t>
            </a:r>
            <a:br>
              <a:rPr lang="ru-RU" sz="1400" b="1" dirty="0" smtClean="0"/>
            </a:br>
            <a:r>
              <a:rPr lang="ru-RU" sz="1400" b="1" dirty="0" smtClean="0"/>
              <a:t>Спит с книжкой в обнимку всю ночь напролет,</a:t>
            </a:r>
            <a:br>
              <a:rPr lang="ru-RU" sz="1400" b="1" dirty="0" smtClean="0"/>
            </a:br>
            <a:r>
              <a:rPr lang="ru-RU" sz="1400" b="1" dirty="0" smtClean="0"/>
              <a:t>Проснется  и тут же ко всем пристает,</a:t>
            </a:r>
            <a:br>
              <a:rPr lang="ru-RU" sz="1400" b="1" dirty="0" smtClean="0"/>
            </a:br>
            <a:r>
              <a:rPr lang="ru-RU" sz="1400" b="1" dirty="0" smtClean="0"/>
              <a:t>Прочтет два-три слова и просит: "Проверь!"</a:t>
            </a:r>
            <a:br>
              <a:rPr lang="ru-RU" sz="1400" b="1" dirty="0" smtClean="0"/>
            </a:br>
            <a:r>
              <a:rPr lang="ru-RU" sz="1400" b="1" dirty="0" smtClean="0"/>
              <a:t>Он гордый такой: "Я читатель  теперь!" </a:t>
            </a:r>
            <a:br>
              <a:rPr lang="ru-RU" sz="1400" b="1" dirty="0" smtClean="0"/>
            </a:br>
            <a:r>
              <a:rPr lang="ru-RU" sz="1400" b="1" dirty="0" smtClean="0"/>
              <a:t>                           (   Вова-книгочей</a:t>
            </a:r>
            <a:r>
              <a:rPr lang="ru-RU" sz="1600" b="1" dirty="0" smtClean="0"/>
              <a:t>) </a:t>
            </a:r>
          </a:p>
          <a:p>
            <a:pPr>
              <a:buNone/>
            </a:pPr>
            <a:r>
              <a:rPr lang="ru-RU" sz="1600" b="1" dirty="0" smtClean="0"/>
              <a:t>        Как хорошо уметь читать!</a:t>
            </a:r>
            <a:br>
              <a:rPr lang="ru-RU" sz="1600" b="1" dirty="0" smtClean="0"/>
            </a:br>
            <a:r>
              <a:rPr lang="ru-RU" sz="1600" b="1" dirty="0" smtClean="0"/>
              <a:t>Взять книгу в руки и узнать,</a:t>
            </a:r>
            <a:br>
              <a:rPr lang="ru-RU" sz="1600" b="1" dirty="0" smtClean="0"/>
            </a:br>
            <a:r>
              <a:rPr lang="ru-RU" sz="1600" b="1" dirty="0" smtClean="0"/>
              <a:t>Что в мире было до меня</a:t>
            </a:r>
            <a:br>
              <a:rPr lang="ru-RU" sz="1600" b="1" dirty="0" smtClean="0"/>
            </a:br>
            <a:r>
              <a:rPr lang="ru-RU" sz="1600" b="1" dirty="0" smtClean="0"/>
              <a:t>И для чего родился я.</a:t>
            </a:r>
            <a:br>
              <a:rPr lang="ru-RU" sz="1600" b="1" dirty="0" smtClean="0"/>
            </a:br>
            <a:r>
              <a:rPr lang="ru-RU" sz="1600" b="1" dirty="0" smtClean="0"/>
              <a:t>К каким галактикам слетать,</a:t>
            </a:r>
            <a:br>
              <a:rPr lang="ru-RU" sz="1600" b="1" dirty="0" smtClean="0"/>
            </a:br>
            <a:r>
              <a:rPr lang="ru-RU" sz="1600" b="1" dirty="0" smtClean="0"/>
              <a:t>Что посмотреть, кем быть,          кем стать</a:t>
            </a:r>
            <a:br>
              <a:rPr lang="ru-RU" sz="1600" b="1" dirty="0" smtClean="0"/>
            </a:br>
            <a:r>
              <a:rPr lang="ru-RU" sz="1600" b="1" dirty="0" smtClean="0"/>
              <a:t>Мне книга может рассказать,</a:t>
            </a:r>
            <a:br>
              <a:rPr lang="ru-RU" sz="1600" b="1" dirty="0" smtClean="0"/>
            </a:br>
            <a:r>
              <a:rPr lang="ru-RU" sz="1600" b="1" dirty="0" smtClean="0"/>
              <a:t>Ведь только ей дано все знать.</a:t>
            </a:r>
            <a:endParaRPr lang="ru-RU" sz="1600" dirty="0" smtClean="0"/>
          </a:p>
          <a:p>
            <a:pPr>
              <a:buNone/>
            </a:pPr>
            <a:r>
              <a:rPr lang="ru-RU" sz="1600" b="1" i="1" dirty="0" smtClean="0"/>
              <a:t>                                           (Коля Поляков)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pic>
        <p:nvPicPr>
          <p:cNvPr id="5" name="Рисунок 4" descr="Журнал &quot;Костер&quot; за октябрь 2013 год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121444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Май-июнь 2013 года. Журнал Костер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0"/>
            <a:ext cx="11430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Black" pitchFamily="34" charset="0"/>
              </a:rPr>
              <a:t>            10 причин читать!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2900" b="1" dirty="0" smtClean="0"/>
              <a:t>Чтение - это:</a:t>
            </a:r>
          </a:p>
          <a:p>
            <a:r>
              <a:rPr lang="ru-RU" dirty="0" smtClean="0"/>
              <a:t>1. Дополнительная возможность развивать свое воображение, ведь читая, вы мысленно представляете картину, описанную автором.</a:t>
            </a:r>
          </a:p>
          <a:p>
            <a:r>
              <a:rPr lang="ru-RU" dirty="0" smtClean="0"/>
              <a:t>2. Замечательный способ расслабиться и отвлечься от текущих проблем.</a:t>
            </a:r>
          </a:p>
          <a:p>
            <a:r>
              <a:rPr lang="ru-RU" dirty="0" smtClean="0"/>
              <a:t>3. Возможность мысленно побывать в новых местах, даже если не можете позволить себе путешествие туда.</a:t>
            </a:r>
          </a:p>
          <a:p>
            <a:r>
              <a:rPr lang="ru-RU" dirty="0" smtClean="0"/>
              <a:t>4. Расширить словарный запас.</a:t>
            </a:r>
          </a:p>
          <a:p>
            <a:r>
              <a:rPr lang="ru-RU" dirty="0" smtClean="0"/>
              <a:t>5. Улучшить речь. Регулярное чтение хорошей литературы поможет улучшить способность выражать свои мысли.</a:t>
            </a:r>
          </a:p>
          <a:p>
            <a:r>
              <a:rPr lang="ru-RU" dirty="0" smtClean="0"/>
              <a:t>6. Поддерживать умственную активность и тренировать ум. В процессе чтения умственная активность повышается, чего не происходит, например, когда вы смотрите телевизор. </a:t>
            </a:r>
          </a:p>
          <a:p>
            <a:r>
              <a:rPr lang="ru-RU" dirty="0" smtClean="0"/>
              <a:t>7. Расширить кругозор. Читая книги различной тематики и направленности, вы становитесь более разносторонне развитым человеком.</a:t>
            </a:r>
          </a:p>
          <a:p>
            <a:r>
              <a:rPr lang="ru-RU" dirty="0" smtClean="0"/>
              <a:t>8. Заменить вредные привычки.</a:t>
            </a:r>
          </a:p>
          <a:p>
            <a:r>
              <a:rPr lang="ru-RU" dirty="0" smtClean="0"/>
              <a:t>9. Возможность повысить свой профессиональный уровень, и, как следствие, продвинуться по служебной лестнице.</a:t>
            </a:r>
          </a:p>
          <a:p>
            <a:r>
              <a:rPr lang="ru-RU" dirty="0" smtClean="0"/>
              <a:t>10. И в конце концов, чтение - это возможность просто получить удовольствие. Ведь чтение хорошей книги или интересных статей - очень приятное занятие!</a:t>
            </a:r>
          </a:p>
          <a:p>
            <a:endParaRPr lang="ru-RU" dirty="0"/>
          </a:p>
        </p:txBody>
      </p:sp>
      <p:pic>
        <p:nvPicPr>
          <p:cNvPr id="4" name="Рисунок 3" descr="content-stroy.ru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0"/>
            <a:ext cx="1528765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57224" y="21429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</a:t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Обращения писателей к читателям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/>
              <a:t>       </a:t>
            </a:r>
          </a:p>
          <a:p>
            <a:pPr>
              <a:buNone/>
            </a:pPr>
            <a:r>
              <a:rPr lang="ru-RU" b="1" i="1" dirty="0" smtClean="0"/>
              <a:t> </a:t>
            </a:r>
          </a:p>
          <a:p>
            <a:pPr>
              <a:buNone/>
            </a:pPr>
            <a:r>
              <a:rPr lang="ru-RU" b="1" i="1" dirty="0" smtClean="0"/>
              <a:t> «Читайте! И пусть в вашей жизни</a:t>
            </a:r>
          </a:p>
          <a:p>
            <a:pPr>
              <a:buNone/>
            </a:pPr>
            <a:r>
              <a:rPr lang="ru-RU" b="1" i="1" dirty="0" smtClean="0"/>
              <a:t>  не будет ни одного дня, когда бы </a:t>
            </a:r>
          </a:p>
          <a:p>
            <a:pPr>
              <a:buNone/>
            </a:pPr>
            <a:r>
              <a:rPr lang="ru-RU" b="1" i="1" dirty="0" smtClean="0"/>
              <a:t>вы не прочли хоть одной  </a:t>
            </a:r>
          </a:p>
          <a:p>
            <a:pPr>
              <a:buNone/>
            </a:pPr>
            <a:r>
              <a:rPr lang="ru-RU" b="1" i="1" dirty="0" smtClean="0"/>
              <a:t>странички из новой книги!» 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                                      </a:t>
            </a:r>
            <a:r>
              <a:rPr lang="ru-RU" b="1" i="1" dirty="0" smtClean="0"/>
              <a:t>К.Паустовский 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          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                                  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                                                  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  </a:t>
            </a:r>
          </a:p>
          <a:p>
            <a:pPr>
              <a:buNone/>
            </a:pPr>
            <a:r>
              <a:rPr lang="ru-RU" b="1" dirty="0" smtClean="0"/>
              <a:t>   </a:t>
            </a:r>
          </a:p>
          <a:p>
            <a:pPr>
              <a:buNone/>
            </a:pPr>
            <a:r>
              <a:rPr lang="ru-RU" b="1" dirty="0" smtClean="0"/>
              <a:t>      </a:t>
            </a:r>
            <a:r>
              <a:rPr lang="ru-RU" b="1" i="1" dirty="0" smtClean="0"/>
              <a:t>Я к вам обращаюсь, товарищи, дети:</a:t>
            </a:r>
            <a:br>
              <a:rPr lang="ru-RU" b="1" i="1" dirty="0" smtClean="0"/>
            </a:br>
            <a:r>
              <a:rPr lang="ru-RU" b="1" i="1" dirty="0" smtClean="0"/>
              <a:t>Полезнее книги нет вещи на свете!</a:t>
            </a:r>
            <a:br>
              <a:rPr lang="ru-RU" b="1" i="1" dirty="0" smtClean="0"/>
            </a:br>
            <a:r>
              <a:rPr lang="ru-RU" b="1" i="1" dirty="0" smtClean="0"/>
              <a:t>Пусть книги друзьями заходят в         </a:t>
            </a:r>
          </a:p>
          <a:p>
            <a:pPr>
              <a:buNone/>
            </a:pPr>
            <a:r>
              <a:rPr lang="ru-RU" b="1" i="1" dirty="0" smtClean="0"/>
              <a:t>                                                           дома, </a:t>
            </a:r>
            <a:br>
              <a:rPr lang="ru-RU" b="1" i="1" dirty="0" smtClean="0"/>
            </a:br>
            <a:r>
              <a:rPr lang="ru-RU" b="1" i="1" dirty="0" smtClean="0"/>
              <a:t>Читайте всю жизнь, набирайтесь    ума! </a:t>
            </a:r>
            <a:br>
              <a:rPr lang="ru-RU" b="1" i="1" dirty="0" smtClean="0"/>
            </a:b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                                                (С. Михалков)</a:t>
            </a:r>
            <a:r>
              <a:rPr lang="ru-RU" i="1" dirty="0" smtClean="0"/>
              <a:t> </a:t>
            </a:r>
          </a:p>
          <a:p>
            <a:endParaRPr lang="ru-RU" i="1" dirty="0"/>
          </a:p>
        </p:txBody>
      </p:sp>
      <p:pic>
        <p:nvPicPr>
          <p:cNvPr id="9" name="Picture 3" descr="C:\Documents and Settings\1\Рабочий стол\материалы к чипкро-разобрать\ngl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4643446"/>
            <a:ext cx="17145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2798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914400" y="3786190"/>
            <a:ext cx="7729566" cy="234791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/>
              <a:t>Более двух тысячелетий пергамент продолжался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/>
              <a:t>оставаться главным материалом для писем и книг.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/>
              <a:t>Первые книги писались от руки на пергаменте.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/>
              <a:t>Вместо свитков стали разрезать пергамент на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/>
              <a:t>страницы, сшивать их и переплетать в прочный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/>
              <a:t>деревянный или кожаный переплёт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4"/>
          </p:nvPr>
        </p:nvSpPr>
        <p:spPr>
          <a:xfrm>
            <a:off x="642910" y="3643314"/>
            <a:ext cx="8043890" cy="249078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24" y="549275"/>
            <a:ext cx="7027889" cy="3094039"/>
          </a:xfrm>
          <a:noFill/>
          <a:ln/>
        </p:spPr>
      </p:pic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85728"/>
            <a:ext cx="4371980" cy="573407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b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/>
              <a:t>Переписывали книги от руки.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/>
              <a:t>   У опытного переписчика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/>
              <a:t>   уходило на это больше года.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/>
              <a:t>   Тяжелым был труд переписчика книг. Листы сшивали и «одевали» в деревянные переплеты, обтянутые кожей, украшенные драгоценными камнями. Покупать такие книги могли только очень богатые люди. Чтобы книги не пропали, в библиотеках их цепями приковывали к полкам.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chemeClr val="tx2"/>
                </a:solidFill>
              </a:rPr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chemeClr val="tx2"/>
                </a:solidFill>
              </a:rPr>
              <a:t> </a:t>
            </a:r>
            <a:endParaRPr lang="ru-RU" dirty="0"/>
          </a:p>
        </p:txBody>
      </p:sp>
      <p:pic>
        <p:nvPicPr>
          <p:cNvPr id="4" name="Picture 5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260350"/>
            <a:ext cx="2479675" cy="638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15888"/>
            <a:ext cx="6503987" cy="659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0"/>
            <a:ext cx="7772400" cy="60198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ru-RU" sz="2400" b="1" dirty="0" smtClean="0"/>
              <a:t>   Книгопечатание быстро распространилось в Европе</a:t>
            </a:r>
            <a:r>
              <a:rPr lang="ru-RU" sz="2400" dirty="0" smtClean="0"/>
              <a:t>.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/>
              <a:t>   Первая типография в Москве появилась  в 1553 году, но на 7-ми изданных ею книгах ни указано ни имени печатника, ни места печатания.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/>
              <a:t>    Зато известно, что когда царь Иван Грозный решил завести в Москве «Печатную избу», он поручил это дело Ивану Федорову.</a:t>
            </a:r>
          </a:p>
          <a:p>
            <a:pPr>
              <a:buNone/>
            </a:pPr>
            <a:r>
              <a:rPr lang="ru-RU" b="1" dirty="0" smtClean="0"/>
              <a:t>    В 1564году была выпущена первая религиозная книга «Апостол».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 </a:t>
            </a:r>
            <a:r>
              <a:rPr lang="ru-RU" b="1" dirty="0" smtClean="0"/>
              <a:t>В 1574году была отпечатана  первая восточнославянская «Азбука».</a:t>
            </a:r>
            <a:r>
              <a:rPr lang="ru-RU" dirty="0" smtClean="0"/>
              <a:t> Она была издана «ради скорого младенческого </a:t>
            </a:r>
            <a:r>
              <a:rPr lang="ru-RU" dirty="0" err="1" smtClean="0"/>
              <a:t>научения</a:t>
            </a:r>
            <a:r>
              <a:rPr lang="ru-RU" dirty="0" smtClean="0"/>
              <a:t>».По ней учились читать и изучали грамматику русского  языка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«Повесть временных лет»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«В лето 1037 заложил Ярослав</a:t>
            </a:r>
            <a:r>
              <a:rPr lang="en-US" dirty="0" smtClean="0"/>
              <a:t>[</a:t>
            </a:r>
            <a:r>
              <a:rPr lang="ru-RU" dirty="0" smtClean="0"/>
              <a:t>Мудрый</a:t>
            </a:r>
            <a:r>
              <a:rPr lang="en-US" dirty="0" smtClean="0"/>
              <a:t>]</a:t>
            </a:r>
            <a:r>
              <a:rPr lang="ru-RU" dirty="0" smtClean="0"/>
              <a:t> град великий,..Заложил и церковь Святой Софии…И к книгам прилежал, читая их часто ночью и днем. И собрал писцов многих, и переводили они с греческого на славянский язык, и списали они книг множество; он и приобрел много книг, ими поучаются верные люди… Ярослав же, книги многие написав, положил в церкви Святой Софии, которую создал сам»</a:t>
            </a:r>
          </a:p>
          <a:p>
            <a:r>
              <a:rPr lang="ru-RU" b="1" dirty="0" smtClean="0"/>
              <a:t>Ярослав Мудрый </a:t>
            </a:r>
            <a:r>
              <a:rPr lang="ru-RU" dirty="0" smtClean="0"/>
              <a:t>вошел в историю нашей страны как создатель первой на Руси государственной библиотеки( они тогда назывались </a:t>
            </a:r>
            <a:r>
              <a:rPr lang="ru-RU" b="1" dirty="0" smtClean="0"/>
              <a:t>«</a:t>
            </a:r>
            <a:r>
              <a:rPr lang="ru-RU" b="1" dirty="0" err="1" smtClean="0"/>
              <a:t>книгохранительницы</a:t>
            </a:r>
            <a:r>
              <a:rPr lang="ru-RU" b="1" dirty="0" smtClean="0"/>
              <a:t>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«Слово о почитании книжном»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sz="2400" b="1" dirty="0" smtClean="0"/>
              <a:t>«Добро есть, </a:t>
            </a:r>
            <a:r>
              <a:rPr lang="ru-RU" sz="2400" b="1" dirty="0" err="1" smtClean="0"/>
              <a:t>братие</a:t>
            </a:r>
            <a:r>
              <a:rPr lang="ru-RU" sz="2400" b="1" dirty="0" smtClean="0"/>
              <a:t>, почитание книжное…Красота воину оружие, Кораблю – ветрила, так и праведнику почитание книжное». </a:t>
            </a:r>
            <a:r>
              <a:rPr lang="ru-RU" sz="2400" dirty="0" smtClean="0"/>
              <a:t>Автор советует, как надо читать, указывая приемы чтения: </a:t>
            </a:r>
            <a:r>
              <a:rPr lang="ru-RU" sz="2400" b="1" dirty="0" smtClean="0"/>
              <a:t>«Когда читаешь книгу, не старайся торопливо дочитать до другой главы, но уразумей, о чем говорит книга и словеса те, и трижды возвращайся к каждой главе».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FF0000"/>
                </a:solidFill>
              </a:rPr>
              <a:t>   Это первое в русской культуре сочинение о пользе, методах и целях чтения.</a:t>
            </a: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Вопрос к аудитории</a:t>
            </a:r>
            <a:r>
              <a:rPr lang="ru-RU" sz="2400" i="1" dirty="0" smtClean="0">
                <a:solidFill>
                  <a:srgbClr val="FF0000"/>
                </a:solidFill>
              </a:rPr>
              <a:t>: «Актуален ли этот совет сегодня? Нужно ли помнить о нём в условиях чтения электронных источников?</a:t>
            </a:r>
          </a:p>
          <a:p>
            <a:pPr>
              <a:buNone/>
            </a:pP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Дмитрий Иванович Менделеев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u="sng" dirty="0" smtClean="0"/>
              <a:t>Дмитрий Иванович Менделеев </a:t>
            </a:r>
            <a:r>
              <a:rPr lang="ru-RU" dirty="0" smtClean="0"/>
              <a:t>известен как химик, создатель периодического закона химических элементов. Менделеев – учёный поистине энциклопедического склада. Круг его интересов обширен: промышленность и сельское хозяйство, экономика и воздухоплавание, мореплавание и история науки, педагогика и философия.</a:t>
            </a:r>
          </a:p>
          <a:p>
            <a:r>
              <a:rPr lang="ru-RU" dirty="0" smtClean="0"/>
              <a:t>	Во всех своих научных изысканиях Дмитрий Иванович обращался к книге. Учёный собрал свою библиотеку. Она довольно многочисленна по количеству книг, брошюр, журналов, оттисков статей. </a:t>
            </a:r>
            <a:r>
              <a:rPr lang="ru-RU" b="1" dirty="0" smtClean="0"/>
              <a:t>Значительное место в библиотеке занимает справочная литература: энциклопедии, справочники, путеводители, словари. Почти третья часть библиотеки – литература на иностранных языках. Значительное число изданий посвящено крупным событиям России, современником которых был Менделеев. Широко представлены книги по философии. И, конечно же – книги крупнейших художников слова: полное собрание сочинений А. Дюма на французском языке, произведения Ж. Верна, Ф. Купера, А. Фета, Ф. Тютчева, Д. Майн Рида, У. Коллинза.</a:t>
            </a:r>
          </a:p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42844" y="1785926"/>
            <a:ext cx="4429156" cy="38576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Documents and Settings\1\Рабочий стол\pm_043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643182"/>
            <a:ext cx="1928826" cy="2146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1088</TotalTime>
  <Words>1198</Words>
  <Application>Microsoft Office PowerPoint</Application>
  <PresentationFormat>Экран (4:3)</PresentationFormat>
  <Paragraphs>144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Справедливость</vt:lpstr>
      <vt:lpstr>Похвала книге  </vt:lpstr>
      <vt:lpstr>Слайд 2</vt:lpstr>
      <vt:lpstr>Слайд 3</vt:lpstr>
      <vt:lpstr>Слайд 4</vt:lpstr>
      <vt:lpstr>Слайд 5</vt:lpstr>
      <vt:lpstr>Слайд 6</vt:lpstr>
      <vt:lpstr>«Повесть временных лет»</vt:lpstr>
      <vt:lpstr>«Слово о почитании книжном»</vt:lpstr>
      <vt:lpstr>Дмитрий Иванович Менделеев</vt:lpstr>
      <vt:lpstr>Георгий Константинович Жуков</vt:lpstr>
      <vt:lpstr>Владимир Владимирович Маяковский.</vt:lpstr>
      <vt:lpstr>Дмитрий Николаевич Мамин-Сибиряк</vt:lpstr>
      <vt:lpstr>                 Фазиль Искандер</vt:lpstr>
      <vt:lpstr>Книга помогает жить…</vt:lpstr>
      <vt:lpstr>Слайд 15</vt:lpstr>
      <vt:lpstr>Слайд 16</vt:lpstr>
      <vt:lpstr>Слайд 17</vt:lpstr>
      <vt:lpstr>Слайд 18</vt:lpstr>
      <vt:lpstr>    Пословицы и поговорки о книгах и учениках. Вопрос к аудитории:Как вы понимаете  эти высказывания о книге и чтении?</vt:lpstr>
      <vt:lpstr>         Стихи о книге</vt:lpstr>
      <vt:lpstr>                     Стихи детей о книгах           (журнал "Костёр")</vt:lpstr>
      <vt:lpstr>            10 причин читать!</vt:lpstr>
      <vt:lpstr>      Обращения писателей к читателям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Похвала книге  </dc:title>
  <dc:creator>1</dc:creator>
  <cp:lastModifiedBy>111</cp:lastModifiedBy>
  <cp:revision>117</cp:revision>
  <dcterms:created xsi:type="dcterms:W3CDTF">2011-12-15T07:36:54Z</dcterms:created>
  <dcterms:modified xsi:type="dcterms:W3CDTF">2014-02-28T10:37:26Z</dcterms:modified>
</cp:coreProperties>
</file>