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5" r:id="rId6"/>
    <p:sldId id="264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\&#1056;&#1072;&#1073;&#1086;&#1095;&#1080;&#1081;%20&#1089;&#1090;&#1086;&#1083;\&#1089;&#1077;&#1084;&#1080;&#1085;&#1072;&#1088;%20&#1089;&#1077;&#1085;&#1090;&#1103;&#1073;&#1088;&#1100;%202013\MVI_1948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Авторская образовательная программа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/>
              <a:t>социально-педагогической </a:t>
            </a:r>
            <a:r>
              <a:rPr lang="ru-RU" sz="2800" cap="all" dirty="0" smtClean="0"/>
              <a:t>направленности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для подростков  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«Группы  риска»</a:t>
            </a:r>
            <a:br>
              <a:rPr lang="ru-RU" sz="28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cap="all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 – педагогическая преемственность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в  работе  педагога – психолога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и социального педагога)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  И МИР ВОКРУГ МЕНЯ</a:t>
            </a:r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endParaRPr lang="ru-RU" sz="2600" b="1" dirty="0" smtClean="0"/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57734" y="4429132"/>
            <a:ext cx="4386266" cy="178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43504" y="4357694"/>
            <a:ext cx="388620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Василенко Виктория Александровна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 – психолог</a:t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Шипилова Ольга Павловна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социальный педагог</a:t>
            </a:r>
            <a: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7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Семинар Белгород\фото семинар по ОВЗ\DSCF0377.jpg"/>
          <p:cNvPicPr>
            <a:picLocks noChangeAspect="1" noChangeArrowheads="1"/>
          </p:cNvPicPr>
          <p:nvPr/>
        </p:nvPicPr>
        <p:blipFill>
          <a:blip r:embed="rId2" cstate="print"/>
          <a:srcRect l="4448" b="10619"/>
          <a:stretch>
            <a:fillRect/>
          </a:stretch>
        </p:blipFill>
        <p:spPr bwMode="auto">
          <a:xfrm>
            <a:off x="214282" y="4071941"/>
            <a:ext cx="3640526" cy="254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8916" name="Picture 2" descr="&amp;SHcy;&amp;acy;&amp;bcy;&amp;lcy;&amp;ocy;&amp;ncy; &amp;pcy;&amp;rcy;&amp;iecy;&amp;zcy;&amp;iecy;&amp;ncy;&amp;tcy;&amp;acy;&amp;tscy;&amp;icy;&amp;icy; &quot;&amp;Ocy;&amp;scy;&amp;iecy;&amp;ncy;&amp;ncy;&amp;icy;&amp;j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2500313" y="1428750"/>
            <a:ext cx="6072187" cy="5072063"/>
          </a:xfrm>
          <a:prstGeom prst="horizontalScroll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8000" b="1" dirty="0">
                <a:solidFill>
                  <a:srgbClr val="66FF33"/>
                </a:solidFill>
                <a:latin typeface="Monotype Corsiva" pitchFamily="66" charset="0"/>
              </a:rPr>
              <a:t>Спасибо за </a:t>
            </a:r>
            <a:r>
              <a:rPr lang="ru-RU" sz="8000" b="1" dirty="0" smtClean="0">
                <a:solidFill>
                  <a:srgbClr val="66FF33"/>
                </a:solidFill>
                <a:latin typeface="Monotype Corsiva" pitchFamily="66" charset="0"/>
              </a:rPr>
              <a:t>внимание!</a:t>
            </a:r>
            <a:endParaRPr lang="ru-RU" sz="8000" b="1" dirty="0">
              <a:solidFill>
                <a:srgbClr val="66FF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Школьные психологи и социальные педагоги понимают необходимость смещения акцентов работы </a:t>
            </a:r>
            <a:r>
              <a:rPr lang="ru-RU" dirty="0" smtClean="0"/>
              <a:t>на </a:t>
            </a:r>
            <a:r>
              <a:rPr lang="ru-RU" dirty="0" smtClean="0"/>
              <a:t>раннюю профилактику девиаций</a:t>
            </a:r>
            <a:endParaRPr lang="ru-RU" dirty="0"/>
          </a:p>
        </p:txBody>
      </p:sp>
      <p:pic>
        <p:nvPicPr>
          <p:cNvPr id="2050" name="Picture 2" descr="C:\Documents and Settings\Admin\Мои документы\Семинар Белгород\P102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878" t="14439" r="1061"/>
          <a:stretch>
            <a:fillRect/>
          </a:stretch>
        </p:blipFill>
        <p:spPr bwMode="auto">
          <a:xfrm>
            <a:off x="4714876" y="1890869"/>
            <a:ext cx="4214842" cy="355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социально-психологическая адаптация учащихся «группы риска»  к жизни в социуме   через  систему занятий,  способствующих формированию и развитию  личностных ресурсов, эффективных стратегий поведения.</a:t>
            </a:r>
            <a:endParaRPr lang="ru-RU" dirty="0"/>
          </a:p>
        </p:txBody>
      </p:sp>
      <p:pic>
        <p:nvPicPr>
          <p:cNvPr id="3074" name="Picture 2" descr="C:\Documents and Settings\Admin\Мои документы\Семинар Белгород\IMG_2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программы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5286412" cy="535785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обучить  учащихся конструктивным способам выхода из конфликтных ситуаций;</a:t>
            </a:r>
          </a:p>
          <a:p>
            <a:pPr lvl="0"/>
            <a:r>
              <a:rPr lang="ru-RU" dirty="0" smtClean="0"/>
              <a:t>повысить у участников уверенность в себе;  </a:t>
            </a:r>
          </a:p>
          <a:p>
            <a:pPr lvl="0"/>
            <a:r>
              <a:rPr lang="ru-RU" dirty="0" smtClean="0"/>
              <a:t>обучить  умению видеть  за своими поступками  проявление особенностей </a:t>
            </a:r>
            <a:r>
              <a:rPr lang="ru-RU" dirty="0" smtClean="0"/>
              <a:t>характера;</a:t>
            </a:r>
            <a:endParaRPr lang="ru-RU" dirty="0" smtClean="0"/>
          </a:p>
          <a:p>
            <a:pPr lvl="0"/>
            <a:r>
              <a:rPr lang="ru-RU" dirty="0" smtClean="0"/>
              <a:t>обучить учащихся способам внутреннего </a:t>
            </a:r>
            <a:r>
              <a:rPr lang="ru-RU" dirty="0" smtClean="0"/>
              <a:t>самоконтроля</a:t>
            </a:r>
            <a:endParaRPr lang="ru-RU" dirty="0" smtClean="0"/>
          </a:p>
          <a:p>
            <a:pPr lvl="0"/>
            <a:r>
              <a:rPr lang="ru-RU" dirty="0" smtClean="0"/>
              <a:t>способствовать снятию негативных импульсов;</a:t>
            </a:r>
          </a:p>
          <a:p>
            <a:pPr lvl="0"/>
            <a:r>
              <a:rPr lang="ru-RU" dirty="0" smtClean="0"/>
              <a:t>сформировать моральную </a:t>
            </a:r>
            <a:r>
              <a:rPr lang="ru-RU" dirty="0" smtClean="0"/>
              <a:t>позицию;</a:t>
            </a:r>
          </a:p>
          <a:p>
            <a:pPr lvl="0"/>
            <a:r>
              <a:rPr lang="ru-RU" dirty="0" smtClean="0"/>
              <a:t>актуализировать процесс профессионального самоопределения.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Admin\Мои документы\Семинар Белгород\фото семинар по ОВЗ\DSCF03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2878" r="4598"/>
          <a:stretch>
            <a:fillRect/>
          </a:stretch>
        </p:blipFill>
        <p:spPr bwMode="auto">
          <a:xfrm>
            <a:off x="5357818" y="2428868"/>
            <a:ext cx="3500462" cy="328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авторской программы</a:t>
            </a:r>
            <a:endParaRPr lang="ru-RU" dirty="0"/>
          </a:p>
        </p:txBody>
      </p:sp>
      <p:pic>
        <p:nvPicPr>
          <p:cNvPr id="4" name="Picture 7" descr="C:\Documents and Settings\Admin\Рабочий стол\фото семинар по ОВЗ\DSCF0374.jpg"/>
          <p:cNvPicPr>
            <a:picLocks noChangeAspect="1" noChangeArrowheads="1"/>
          </p:cNvPicPr>
          <p:nvPr/>
        </p:nvPicPr>
        <p:blipFill>
          <a:blip r:embed="rId2" cstate="print"/>
          <a:srcRect l="40684"/>
          <a:stretch>
            <a:fillRect/>
          </a:stretch>
        </p:blipFill>
        <p:spPr>
          <a:xfrm>
            <a:off x="3000364" y="1857364"/>
            <a:ext cx="3214710" cy="4045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Documents and Settings\Ученик\Рабочий стол\фото биология география химия\Элективный курс, Анучкина Н.В..jpg"/>
          <p:cNvPicPr>
            <a:picLocks noChangeAspect="1" noChangeArrowheads="1"/>
          </p:cNvPicPr>
          <p:nvPr/>
        </p:nvPicPr>
        <p:blipFill>
          <a:blip r:embed="rId3"/>
          <a:srcRect t="35466" r="44444"/>
          <a:stretch>
            <a:fillRect/>
          </a:stretch>
        </p:blipFill>
        <p:spPr bwMode="auto">
          <a:xfrm>
            <a:off x="6500826" y="4714884"/>
            <a:ext cx="2428892" cy="194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Documents and Settings\Admin\Рабочий стол\Семинар Белгород\IMG_2183.jpg"/>
          <p:cNvPicPr>
            <a:picLocks noChangeAspect="1" noChangeArrowheads="1"/>
          </p:cNvPicPr>
          <p:nvPr/>
        </p:nvPicPr>
        <p:blipFill>
          <a:blip r:embed="rId4" cstate="print"/>
          <a:srcRect l="10613" t="21227" r="36320"/>
          <a:stretch>
            <a:fillRect/>
          </a:stretch>
        </p:blipFill>
        <p:spPr>
          <a:xfrm>
            <a:off x="714348" y="4471992"/>
            <a:ext cx="2143140" cy="238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IMG_0162"/>
          <p:cNvPicPr>
            <a:picLocks noChangeAspect="1" noChangeArrowheads="1"/>
          </p:cNvPicPr>
          <p:nvPr/>
        </p:nvPicPr>
        <p:blipFill>
          <a:blip r:embed="rId5" cstate="print"/>
          <a:srcRect r="51382" b="21956"/>
          <a:stretch>
            <a:fillRect/>
          </a:stretch>
        </p:blipFill>
        <p:spPr>
          <a:xfrm rot="20181748">
            <a:off x="551807" y="1643550"/>
            <a:ext cx="1951360" cy="2460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IMG_036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28250" t="31166" r="45291"/>
          <a:stretch>
            <a:fillRect/>
          </a:stretch>
        </p:blipFill>
        <p:spPr>
          <a:xfrm rot="1036974">
            <a:off x="6884520" y="1584397"/>
            <a:ext cx="1865453" cy="255703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Методы работы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Тренинг </a:t>
            </a:r>
            <a:r>
              <a:rPr lang="ru-RU" dirty="0" smtClean="0"/>
              <a:t>поведения</a:t>
            </a:r>
          </a:p>
          <a:p>
            <a:pPr lvl="0"/>
            <a:r>
              <a:rPr lang="ru-RU" dirty="0" smtClean="0"/>
              <a:t>Личностный тренинг</a:t>
            </a:r>
          </a:p>
          <a:p>
            <a:pPr lvl="0"/>
            <a:r>
              <a:rPr lang="ru-RU" dirty="0" smtClean="0"/>
              <a:t>Дискуссии</a:t>
            </a:r>
          </a:p>
          <a:p>
            <a:pPr lvl="0"/>
            <a:r>
              <a:rPr lang="ru-RU" dirty="0" smtClean="0"/>
              <a:t>Мозговые штурмы</a:t>
            </a:r>
          </a:p>
          <a:p>
            <a:pPr lvl="0"/>
            <a:r>
              <a:rPr lang="ru-RU" dirty="0" smtClean="0"/>
              <a:t>Беседы </a:t>
            </a:r>
          </a:p>
          <a:p>
            <a:pPr lvl="0"/>
            <a:r>
              <a:rPr lang="ru-RU" dirty="0" smtClean="0"/>
              <a:t>Индивидуальные консультации</a:t>
            </a:r>
          </a:p>
          <a:p>
            <a:pPr lvl="0"/>
            <a:r>
              <a:rPr lang="ru-RU" dirty="0" smtClean="0"/>
              <a:t>Ролевые игры</a:t>
            </a:r>
          </a:p>
          <a:p>
            <a:pPr lvl="0"/>
            <a:r>
              <a:rPr lang="ru-RU" dirty="0" err="1" smtClean="0"/>
              <a:t>Психогимнастика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Documents and Settings\Admin\Мои документы\Семинар Белгород\Новая папка (3)\IMG_19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Направления работы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543956" cy="52864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Диагностика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Диагностика проводится 2 раза, в  начале работы и после ее завершения.   </a:t>
            </a:r>
          </a:p>
          <a:p>
            <a:pPr lvl="0"/>
            <a:r>
              <a:rPr lang="ru-RU" b="1" dirty="0" smtClean="0"/>
              <a:t>Консультирование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Консультации проходят в течение всего учебного года для всех участников образовательного процесса: ученики, педагоги, их родители.  </a:t>
            </a:r>
          </a:p>
          <a:p>
            <a:pPr lvl="0"/>
            <a:r>
              <a:rPr lang="ru-RU" b="1" dirty="0" smtClean="0"/>
              <a:t>Основная </a:t>
            </a:r>
            <a:r>
              <a:rPr lang="ru-RU" b="1" dirty="0" smtClean="0"/>
              <a:t>часть</a:t>
            </a:r>
            <a:r>
              <a:rPr lang="ru-RU" dirty="0" smtClean="0"/>
              <a:t> программы работы с учащимися группы риска: </a:t>
            </a:r>
            <a:r>
              <a:rPr lang="ru-RU" dirty="0" err="1" smtClean="0"/>
              <a:t>тренинговые</a:t>
            </a:r>
            <a:r>
              <a:rPr lang="ru-RU" dirty="0" smtClean="0"/>
              <a:t> </a:t>
            </a:r>
            <a:r>
              <a:rPr lang="ru-RU" dirty="0" smtClean="0"/>
              <a:t>занятия, занятия-дискуссии</a:t>
            </a:r>
            <a:endParaRPr lang="ru-RU" dirty="0" smtClean="0"/>
          </a:p>
          <a:p>
            <a:pPr lvl="0"/>
            <a:r>
              <a:rPr lang="ru-RU" b="1" dirty="0" smtClean="0"/>
              <a:t>Просвещение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Данное направление имеет своей целью информирование учащихся, педагогов и родителей о целом ряде вопросов, касающихся </a:t>
            </a:r>
            <a:r>
              <a:rPr lang="ru-RU" dirty="0" err="1" smtClean="0"/>
              <a:t>дезадаптивного</a:t>
            </a:r>
            <a:r>
              <a:rPr lang="ru-RU" dirty="0" smtClean="0"/>
              <a:t> поведения и путей его профилактики и коррекции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400568"/>
          </a:xfrm>
        </p:spPr>
        <p:txBody>
          <a:bodyPr>
            <a:normAutofit/>
          </a:bodyPr>
          <a:lstStyle/>
          <a:p>
            <a:r>
              <a:rPr lang="ru-RU" dirty="0" smtClean="0"/>
              <a:t>Диагностика  </a:t>
            </a:r>
            <a:endParaRPr lang="ru-RU" dirty="0" smtClean="0"/>
          </a:p>
          <a:p>
            <a:r>
              <a:rPr lang="ru-RU" dirty="0" smtClean="0"/>
              <a:t>Самопознание </a:t>
            </a:r>
            <a:r>
              <a:rPr lang="ru-RU" dirty="0" smtClean="0"/>
              <a:t>личности</a:t>
            </a:r>
            <a:endParaRPr lang="ru-RU" dirty="0" smtClean="0"/>
          </a:p>
          <a:p>
            <a:r>
              <a:rPr lang="ru-RU" dirty="0" smtClean="0"/>
              <a:t>Саморазвитие </a:t>
            </a:r>
            <a:r>
              <a:rPr lang="ru-RU" dirty="0" smtClean="0"/>
              <a:t>личности</a:t>
            </a:r>
          </a:p>
          <a:p>
            <a:r>
              <a:rPr lang="ru-RU" dirty="0" smtClean="0"/>
              <a:t>Профилактика </a:t>
            </a:r>
            <a:r>
              <a:rPr lang="ru-RU" dirty="0" smtClean="0"/>
              <a:t>ПАВ</a:t>
            </a:r>
          </a:p>
          <a:p>
            <a:r>
              <a:rPr lang="ru-RU" dirty="0" smtClean="0"/>
              <a:t>Сделай себя </a:t>
            </a:r>
            <a:r>
              <a:rPr lang="ru-RU" dirty="0" smtClean="0"/>
              <a:t>сам</a:t>
            </a:r>
          </a:p>
          <a:p>
            <a:r>
              <a:rPr lang="ru-RU" dirty="0" smtClean="0"/>
              <a:t>Профориентация</a:t>
            </a:r>
          </a:p>
          <a:p>
            <a:r>
              <a:rPr lang="ru-RU" dirty="0" smtClean="0"/>
              <a:t>Диагностика</a:t>
            </a:r>
            <a:endParaRPr lang="ru-RU" dirty="0" smtClean="0"/>
          </a:p>
        </p:txBody>
      </p:sp>
      <p:pic>
        <p:nvPicPr>
          <p:cNvPr id="11" name="MVI_1948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72066" y="2273674"/>
            <a:ext cx="3714776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Оценка результатов программы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5429288" cy="521497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положительную  динамику образовательного и воспитательного процесса;</a:t>
            </a:r>
          </a:p>
          <a:p>
            <a:pPr lvl="0"/>
            <a:r>
              <a:rPr lang="ru-RU" dirty="0" smtClean="0"/>
              <a:t>отсутствие межличностных </a:t>
            </a:r>
            <a:r>
              <a:rPr lang="ru-RU" dirty="0" smtClean="0"/>
              <a:t>конфликтов;</a:t>
            </a:r>
            <a:endParaRPr lang="ru-RU" dirty="0" smtClean="0"/>
          </a:p>
          <a:p>
            <a:pPr lvl="0"/>
            <a:r>
              <a:rPr lang="ru-RU" dirty="0" smtClean="0"/>
              <a:t>повышение уровня самооценки и уверенности в себе;</a:t>
            </a:r>
          </a:p>
          <a:p>
            <a:pPr lvl="0"/>
            <a:r>
              <a:rPr lang="ru-RU" dirty="0" smtClean="0"/>
              <a:t>умение адаптироваться к изменяющимся социальным условиям;</a:t>
            </a:r>
          </a:p>
          <a:p>
            <a:pPr lvl="0"/>
            <a:r>
              <a:rPr lang="ru-RU" dirty="0" smtClean="0"/>
              <a:t>наличие развитого внутреннего </a:t>
            </a:r>
            <a:r>
              <a:rPr lang="ru-RU" dirty="0" smtClean="0"/>
              <a:t>самоконтроля;</a:t>
            </a:r>
            <a:endParaRPr lang="ru-RU" dirty="0" smtClean="0"/>
          </a:p>
          <a:p>
            <a:pPr lvl="0"/>
            <a:r>
              <a:rPr lang="ru-RU" dirty="0" smtClean="0"/>
              <a:t>отсутствие негативных проявлений у учащихся;</a:t>
            </a:r>
          </a:p>
          <a:p>
            <a:pPr lvl="0"/>
            <a:r>
              <a:rPr lang="ru-RU" dirty="0" err="1" smtClean="0"/>
              <a:t>сформированность</a:t>
            </a:r>
            <a:r>
              <a:rPr lang="ru-RU" dirty="0" smtClean="0"/>
              <a:t> позитивной моральной позиции;</a:t>
            </a:r>
          </a:p>
          <a:p>
            <a:pPr lvl="0"/>
            <a:r>
              <a:rPr lang="ru-RU" dirty="0" smtClean="0"/>
              <a:t>определение своих профессиональных склонностей и предпочтений. </a:t>
            </a:r>
          </a:p>
        </p:txBody>
      </p:sp>
      <p:pic>
        <p:nvPicPr>
          <p:cNvPr id="7" name="Picture 3" descr="C:\Documents and Settings\Admin\Рабочий стол\Новая папка (3)\IMG_19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844"/>
          <a:stretch>
            <a:fillRect/>
          </a:stretch>
        </p:blipFill>
        <p:spPr>
          <a:xfrm>
            <a:off x="5445176" y="2857496"/>
            <a:ext cx="3473068" cy="285752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190</Words>
  <PresentationFormat>Экран (4:3)</PresentationFormat>
  <Paragraphs>54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Авторская образовательная программа социально-педагогической направленности  для подростков  «Группы  риска»  (психолого – педагогическая преемственность в  работе  педагога – психолога и социального педагога)</vt:lpstr>
      <vt:lpstr>Актуальность</vt:lpstr>
      <vt:lpstr>Цель:   </vt:lpstr>
      <vt:lpstr>Задачи программы:  </vt:lpstr>
      <vt:lpstr>Реализация авторской программы</vt:lpstr>
      <vt:lpstr>Методы работы  </vt:lpstr>
      <vt:lpstr>Направления работы  </vt:lpstr>
      <vt:lpstr>Структура программы</vt:lpstr>
      <vt:lpstr>Оценка результатов программы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комплексного сопровождения   подростков  «Группы  риска»  (психолого – педагогическая преемственность в  работе  педагога – психолога и социального педагога)</dc:title>
  <cp:lastModifiedBy>Admin</cp:lastModifiedBy>
  <cp:revision>20</cp:revision>
  <dcterms:modified xsi:type="dcterms:W3CDTF">2013-10-30T22:33:12Z</dcterms:modified>
</cp:coreProperties>
</file>