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1" r:id="rId6"/>
    <p:sldId id="267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222AD2C-E8C0-4DC5-89BA-71DE98EF3869}">
          <p14:sldIdLst>
            <p14:sldId id="256"/>
            <p14:sldId id="257"/>
            <p14:sldId id="258"/>
            <p14:sldId id="266"/>
            <p14:sldId id="261"/>
            <p14:sldId id="267"/>
            <p14:sldId id="268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53" autoAdjust="0"/>
    <p:restoredTop sz="94639" autoAdjust="0"/>
  </p:normalViewPr>
  <p:slideViewPr>
    <p:cSldViewPr>
      <p:cViewPr varScale="1">
        <p:scale>
          <a:sx n="86" d="100"/>
          <a:sy n="86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4CABA-6A57-48D8-8235-3CF379DB92E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AA95C-25AE-489C-A1F4-B3539ECFC6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56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AA95C-25AE-489C-A1F4-B3539ECFC6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03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51B88A-4D91-4C19-BDB6-D7253B6DFC8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9769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10- «Б» </a:t>
            </a:r>
            <a:r>
              <a:rPr lang="ru-RU" dirty="0" smtClean="0">
                <a:solidFill>
                  <a:srgbClr val="002060"/>
                </a:solidFill>
              </a:rPr>
              <a:t>класс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smtClean="0">
                <a:solidFill>
                  <a:srgbClr val="002060"/>
                </a:solidFill>
              </a:rPr>
              <a:t>предмет экономика)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  Учитель: Дроздова А.В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МБОУ СОШ №1 слобода Большая </a:t>
            </a:r>
            <a:r>
              <a:rPr lang="ru-RU" dirty="0" err="1" smtClean="0">
                <a:solidFill>
                  <a:srgbClr val="002060"/>
                </a:solidFill>
              </a:rPr>
              <a:t>Мартыновка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Урок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налоговой грамотности.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4998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23288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Составили ли вы свое мнение о налогах?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ФИНАЛ!!!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0663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86454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I.</a:t>
            </a:r>
            <a:r>
              <a:rPr lang="ru-RU" sz="4400" b="1" dirty="0" smtClean="0">
                <a:solidFill>
                  <a:srgbClr val="002060"/>
                </a:solidFill>
              </a:rPr>
              <a:t>Обязательные удержания в пользу государства с населения и предприятий – это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1)Налоговая политика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2)Налоги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3)Налоговая система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4)Налоговый кодекс</a:t>
            </a:r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II.</a:t>
            </a:r>
            <a:r>
              <a:rPr lang="ru-RU" sz="4400" b="1" dirty="0">
                <a:solidFill>
                  <a:srgbClr val="002060"/>
                </a:solidFill>
              </a:rPr>
              <a:t> Совокупность налогов, налоговое законодательство способы исчисления и формы сбора налогов  методы налогового регулирования и контроля </a:t>
            </a:r>
            <a:r>
              <a:rPr lang="ru-RU" sz="4400" b="1" dirty="0" smtClean="0">
                <a:solidFill>
                  <a:srgbClr val="002060"/>
                </a:solidFill>
              </a:rPr>
              <a:t>– это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1)Налоговая политика</a:t>
            </a:r>
          </a:p>
          <a:p>
            <a:pPr marL="137160" indent="0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2)Налоги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3)Налоговая система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4)Налоговый кодекс</a:t>
            </a:r>
          </a:p>
          <a:p>
            <a:pPr marL="13716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III</a:t>
            </a:r>
            <a:r>
              <a:rPr lang="ru-RU" sz="4400" b="1" dirty="0" smtClean="0">
                <a:solidFill>
                  <a:srgbClr val="002060"/>
                </a:solidFill>
              </a:rPr>
              <a:t>.Какая функция налогов позволяет наполнить государственный бюджет, что бы власть могла выполнять свои обязательства перед обществом?</a:t>
            </a:r>
          </a:p>
          <a:p>
            <a:pPr marL="13716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1)Распределительная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2)Фискальная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3)Социальная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4)Стимулирующая</a:t>
            </a:r>
          </a:p>
          <a:p>
            <a:pPr marL="13716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IV</a:t>
            </a:r>
            <a:r>
              <a:rPr lang="ru-RU" sz="4400" b="1" dirty="0" smtClean="0">
                <a:solidFill>
                  <a:srgbClr val="002060"/>
                </a:solidFill>
              </a:rPr>
              <a:t>.Какая функция налогов связана с использованием налоговых льгот?</a:t>
            </a:r>
          </a:p>
          <a:p>
            <a:pPr marL="13716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1)Распределительная</a:t>
            </a:r>
          </a:p>
          <a:p>
            <a:pPr marL="137160" indent="0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2)Фискальная</a:t>
            </a:r>
          </a:p>
          <a:p>
            <a:pPr marL="137160" indent="0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3)Социальная</a:t>
            </a:r>
          </a:p>
          <a:p>
            <a:pPr marL="137160" indent="0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4)Стимулирующая</a:t>
            </a:r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V</a:t>
            </a:r>
            <a:r>
              <a:rPr lang="ru-RU" sz="4400" b="1" dirty="0" smtClean="0">
                <a:solidFill>
                  <a:srgbClr val="002060"/>
                </a:solidFill>
              </a:rPr>
              <a:t>.К какому виду налогов относится налог на наследство?</a:t>
            </a:r>
          </a:p>
          <a:p>
            <a:pPr marL="137160" indent="0">
              <a:buNone/>
            </a:pP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1)Распределительная</a:t>
            </a:r>
            <a:endParaRPr lang="ru-RU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2)Фискальная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3)Социальная</a:t>
            </a:r>
          </a:p>
          <a:p>
            <a:pPr marL="137160" indent="0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4)Стимулирующая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108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Проведем  тестирование.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31845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1)Образовательные: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-Познакомить учащихся с имущественными налогами и налогообложением физических лиц и их ролью в формировании бюджетов муниципалитетов.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2)Развивающие: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-Расширение кругозора школьников, обогащения их словаря понятиями из сфер налогообложения, экономики, права.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-Развитие творческих способностей учащихся, выявление индивидуальных умений личности.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3)Воспитательные: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-формирование положительного эмоционального отношения к системе налогообложения и воспитание экономически грамотного, отвечающего за свои решения гражданина.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Цели: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30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       Организационный момент!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Задание: учащиеся должны определить какое слово пропущено.</a:t>
            </a:r>
          </a:p>
          <a:p>
            <a:pPr marL="137160" indent="0">
              <a:buNone/>
            </a:pPr>
            <a:r>
              <a:rPr lang="ru-RU" sz="2000" dirty="0" smtClean="0"/>
              <a:t> 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1) Не платит ____ только медведь в берлоге: он не ест, не   пьет, только лапу сосет.</a:t>
            </a:r>
          </a:p>
          <a:p>
            <a:pPr marL="137160" indent="0">
              <a:buNone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2)____ платятся, и жизнь в гору катится.</a:t>
            </a:r>
          </a:p>
          <a:p>
            <a:pPr marL="137160" indent="0">
              <a:buNone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3)____ - нервы государства.(Цицерон)</a:t>
            </a:r>
          </a:p>
          <a:p>
            <a:pPr marL="137160" indent="0">
              <a:buNone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4)____ для государства то же, что паруса для корабля.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(Екатерина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Великая)</a:t>
            </a:r>
          </a:p>
          <a:p>
            <a:pPr marL="137160" indent="0">
              <a:buNone/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5)Требовать уничтожения ____ значило бы требовать уничтожения самого общества.(Н. И. Тургенев)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6)____ для тех кто их выплачивает, признак не рабства, а свободы.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(А. Смит, английский философ и экономист)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Ход урока.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2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Налоги</a:t>
            </a:r>
            <a:r>
              <a:rPr lang="ru-RU" dirty="0"/>
              <a:t>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это регламентированное законом изъятие части денежных средств юридических и физических лиц в пользу государства на условиях обязательности, индивидуальной безвозмездности, обеспеченное государственным принуждением, но не являющееся при этом наказанием.</a:t>
            </a:r>
          </a:p>
          <a:p>
            <a:pPr marL="13716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Налоги</a:t>
            </a:r>
            <a:r>
              <a:rPr lang="ru-RU" dirty="0"/>
              <a:t>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обязательные удержания в пользу государства с населения и предприятий. Они устанавливаются законом.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Государственный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юджет – свод доходов и расходов государства принимается органом власти, имеет силу закона.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Как </a:t>
            </a:r>
            <a:r>
              <a:rPr lang="ru-RU" dirty="0">
                <a:solidFill>
                  <a:srgbClr val="002060"/>
                </a:solidFill>
              </a:rPr>
              <a:t>вы заметили, отношение к налогам во все времена было неоднозначным. Даже такой сведущий человек, как У.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Черчилль, считал, что хороших налогов не бывает. А американский писатель О.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Холмз</a:t>
            </a:r>
            <a:r>
              <a:rPr lang="ru-RU" dirty="0">
                <a:solidFill>
                  <a:srgbClr val="002060"/>
                </a:solidFill>
              </a:rPr>
              <a:t> назвал налоги ценой за цивилизованное общество. Так что же представляют собой налоги – зло или благо? Мы с вами должны составить об этом свое собственное мнение.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Тема нашего урока «Налоги»</a:t>
            </a:r>
          </a:p>
        </p:txBody>
      </p:sp>
    </p:spTree>
    <p:extLst>
      <p:ext uri="{BB962C8B-B14F-4D97-AF65-F5344CB8AC3E}">
        <p14:creationId xmlns:p14="http://schemas.microsoft.com/office/powerpoint/2010/main" xmlns="" val="312648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4013638"/>
          </a:xfrm>
        </p:spPr>
        <p:txBody>
          <a:bodyPr/>
          <a:lstStyle/>
          <a:p>
            <a:pPr marL="137160" indent="0"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доходов(прибыли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заработной платы, доходов от ценных бумаг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);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-с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имущества, передачи имущества;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-с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юридически значимых действий;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-с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ввоза и вывоза товаров за границу.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Налоги в нашей стране взимаются: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04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1)По субъектам (плательщицам) </a:t>
            </a:r>
            <a:r>
              <a:rPr lang="ru-RU" dirty="0" smtClean="0"/>
              <a:t>– налоги с юридических лиц, налоги с физических лиц, налоги с юридических и физических лиц.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2)По характеру использования </a:t>
            </a:r>
            <a:r>
              <a:rPr lang="ru-RU" dirty="0" smtClean="0"/>
              <a:t>– налоги общего значения, целые налоги.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3)По форме возложения налоговой бремени </a:t>
            </a:r>
            <a:r>
              <a:rPr lang="ru-RU" dirty="0" smtClean="0"/>
              <a:t>– прямые и косвенные налоги.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4)По территориальному уровню </a:t>
            </a:r>
            <a:r>
              <a:rPr lang="ru-RU" dirty="0" smtClean="0"/>
              <a:t>– федеральные, налоги субъектов федерации, местные налоги и сборы.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Классификация налогов.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7244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Особое место в налоговом праве отводится вопросам контроля за обеспечением законности в сфере налогообложения. В зависимости от вида и характера правонарушения различают виды правовой ответственности: административную, уголовную, дисциплинарную, гражданскую и материальную (финансовую)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72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09160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/>
              <a:t>У налога, как элемента налоговой системы, есть своя структура. Он подразделяется на базу, количественное выражение того, с чего исчисляется налог, и ставку, размер налога на единицу налоговой базы</a:t>
            </a:r>
            <a:r>
              <a:rPr lang="ru-RU" sz="3100" b="1" dirty="0" smtClean="0"/>
              <a:t>.</a:t>
            </a:r>
          </a:p>
          <a:p>
            <a:r>
              <a:rPr lang="ru-RU" sz="3100" b="1" dirty="0">
                <a:solidFill>
                  <a:srgbClr val="002060"/>
                </a:solidFill>
              </a:rPr>
              <a:t>Например, подоходный налог в России. Все граждане России платят 13 копеек с каждого заработанного рубля. Базой налога является сумма заработанных доходов, а ставка равна 13%. </a:t>
            </a:r>
            <a:endParaRPr lang="ru-RU" sz="3100" b="1" dirty="0" smtClean="0">
              <a:solidFill>
                <a:srgbClr val="002060"/>
              </a:solidFill>
            </a:endParaRPr>
          </a:p>
          <a:p>
            <a:r>
              <a:rPr lang="ru-RU" sz="3100" b="1" dirty="0">
                <a:solidFill>
                  <a:srgbClr val="C00000"/>
                </a:solidFill>
              </a:rPr>
              <a:t>Особое место в налоговом праве отводится вопросам контроля за обеспечением законности в сфере налогообложения. В зависимости от вида и характера правонарушения различают виды правовой ответственности: административную, уголовную, дисциплинарную, гражданскую и материальную (финансовую)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74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Почему люди не любят платить налоги?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Почему государство не любит тех, кто не любит платить налоги?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Какие налоги вы ввели бы нашем районе, чтобы улучшить нам жизнь?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Вопросы: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11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198</TotalTime>
  <Words>731</Words>
  <Application>Microsoft Office PowerPoint</Application>
  <PresentationFormat>Экран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Урок  налоговой грамотности.</vt:lpstr>
      <vt:lpstr>Цели:</vt:lpstr>
      <vt:lpstr>Ход урока.</vt:lpstr>
      <vt:lpstr>Тема нашего урока «Налоги»</vt:lpstr>
      <vt:lpstr>Налоги в нашей стране взимаются:</vt:lpstr>
      <vt:lpstr>Классификация налогов.</vt:lpstr>
      <vt:lpstr>Слайд 7</vt:lpstr>
      <vt:lpstr>Слайд 8</vt:lpstr>
      <vt:lpstr>Вопросы:</vt:lpstr>
      <vt:lpstr>ФИНАЛ!!!</vt:lpstr>
      <vt:lpstr>Проведем  тестирование.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налоговой грамотности.</dc:title>
  <dc:creator>Admin</dc:creator>
  <cp:lastModifiedBy>Учебный</cp:lastModifiedBy>
  <cp:revision>25</cp:revision>
  <dcterms:created xsi:type="dcterms:W3CDTF">2013-11-13T11:36:50Z</dcterms:created>
  <dcterms:modified xsi:type="dcterms:W3CDTF">2014-11-28T07:00:51Z</dcterms:modified>
</cp:coreProperties>
</file>