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sldIdLst>
    <p:sldId id="256" r:id="rId2"/>
    <p:sldId id="283" r:id="rId3"/>
    <p:sldId id="308" r:id="rId4"/>
    <p:sldId id="291" r:id="rId5"/>
    <p:sldId id="292" r:id="rId6"/>
    <p:sldId id="302" r:id="rId7"/>
    <p:sldId id="297" r:id="rId8"/>
    <p:sldId id="285" r:id="rId9"/>
    <p:sldId id="289" r:id="rId10"/>
    <p:sldId id="288" r:id="rId11"/>
    <p:sldId id="309" r:id="rId12"/>
    <p:sldId id="294" r:id="rId13"/>
    <p:sldId id="284" r:id="rId14"/>
    <p:sldId id="287" r:id="rId15"/>
    <p:sldId id="304" r:id="rId16"/>
    <p:sldId id="31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CC"/>
    <a:srgbClr val="006600"/>
    <a:srgbClr val="006666"/>
    <a:srgbClr val="00808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2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478C-E4E6-452E-9EEE-11C136D8D50F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3857A-334D-450E-97BF-A0E674812E97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chemeClr val="tx2"/>
              </a:solidFill>
            </a:rPr>
            <a:t>красивый интерьер улицы, парка, бульвара, приусадебной территории и просто палисадника</a:t>
          </a:r>
          <a:r>
            <a:rPr lang="ru-RU" sz="1400" b="0" dirty="0" smtClean="0">
              <a:solidFill>
                <a:schemeClr val="tx2"/>
              </a:solidFill>
            </a:rPr>
            <a:t>, балкона. </a:t>
          </a:r>
          <a:endParaRPr lang="ru-RU" sz="1400" b="0" dirty="0">
            <a:solidFill>
              <a:schemeClr val="tx2"/>
            </a:solidFill>
          </a:endParaRPr>
        </a:p>
      </dgm:t>
    </dgm:pt>
    <dgm:pt modelId="{8C7B052C-9D00-411C-9DED-F95220E9ABCA}" type="parTrans" cxnId="{56927F92-C98E-4E82-B450-49C3255D9F03}">
      <dgm:prSet/>
      <dgm:spPr/>
      <dgm:t>
        <a:bodyPr/>
        <a:lstStyle/>
        <a:p>
          <a:endParaRPr lang="ru-RU"/>
        </a:p>
      </dgm:t>
    </dgm:pt>
    <dgm:pt modelId="{03F6C9A7-D384-43A8-BF3A-D28A6F300D4E}" type="sibTrans" cxnId="{56927F92-C98E-4E82-B450-49C3255D9F03}">
      <dgm:prSet/>
      <dgm:spPr/>
      <dgm:t>
        <a:bodyPr/>
        <a:lstStyle/>
        <a:p>
          <a:endParaRPr lang="ru-RU"/>
        </a:p>
      </dgm:t>
    </dgm:pt>
    <dgm:pt modelId="{1376594A-3D8F-4476-9780-9F78BA9F3F0E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2"/>
              </a:solidFill>
            </a:rPr>
            <a:t>новых сортов с\х культур, проведения с\х работ с учетом особенностей местности, погодных условий и сортов выращиваемых растений.</a:t>
          </a:r>
          <a:endParaRPr lang="en-US" sz="1400" b="0" dirty="0">
            <a:solidFill>
              <a:schemeClr val="tx2"/>
            </a:solidFill>
          </a:endParaRPr>
        </a:p>
      </dgm:t>
    </dgm:pt>
    <dgm:pt modelId="{7599E58C-D88F-4D49-8156-8ECA93899DE1}" type="parTrans" cxnId="{F043B0E7-0ADB-4C2F-AE38-A2F0318D8E01}">
      <dgm:prSet/>
      <dgm:spPr/>
      <dgm:t>
        <a:bodyPr/>
        <a:lstStyle/>
        <a:p>
          <a:endParaRPr lang="ru-RU"/>
        </a:p>
      </dgm:t>
    </dgm:pt>
    <dgm:pt modelId="{CD6D7432-7A04-45B9-A712-9FED885404E1}" type="sibTrans" cxnId="{F043B0E7-0ADB-4C2F-AE38-A2F0318D8E01}">
      <dgm:prSet/>
      <dgm:spPr/>
      <dgm:t>
        <a:bodyPr/>
        <a:lstStyle/>
        <a:p>
          <a:endParaRPr lang="ru-RU"/>
        </a:p>
      </dgm:t>
    </dgm:pt>
    <dgm:pt modelId="{867E20B2-8EF5-42B8-B838-7F12989FCD92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2"/>
              </a:solidFill>
            </a:rPr>
            <a:t>наблюдение за ростом и развитием растений, </a:t>
          </a:r>
          <a:r>
            <a:rPr lang="ru-RU" sz="1400" b="0" dirty="0" err="1" smtClean="0">
              <a:solidFill>
                <a:schemeClr val="tx2"/>
              </a:solidFill>
            </a:rPr>
            <a:t>обеспечивание</a:t>
          </a:r>
          <a:r>
            <a:rPr lang="ru-RU" sz="1400" b="0" dirty="0" smtClean="0">
              <a:solidFill>
                <a:schemeClr val="tx2"/>
              </a:solidFill>
            </a:rPr>
            <a:t> их защиты, регулирование режимов </a:t>
          </a:r>
          <a:endParaRPr lang="ru-RU" sz="1400" dirty="0">
            <a:solidFill>
              <a:schemeClr val="tx2"/>
            </a:solidFill>
          </a:endParaRPr>
        </a:p>
      </dgm:t>
    </dgm:pt>
    <dgm:pt modelId="{47BE6125-59A6-4CB9-A61E-E36FCC183C64}" type="parTrans" cxnId="{07F00A41-CC5D-479D-97AC-DC335F99E78C}">
      <dgm:prSet/>
      <dgm:spPr/>
      <dgm:t>
        <a:bodyPr/>
        <a:lstStyle/>
        <a:p>
          <a:endParaRPr lang="ru-RU"/>
        </a:p>
      </dgm:t>
    </dgm:pt>
    <dgm:pt modelId="{91FE26B7-E3E5-4153-A757-32CB1E69EEE1}" type="sibTrans" cxnId="{07F00A41-CC5D-479D-97AC-DC335F99E78C}">
      <dgm:prSet/>
      <dgm:spPr/>
      <dgm:t>
        <a:bodyPr/>
        <a:lstStyle/>
        <a:p>
          <a:endParaRPr lang="ru-RU"/>
        </a:p>
      </dgm:t>
    </dgm:pt>
    <dgm:pt modelId="{AC731023-BCE8-4788-B37F-6CE87093F089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b="1" dirty="0" smtClean="0"/>
            <a:t>Профессия агроном-декоратор, позволяет создавать</a:t>
          </a:r>
          <a:endParaRPr lang="ru-RU" sz="1400" b="1" dirty="0"/>
        </a:p>
      </dgm:t>
    </dgm:pt>
    <dgm:pt modelId="{A9E4C3E2-1282-4CF5-A68C-DA0CE33D6E2F}" type="sibTrans" cxnId="{65395339-8222-4FAD-8452-C5D8274B6D91}">
      <dgm:prSet/>
      <dgm:spPr/>
      <dgm:t>
        <a:bodyPr/>
        <a:lstStyle/>
        <a:p>
          <a:endParaRPr lang="ru-RU"/>
        </a:p>
      </dgm:t>
    </dgm:pt>
    <dgm:pt modelId="{047E7E9B-A08F-4F62-8F89-DD63CE38C59D}" type="parTrans" cxnId="{65395339-8222-4FAD-8452-C5D8274B6D91}">
      <dgm:prSet/>
      <dgm:spPr/>
      <dgm:t>
        <a:bodyPr/>
        <a:lstStyle/>
        <a:p>
          <a:endParaRPr lang="ru-RU"/>
        </a:p>
      </dgm:t>
    </dgm:pt>
    <dgm:pt modelId="{F2B552C6-687E-4743-A239-B589ACA8418C}" type="pres">
      <dgm:prSet presAssocID="{32F2478C-E4E6-452E-9EEE-11C136D8D5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D37ED7-75FB-45DE-92B6-4C4DCFBD45DF}" type="pres">
      <dgm:prSet presAssocID="{AC731023-BCE8-4788-B37F-6CE87093F089}" presName="horFlow" presStyleCnt="0"/>
      <dgm:spPr/>
      <dgm:t>
        <a:bodyPr/>
        <a:lstStyle/>
        <a:p>
          <a:endParaRPr lang="ru-RU"/>
        </a:p>
      </dgm:t>
    </dgm:pt>
    <dgm:pt modelId="{DA74F4E4-DF24-422C-BBFA-EB50995475E5}" type="pres">
      <dgm:prSet presAssocID="{AC731023-BCE8-4788-B37F-6CE87093F089}" presName="bigChev" presStyleLbl="node1" presStyleIdx="0" presStyleCnt="4" custScaleX="157216"/>
      <dgm:spPr/>
      <dgm:t>
        <a:bodyPr/>
        <a:lstStyle/>
        <a:p>
          <a:endParaRPr lang="ru-RU"/>
        </a:p>
      </dgm:t>
    </dgm:pt>
    <dgm:pt modelId="{58867697-9C01-413A-89C6-B2ADBB217C2B}" type="pres">
      <dgm:prSet presAssocID="{AC731023-BCE8-4788-B37F-6CE87093F089}" presName="vSp" presStyleCnt="0"/>
      <dgm:spPr/>
      <dgm:t>
        <a:bodyPr/>
        <a:lstStyle/>
        <a:p>
          <a:endParaRPr lang="ru-RU"/>
        </a:p>
      </dgm:t>
    </dgm:pt>
    <dgm:pt modelId="{8CB058ED-59CB-438B-9571-D898A9516005}" type="pres">
      <dgm:prSet presAssocID="{1953857A-334D-450E-97BF-A0E674812E97}" presName="horFlow" presStyleCnt="0"/>
      <dgm:spPr/>
      <dgm:t>
        <a:bodyPr/>
        <a:lstStyle/>
        <a:p>
          <a:endParaRPr lang="ru-RU"/>
        </a:p>
      </dgm:t>
    </dgm:pt>
    <dgm:pt modelId="{CCF778C7-2140-4DE9-B70E-5ECBCA2C2383}" type="pres">
      <dgm:prSet presAssocID="{1953857A-334D-450E-97BF-A0E674812E97}" presName="bigChev" presStyleLbl="node1" presStyleIdx="1" presStyleCnt="4" custScaleX="158025"/>
      <dgm:spPr/>
      <dgm:t>
        <a:bodyPr/>
        <a:lstStyle/>
        <a:p>
          <a:endParaRPr lang="ru-RU"/>
        </a:p>
      </dgm:t>
    </dgm:pt>
    <dgm:pt modelId="{344C5CF8-277C-4E28-8E08-246E538F43EA}" type="pres">
      <dgm:prSet presAssocID="{1953857A-334D-450E-97BF-A0E674812E97}" presName="vSp" presStyleCnt="0"/>
      <dgm:spPr/>
      <dgm:t>
        <a:bodyPr/>
        <a:lstStyle/>
        <a:p>
          <a:endParaRPr lang="ru-RU"/>
        </a:p>
      </dgm:t>
    </dgm:pt>
    <dgm:pt modelId="{A0E7ECE0-160B-46B2-8D7C-A0476172F6B4}" type="pres">
      <dgm:prSet presAssocID="{1376594A-3D8F-4476-9780-9F78BA9F3F0E}" presName="horFlow" presStyleCnt="0"/>
      <dgm:spPr/>
      <dgm:t>
        <a:bodyPr/>
        <a:lstStyle/>
        <a:p>
          <a:endParaRPr lang="ru-RU"/>
        </a:p>
      </dgm:t>
    </dgm:pt>
    <dgm:pt modelId="{CFD84BDB-7943-4BBC-9EA3-CF320C993564}" type="pres">
      <dgm:prSet presAssocID="{1376594A-3D8F-4476-9780-9F78BA9F3F0E}" presName="bigChev" presStyleLbl="node1" presStyleIdx="2" presStyleCnt="4" custScaleX="158269"/>
      <dgm:spPr/>
      <dgm:t>
        <a:bodyPr/>
        <a:lstStyle/>
        <a:p>
          <a:endParaRPr lang="ru-RU"/>
        </a:p>
      </dgm:t>
    </dgm:pt>
    <dgm:pt modelId="{6762F942-526E-4FFF-8466-76D0DC8EE77B}" type="pres">
      <dgm:prSet presAssocID="{1376594A-3D8F-4476-9780-9F78BA9F3F0E}" presName="vSp" presStyleCnt="0"/>
      <dgm:spPr/>
      <dgm:t>
        <a:bodyPr/>
        <a:lstStyle/>
        <a:p>
          <a:endParaRPr lang="ru-RU"/>
        </a:p>
      </dgm:t>
    </dgm:pt>
    <dgm:pt modelId="{97399B8F-921C-4456-B974-F402431B6587}" type="pres">
      <dgm:prSet presAssocID="{867E20B2-8EF5-42B8-B838-7F12989FCD92}" presName="horFlow" presStyleCnt="0"/>
      <dgm:spPr/>
      <dgm:t>
        <a:bodyPr/>
        <a:lstStyle/>
        <a:p>
          <a:endParaRPr lang="ru-RU"/>
        </a:p>
      </dgm:t>
    </dgm:pt>
    <dgm:pt modelId="{C728908D-BA80-492C-9B2A-D12D60CCEEA3}" type="pres">
      <dgm:prSet presAssocID="{867E20B2-8EF5-42B8-B838-7F12989FCD92}" presName="bigChev" presStyleLbl="node1" presStyleIdx="3" presStyleCnt="4" custScaleX="158514"/>
      <dgm:spPr/>
      <dgm:t>
        <a:bodyPr/>
        <a:lstStyle/>
        <a:p>
          <a:endParaRPr lang="ru-RU"/>
        </a:p>
      </dgm:t>
    </dgm:pt>
  </dgm:ptLst>
  <dgm:cxnLst>
    <dgm:cxn modelId="{56927F92-C98E-4E82-B450-49C3255D9F03}" srcId="{32F2478C-E4E6-452E-9EEE-11C136D8D50F}" destId="{1953857A-334D-450E-97BF-A0E674812E97}" srcOrd="1" destOrd="0" parTransId="{8C7B052C-9D00-411C-9DED-F95220E9ABCA}" sibTransId="{03F6C9A7-D384-43A8-BF3A-D28A6F300D4E}"/>
    <dgm:cxn modelId="{65395339-8222-4FAD-8452-C5D8274B6D91}" srcId="{32F2478C-E4E6-452E-9EEE-11C136D8D50F}" destId="{AC731023-BCE8-4788-B37F-6CE87093F089}" srcOrd="0" destOrd="0" parTransId="{047E7E9B-A08F-4F62-8F89-DD63CE38C59D}" sibTransId="{A9E4C3E2-1282-4CF5-A68C-DA0CE33D6E2F}"/>
    <dgm:cxn modelId="{1F76588E-6534-4D8A-8889-411D0E2B9CB5}" type="presOf" srcId="{32F2478C-E4E6-452E-9EEE-11C136D8D50F}" destId="{F2B552C6-687E-4743-A239-B589ACA8418C}" srcOrd="0" destOrd="0" presId="urn:microsoft.com/office/officeart/2005/8/layout/lProcess3"/>
    <dgm:cxn modelId="{07F00A41-CC5D-479D-97AC-DC335F99E78C}" srcId="{32F2478C-E4E6-452E-9EEE-11C136D8D50F}" destId="{867E20B2-8EF5-42B8-B838-7F12989FCD92}" srcOrd="3" destOrd="0" parTransId="{47BE6125-59A6-4CB9-A61E-E36FCC183C64}" sibTransId="{91FE26B7-E3E5-4153-A757-32CB1E69EEE1}"/>
    <dgm:cxn modelId="{92663D31-7411-4F55-A72B-DF98AA183461}" type="presOf" srcId="{AC731023-BCE8-4788-B37F-6CE87093F089}" destId="{DA74F4E4-DF24-422C-BBFA-EB50995475E5}" srcOrd="0" destOrd="0" presId="urn:microsoft.com/office/officeart/2005/8/layout/lProcess3"/>
    <dgm:cxn modelId="{140D8668-1618-4955-91F5-E19C28895873}" type="presOf" srcId="{1953857A-334D-450E-97BF-A0E674812E97}" destId="{CCF778C7-2140-4DE9-B70E-5ECBCA2C2383}" srcOrd="0" destOrd="0" presId="urn:microsoft.com/office/officeart/2005/8/layout/lProcess3"/>
    <dgm:cxn modelId="{8A915559-6CB0-4A14-9817-3EFAB1C1BFC2}" type="presOf" srcId="{1376594A-3D8F-4476-9780-9F78BA9F3F0E}" destId="{CFD84BDB-7943-4BBC-9EA3-CF320C993564}" srcOrd="0" destOrd="0" presId="urn:microsoft.com/office/officeart/2005/8/layout/lProcess3"/>
    <dgm:cxn modelId="{5F6B9198-4C7E-4E73-A79B-5143EF92C731}" type="presOf" srcId="{867E20B2-8EF5-42B8-B838-7F12989FCD92}" destId="{C728908D-BA80-492C-9B2A-D12D60CCEEA3}" srcOrd="0" destOrd="0" presId="urn:microsoft.com/office/officeart/2005/8/layout/lProcess3"/>
    <dgm:cxn modelId="{F043B0E7-0ADB-4C2F-AE38-A2F0318D8E01}" srcId="{32F2478C-E4E6-452E-9EEE-11C136D8D50F}" destId="{1376594A-3D8F-4476-9780-9F78BA9F3F0E}" srcOrd="2" destOrd="0" parTransId="{7599E58C-D88F-4D49-8156-8ECA93899DE1}" sibTransId="{CD6D7432-7A04-45B9-A712-9FED885404E1}"/>
    <dgm:cxn modelId="{0E1826A0-49B4-4655-9FCE-DCA32533F49E}" type="presParOf" srcId="{F2B552C6-687E-4743-A239-B589ACA8418C}" destId="{04D37ED7-75FB-45DE-92B6-4C4DCFBD45DF}" srcOrd="0" destOrd="0" presId="urn:microsoft.com/office/officeart/2005/8/layout/lProcess3"/>
    <dgm:cxn modelId="{BB760E8E-EE55-4FD8-A56B-80B915942979}" type="presParOf" srcId="{04D37ED7-75FB-45DE-92B6-4C4DCFBD45DF}" destId="{DA74F4E4-DF24-422C-BBFA-EB50995475E5}" srcOrd="0" destOrd="0" presId="urn:microsoft.com/office/officeart/2005/8/layout/lProcess3"/>
    <dgm:cxn modelId="{2EFD87A3-83CD-4723-A76D-FECFE01EDA43}" type="presParOf" srcId="{F2B552C6-687E-4743-A239-B589ACA8418C}" destId="{58867697-9C01-413A-89C6-B2ADBB217C2B}" srcOrd="1" destOrd="0" presId="urn:microsoft.com/office/officeart/2005/8/layout/lProcess3"/>
    <dgm:cxn modelId="{3AE0EEE2-877A-44F7-A445-B04CD139575C}" type="presParOf" srcId="{F2B552C6-687E-4743-A239-B589ACA8418C}" destId="{8CB058ED-59CB-438B-9571-D898A9516005}" srcOrd="2" destOrd="0" presId="urn:microsoft.com/office/officeart/2005/8/layout/lProcess3"/>
    <dgm:cxn modelId="{F9E816E8-28AF-4D58-AB81-3E6B96FC85B1}" type="presParOf" srcId="{8CB058ED-59CB-438B-9571-D898A9516005}" destId="{CCF778C7-2140-4DE9-B70E-5ECBCA2C2383}" srcOrd="0" destOrd="0" presId="urn:microsoft.com/office/officeart/2005/8/layout/lProcess3"/>
    <dgm:cxn modelId="{C30F4A32-2370-48AA-9BC1-08E270EFF1C3}" type="presParOf" srcId="{F2B552C6-687E-4743-A239-B589ACA8418C}" destId="{344C5CF8-277C-4E28-8E08-246E538F43EA}" srcOrd="3" destOrd="0" presId="urn:microsoft.com/office/officeart/2005/8/layout/lProcess3"/>
    <dgm:cxn modelId="{BB0160FC-1F6E-4F57-98DD-EA913D59CF2C}" type="presParOf" srcId="{F2B552C6-687E-4743-A239-B589ACA8418C}" destId="{A0E7ECE0-160B-46B2-8D7C-A0476172F6B4}" srcOrd="4" destOrd="0" presId="urn:microsoft.com/office/officeart/2005/8/layout/lProcess3"/>
    <dgm:cxn modelId="{E9791EED-5197-4C28-874C-CC85C5C329BD}" type="presParOf" srcId="{A0E7ECE0-160B-46B2-8D7C-A0476172F6B4}" destId="{CFD84BDB-7943-4BBC-9EA3-CF320C993564}" srcOrd="0" destOrd="0" presId="urn:microsoft.com/office/officeart/2005/8/layout/lProcess3"/>
    <dgm:cxn modelId="{0D246D3F-A2A3-446F-B1E0-03E2E997B8CE}" type="presParOf" srcId="{F2B552C6-687E-4743-A239-B589ACA8418C}" destId="{6762F942-526E-4FFF-8466-76D0DC8EE77B}" srcOrd="5" destOrd="0" presId="urn:microsoft.com/office/officeart/2005/8/layout/lProcess3"/>
    <dgm:cxn modelId="{98472EAC-224A-4172-8E1B-03BFBF792D45}" type="presParOf" srcId="{F2B552C6-687E-4743-A239-B589ACA8418C}" destId="{97399B8F-921C-4456-B974-F402431B6587}" srcOrd="6" destOrd="0" presId="urn:microsoft.com/office/officeart/2005/8/layout/lProcess3"/>
    <dgm:cxn modelId="{60C09838-11D0-40BB-BA46-260D7E537F43}" type="presParOf" srcId="{97399B8F-921C-4456-B974-F402431B6587}" destId="{C728908D-BA80-492C-9B2A-D12D60CCEEA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AC571-0860-4CBC-94FE-A8421033A60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88CC5E-06B7-4D8A-BBE0-859BAD0DA96F}">
      <dgm:prSet/>
      <dgm:spPr/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Цветоводы претворяют в жизнь проекты озеленения, составленные специалистами, окончившими средние и высшие учебные заведения. Но, как бы ни был хорош проектный замысел, воплощение его зависит от мастерства и эстетического вкуса рабочих-цветоводов. Они участвуют в планировке зеленых насаждений, делают гряды, рыхлят почву, вносят удобрения.</a:t>
          </a:r>
          <a:endParaRPr lang="ru-RU" b="0" dirty="0">
            <a:solidFill>
              <a:schemeClr val="tx1"/>
            </a:solidFill>
          </a:endParaRPr>
        </a:p>
      </dgm:t>
    </dgm:pt>
    <dgm:pt modelId="{3517DE7B-32DA-4563-9D3E-4CC7FFCEDEA4}" type="parTrans" cxnId="{193C1682-282B-4693-B65A-E461C0DE840F}">
      <dgm:prSet/>
      <dgm:spPr/>
      <dgm:t>
        <a:bodyPr/>
        <a:lstStyle/>
        <a:p>
          <a:endParaRPr lang="ru-RU"/>
        </a:p>
      </dgm:t>
    </dgm:pt>
    <dgm:pt modelId="{A3EE8345-4D8E-4D99-BA8C-5F924324FCEE}" type="sibTrans" cxnId="{193C1682-282B-4693-B65A-E461C0DE840F}">
      <dgm:prSet/>
      <dgm:spPr/>
      <dgm:t>
        <a:bodyPr/>
        <a:lstStyle/>
        <a:p>
          <a:endParaRPr lang="ru-RU"/>
        </a:p>
      </dgm:t>
    </dgm:pt>
    <dgm:pt modelId="{A2527B81-6DD3-406A-9027-8FBB91B9508B}">
      <dgm:prSet/>
      <dgm:spPr/>
      <dgm:t>
        <a:bodyPr/>
        <a:lstStyle/>
        <a:p>
          <a:pPr rtl="0"/>
          <a:r>
            <a:rPr lang="ru-RU" b="0" dirty="0" smtClean="0">
              <a:solidFill>
                <a:schemeClr val="tx1"/>
              </a:solidFill>
            </a:rPr>
            <a:t>Когда посеяны семена или высажена рассада, почву снова рыхлят, уничтожают сорняки, мульчируют – покрывают междурядье листьями, соломой и перегноем, поливают и удобряют. Чтобы придать растению определенную форму, его прищипывают и пасынкуют. Для сохранения четкого рисунка клумб и газонов их подстригают, прореживают, срезают отцветшие соцветия, подвязывают к колышкам хрупкие растения. </a:t>
          </a:r>
          <a:endParaRPr lang="ru-RU" b="0" dirty="0">
            <a:solidFill>
              <a:schemeClr val="tx1"/>
            </a:solidFill>
          </a:endParaRPr>
        </a:p>
      </dgm:t>
    </dgm:pt>
    <dgm:pt modelId="{F9A9107C-7610-4387-A6AF-EBB5AE4964EF}" type="parTrans" cxnId="{D396E409-29BD-409B-91EF-56694BF71281}">
      <dgm:prSet/>
      <dgm:spPr/>
      <dgm:t>
        <a:bodyPr/>
        <a:lstStyle/>
        <a:p>
          <a:endParaRPr lang="ru-RU"/>
        </a:p>
      </dgm:t>
    </dgm:pt>
    <dgm:pt modelId="{8FD3448B-4A1C-4283-A9CB-9F7C794B0335}" type="sibTrans" cxnId="{D396E409-29BD-409B-91EF-56694BF71281}">
      <dgm:prSet/>
      <dgm:spPr/>
      <dgm:t>
        <a:bodyPr/>
        <a:lstStyle/>
        <a:p>
          <a:endParaRPr lang="ru-RU"/>
        </a:p>
      </dgm:t>
    </dgm:pt>
    <dgm:pt modelId="{ADFD481E-5C84-44E8-ABEE-EA81BD6178D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b="0" dirty="0">
            <a:solidFill>
              <a:schemeClr val="tx1"/>
            </a:solidFill>
          </a:endParaRPr>
        </a:p>
      </dgm:t>
    </dgm:pt>
    <dgm:pt modelId="{3A2A2C41-F13C-43CE-ABB4-012644722FEE}" type="parTrans" cxnId="{737F861D-9214-42AA-B24E-60FD9580D757}">
      <dgm:prSet/>
      <dgm:spPr/>
      <dgm:t>
        <a:bodyPr/>
        <a:lstStyle/>
        <a:p>
          <a:endParaRPr lang="ru-RU"/>
        </a:p>
      </dgm:t>
    </dgm:pt>
    <dgm:pt modelId="{AA50815D-56AD-4A87-B7BA-9040B1BDC79D}" type="sibTrans" cxnId="{737F861D-9214-42AA-B24E-60FD9580D757}">
      <dgm:prSet/>
      <dgm:spPr/>
      <dgm:t>
        <a:bodyPr/>
        <a:lstStyle/>
        <a:p>
          <a:endParaRPr lang="ru-RU"/>
        </a:p>
      </dgm:t>
    </dgm:pt>
    <dgm:pt modelId="{4543C64E-BF2F-4D7B-B065-F45A70AAEA37}" type="pres">
      <dgm:prSet presAssocID="{58DAC571-0860-4CBC-94FE-A8421033A6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15442-DD98-4199-BDC6-8CCF2CA76562}" type="pres">
      <dgm:prSet presAssocID="{E888CC5E-06B7-4D8A-BBE0-859BAD0DA96F}" presName="horFlow" presStyleCnt="0"/>
      <dgm:spPr/>
    </dgm:pt>
    <dgm:pt modelId="{FCC67423-45AF-4D48-9CBC-6F96510FBDB6}" type="pres">
      <dgm:prSet presAssocID="{E888CC5E-06B7-4D8A-BBE0-859BAD0DA96F}" presName="bigChev" presStyleLbl="node1" presStyleIdx="0" presStyleCnt="3" custScaleX="114301" custScaleY="137430" custLinFactNeighborX="-42501" custLinFactNeighborY="5222"/>
      <dgm:spPr/>
      <dgm:t>
        <a:bodyPr/>
        <a:lstStyle/>
        <a:p>
          <a:endParaRPr lang="ru-RU"/>
        </a:p>
      </dgm:t>
    </dgm:pt>
    <dgm:pt modelId="{99D431BF-5E4E-4E2C-8839-C6FCE17CF9CB}" type="pres">
      <dgm:prSet presAssocID="{E888CC5E-06B7-4D8A-BBE0-859BAD0DA96F}" presName="vSp" presStyleCnt="0"/>
      <dgm:spPr/>
    </dgm:pt>
    <dgm:pt modelId="{51FE5A4B-00C7-4D04-AD80-F67C7BEE8928}" type="pres">
      <dgm:prSet presAssocID="{ADFD481E-5C84-44E8-ABEE-EA81BD6178D7}" presName="horFlow" presStyleCnt="0"/>
      <dgm:spPr/>
    </dgm:pt>
    <dgm:pt modelId="{E2E9FF74-C785-4893-85C9-9C9EADDAD7EE}" type="pres">
      <dgm:prSet presAssocID="{ADFD481E-5C84-44E8-ABEE-EA81BD6178D7}" presName="bigChev" presStyleLbl="node1" presStyleIdx="1" presStyleCnt="3" custScaleX="122050" custScaleY="135220" custLinFactNeighborX="1645" custLinFactNeighborY="-4309"/>
      <dgm:spPr/>
      <dgm:t>
        <a:bodyPr/>
        <a:lstStyle/>
        <a:p>
          <a:endParaRPr lang="ru-RU"/>
        </a:p>
      </dgm:t>
    </dgm:pt>
    <dgm:pt modelId="{095227DB-99C0-4E7C-AB02-15C8187F4C96}" type="pres">
      <dgm:prSet presAssocID="{ADFD481E-5C84-44E8-ABEE-EA81BD6178D7}" presName="vSp" presStyleCnt="0"/>
      <dgm:spPr/>
    </dgm:pt>
    <dgm:pt modelId="{C32FD8F2-979C-429B-BBD0-7C5C89CCBEAF}" type="pres">
      <dgm:prSet presAssocID="{A2527B81-6DD3-406A-9027-8FBB91B9508B}" presName="horFlow" presStyleCnt="0"/>
      <dgm:spPr/>
    </dgm:pt>
    <dgm:pt modelId="{B2EF28B9-E948-4907-8F8B-DEBAAC3C4479}" type="pres">
      <dgm:prSet presAssocID="{A2527B81-6DD3-406A-9027-8FBB91B9508B}" presName="bigChev" presStyleLbl="node1" presStyleIdx="2" presStyleCnt="3" custScaleX="121584" custScaleY="154513" custLinFactNeighborX="16360" custLinFactNeighborY="-793"/>
      <dgm:spPr/>
      <dgm:t>
        <a:bodyPr/>
        <a:lstStyle/>
        <a:p>
          <a:endParaRPr lang="ru-RU"/>
        </a:p>
      </dgm:t>
    </dgm:pt>
  </dgm:ptLst>
  <dgm:cxnLst>
    <dgm:cxn modelId="{80CF9228-E4D6-45B0-954E-088F1B78F04B}" type="presOf" srcId="{ADFD481E-5C84-44E8-ABEE-EA81BD6178D7}" destId="{E2E9FF74-C785-4893-85C9-9C9EADDAD7EE}" srcOrd="0" destOrd="0" presId="urn:microsoft.com/office/officeart/2005/8/layout/lProcess3"/>
    <dgm:cxn modelId="{771FAABC-61D6-4D12-AC66-E1FD67D3F861}" type="presOf" srcId="{58DAC571-0860-4CBC-94FE-A8421033A60F}" destId="{4543C64E-BF2F-4D7B-B065-F45A70AAEA37}" srcOrd="0" destOrd="0" presId="urn:microsoft.com/office/officeart/2005/8/layout/lProcess3"/>
    <dgm:cxn modelId="{193C1682-282B-4693-B65A-E461C0DE840F}" srcId="{58DAC571-0860-4CBC-94FE-A8421033A60F}" destId="{E888CC5E-06B7-4D8A-BBE0-859BAD0DA96F}" srcOrd="0" destOrd="0" parTransId="{3517DE7B-32DA-4563-9D3E-4CC7FFCEDEA4}" sibTransId="{A3EE8345-4D8E-4D99-BA8C-5F924324FCEE}"/>
    <dgm:cxn modelId="{737F861D-9214-42AA-B24E-60FD9580D757}" srcId="{58DAC571-0860-4CBC-94FE-A8421033A60F}" destId="{ADFD481E-5C84-44E8-ABEE-EA81BD6178D7}" srcOrd="1" destOrd="0" parTransId="{3A2A2C41-F13C-43CE-ABB4-012644722FEE}" sibTransId="{AA50815D-56AD-4A87-B7BA-9040B1BDC79D}"/>
    <dgm:cxn modelId="{D396E409-29BD-409B-91EF-56694BF71281}" srcId="{58DAC571-0860-4CBC-94FE-A8421033A60F}" destId="{A2527B81-6DD3-406A-9027-8FBB91B9508B}" srcOrd="2" destOrd="0" parTransId="{F9A9107C-7610-4387-A6AF-EBB5AE4964EF}" sibTransId="{8FD3448B-4A1C-4283-A9CB-9F7C794B0335}"/>
    <dgm:cxn modelId="{470BDB09-E3F4-4F2B-9E00-C415EF8DDC0C}" type="presOf" srcId="{E888CC5E-06B7-4D8A-BBE0-859BAD0DA96F}" destId="{FCC67423-45AF-4D48-9CBC-6F96510FBDB6}" srcOrd="0" destOrd="0" presId="urn:microsoft.com/office/officeart/2005/8/layout/lProcess3"/>
    <dgm:cxn modelId="{C82A8436-0F45-4C9D-968B-5FA1D9BFFB9D}" type="presOf" srcId="{A2527B81-6DD3-406A-9027-8FBB91B9508B}" destId="{B2EF28B9-E948-4907-8F8B-DEBAAC3C4479}" srcOrd="0" destOrd="0" presId="urn:microsoft.com/office/officeart/2005/8/layout/lProcess3"/>
    <dgm:cxn modelId="{6D758BBA-35D6-4EE9-AE90-6AFA355E8F34}" type="presParOf" srcId="{4543C64E-BF2F-4D7B-B065-F45A70AAEA37}" destId="{7F115442-DD98-4199-BDC6-8CCF2CA76562}" srcOrd="0" destOrd="0" presId="urn:microsoft.com/office/officeart/2005/8/layout/lProcess3"/>
    <dgm:cxn modelId="{6609E68A-6BD6-4494-B3A7-11A96576565D}" type="presParOf" srcId="{7F115442-DD98-4199-BDC6-8CCF2CA76562}" destId="{FCC67423-45AF-4D48-9CBC-6F96510FBDB6}" srcOrd="0" destOrd="0" presId="urn:microsoft.com/office/officeart/2005/8/layout/lProcess3"/>
    <dgm:cxn modelId="{040FD5DE-9E56-42FA-AB4A-78CBB51B8F38}" type="presParOf" srcId="{4543C64E-BF2F-4D7B-B065-F45A70AAEA37}" destId="{99D431BF-5E4E-4E2C-8839-C6FCE17CF9CB}" srcOrd="1" destOrd="0" presId="urn:microsoft.com/office/officeart/2005/8/layout/lProcess3"/>
    <dgm:cxn modelId="{05CBBEB6-04E6-4157-946D-E31B8DA91463}" type="presParOf" srcId="{4543C64E-BF2F-4D7B-B065-F45A70AAEA37}" destId="{51FE5A4B-00C7-4D04-AD80-F67C7BEE8928}" srcOrd="2" destOrd="0" presId="urn:microsoft.com/office/officeart/2005/8/layout/lProcess3"/>
    <dgm:cxn modelId="{7089FEE1-2629-4601-8AFD-41D6147C308A}" type="presParOf" srcId="{51FE5A4B-00C7-4D04-AD80-F67C7BEE8928}" destId="{E2E9FF74-C785-4893-85C9-9C9EADDAD7EE}" srcOrd="0" destOrd="0" presId="urn:microsoft.com/office/officeart/2005/8/layout/lProcess3"/>
    <dgm:cxn modelId="{3BFA8E98-B0B2-4B4E-9032-11EA57D603C6}" type="presParOf" srcId="{4543C64E-BF2F-4D7B-B065-F45A70AAEA37}" destId="{095227DB-99C0-4E7C-AB02-15C8187F4C96}" srcOrd="3" destOrd="0" presId="urn:microsoft.com/office/officeart/2005/8/layout/lProcess3"/>
    <dgm:cxn modelId="{1E3E71AF-8630-45B2-8DBC-C7DA24F74E6C}" type="presParOf" srcId="{4543C64E-BF2F-4D7B-B065-F45A70AAEA37}" destId="{C32FD8F2-979C-429B-BBD0-7C5C89CCBEAF}" srcOrd="4" destOrd="0" presId="urn:microsoft.com/office/officeart/2005/8/layout/lProcess3"/>
    <dgm:cxn modelId="{AB8CD519-DB24-432D-8720-E83355A5418A}" type="presParOf" srcId="{C32FD8F2-979C-429B-BBD0-7C5C89CCBEAF}" destId="{B2EF28B9-E948-4907-8F8B-DEBAAC3C447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4F4E4-DF24-422C-BBFA-EB50995475E5}">
      <dsp:nvSpPr>
        <dsp:cNvPr id="0" name=""/>
        <dsp:cNvSpPr/>
      </dsp:nvSpPr>
      <dsp:spPr>
        <a:xfrm>
          <a:off x="3128" y="11888"/>
          <a:ext cx="4003482" cy="1018594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Профессия агроном-декоратор, позволяет создавать</a:t>
          </a:r>
          <a:endParaRPr lang="ru-RU" sz="1400" b="1" kern="1200" dirty="0"/>
        </a:p>
      </dsp:txBody>
      <dsp:txXfrm>
        <a:off x="3128" y="11888"/>
        <a:ext cx="4003482" cy="1018594"/>
      </dsp:txXfrm>
    </dsp:sp>
    <dsp:sp modelId="{CCF778C7-2140-4DE9-B70E-5ECBCA2C2383}">
      <dsp:nvSpPr>
        <dsp:cNvPr id="0" name=""/>
        <dsp:cNvSpPr/>
      </dsp:nvSpPr>
      <dsp:spPr>
        <a:xfrm>
          <a:off x="3128" y="1173085"/>
          <a:ext cx="4024083" cy="10185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2"/>
              </a:solidFill>
            </a:rPr>
            <a:t>красивый интерьер улицы, парка, бульвара, приусадебной территории и просто палисадника</a:t>
          </a:r>
          <a:r>
            <a:rPr lang="ru-RU" sz="1400" b="0" kern="1200" dirty="0" smtClean="0">
              <a:solidFill>
                <a:schemeClr val="tx2"/>
              </a:solidFill>
            </a:rPr>
            <a:t>, балкона. </a:t>
          </a:r>
          <a:endParaRPr lang="ru-RU" sz="1400" b="0" kern="1200" dirty="0">
            <a:solidFill>
              <a:schemeClr val="tx2"/>
            </a:solidFill>
          </a:endParaRPr>
        </a:p>
      </dsp:txBody>
      <dsp:txXfrm>
        <a:off x="3128" y="1173085"/>
        <a:ext cx="4024083" cy="1018594"/>
      </dsp:txXfrm>
    </dsp:sp>
    <dsp:sp modelId="{CFD84BDB-7943-4BBC-9EA3-CF320C993564}">
      <dsp:nvSpPr>
        <dsp:cNvPr id="0" name=""/>
        <dsp:cNvSpPr/>
      </dsp:nvSpPr>
      <dsp:spPr>
        <a:xfrm>
          <a:off x="3128" y="2334283"/>
          <a:ext cx="4030296" cy="10185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2"/>
              </a:solidFill>
            </a:rPr>
            <a:t>новых сортов с\х культур, проведения с\х работ с учетом особенностей местности, погодных условий и сортов выращиваемых растений.</a:t>
          </a:r>
          <a:endParaRPr lang="en-US" sz="1400" b="0" kern="1200" dirty="0">
            <a:solidFill>
              <a:schemeClr val="tx2"/>
            </a:solidFill>
          </a:endParaRPr>
        </a:p>
      </dsp:txBody>
      <dsp:txXfrm>
        <a:off x="3128" y="2334283"/>
        <a:ext cx="4030296" cy="1018594"/>
      </dsp:txXfrm>
    </dsp:sp>
    <dsp:sp modelId="{C728908D-BA80-492C-9B2A-D12D60CCEEA3}">
      <dsp:nvSpPr>
        <dsp:cNvPr id="0" name=""/>
        <dsp:cNvSpPr/>
      </dsp:nvSpPr>
      <dsp:spPr>
        <a:xfrm>
          <a:off x="3128" y="3495480"/>
          <a:ext cx="4036535" cy="10185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2"/>
              </a:solidFill>
            </a:rPr>
            <a:t>наблюдение за ростом и развитием растений, </a:t>
          </a:r>
          <a:r>
            <a:rPr lang="ru-RU" sz="1400" b="0" kern="1200" dirty="0" err="1" smtClean="0">
              <a:solidFill>
                <a:schemeClr val="tx2"/>
              </a:solidFill>
            </a:rPr>
            <a:t>обеспечивание</a:t>
          </a:r>
          <a:r>
            <a:rPr lang="ru-RU" sz="1400" b="0" kern="1200" dirty="0" smtClean="0">
              <a:solidFill>
                <a:schemeClr val="tx2"/>
              </a:solidFill>
            </a:rPr>
            <a:t> их защиты, регулирование режимов 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128" y="3495480"/>
        <a:ext cx="4036535" cy="10185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C67423-45AF-4D48-9CBC-6F96510FBDB6}">
      <dsp:nvSpPr>
        <dsp:cNvPr id="0" name=""/>
        <dsp:cNvSpPr/>
      </dsp:nvSpPr>
      <dsp:spPr>
        <a:xfrm>
          <a:off x="0" y="72010"/>
          <a:ext cx="3915205" cy="1882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Цветоводы претворяют в жизнь проекты озеленения, составленные специалистами, окончившими средние и высшие учебные заведения. Но, как бы ни был хорош проектный замысел, воплощение его зависит от мастерства и эстетического вкуса рабочих-цветоводов. Они участвуют в планировке зеленых насаждений, делают гряды, рыхлят почву, вносят удобрения.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0" y="72010"/>
        <a:ext cx="3915205" cy="1882981"/>
      </dsp:txXfrm>
    </dsp:sp>
    <dsp:sp modelId="{E2E9FF74-C785-4893-85C9-9C9EADDAD7EE}">
      <dsp:nvSpPr>
        <dsp:cNvPr id="0" name=""/>
        <dsp:cNvSpPr/>
      </dsp:nvSpPr>
      <dsp:spPr>
        <a:xfrm>
          <a:off x="504057" y="2016223"/>
          <a:ext cx="4180635" cy="185270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 dirty="0">
            <a:solidFill>
              <a:schemeClr val="tx1"/>
            </a:solidFill>
          </a:endParaRPr>
        </a:p>
      </dsp:txBody>
      <dsp:txXfrm>
        <a:off x="504057" y="2016223"/>
        <a:ext cx="4180635" cy="1852701"/>
      </dsp:txXfrm>
    </dsp:sp>
    <dsp:sp modelId="{B2EF28B9-E948-4907-8F8B-DEBAAC3C4479}">
      <dsp:nvSpPr>
        <dsp:cNvPr id="0" name=""/>
        <dsp:cNvSpPr/>
      </dsp:nvSpPr>
      <dsp:spPr>
        <a:xfrm>
          <a:off x="911382" y="4108918"/>
          <a:ext cx="4164673" cy="2117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Когда посеяны семена или высажена рассада, почву снова рыхлят, уничтожают сорняки, мульчируют – покрывают междурядье листьями, соломой и перегноем, поливают и удобряют. Чтобы придать растению определенную форму, его прищипывают и пасынкуют. Для сохранения четкого рисунка клумб и газонов их подстригают, прореживают, срезают отцветшие соцветия, подвязывают к колышкам хрупкие растения. 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911382" y="4108918"/>
        <a:ext cx="4164673" cy="2117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momi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05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CD96-81A9-449E-8CD7-56436DAA4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05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4D7B-4F30-4B91-BE66-8EB2CC077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05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59A8B-0FBF-48B7-9BB2-4F6BD49DC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05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D1AC-81A8-43F6-BACE-9F4A6A1BB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momile--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6" r:id="rId12"/>
    <p:sldLayoutId id="2147483777" r:id="rId13"/>
    <p:sldLayoutId id="2147483778" r:id="rId14"/>
    <p:sldLayoutId id="2147483779" r:id="rId15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277225" cy="1008063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chemeClr val="bg1"/>
                </a:solidFill>
                <a:latin typeface="Garamond" pitchFamily="18" charset="0"/>
              </a:rPr>
              <a:t>Министерство образования Пензенской области</a:t>
            </a:r>
            <a:br>
              <a:rPr lang="ru-RU" altLang="ru-RU" sz="1800" b="1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Garamond" pitchFamily="18" charset="0"/>
              </a:rPr>
              <a:t>ГБОУ СПО ПО «Пензенский многопрофильный колледж»</a:t>
            </a:r>
            <a:br>
              <a:rPr lang="ru-RU" altLang="ru-RU" sz="1800" b="1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altLang="ru-RU" sz="1800" b="1" smtClean="0">
                <a:solidFill>
                  <a:schemeClr val="bg1"/>
                </a:solidFill>
                <a:latin typeface="Garamond" pitchFamily="18" charset="0"/>
              </a:rPr>
              <a:t>отделение коммунального хозяйства и управления земельными ресурсами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276872"/>
            <a:ext cx="92740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АГРОНОМ-ДЕКОРАТОР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1438"/>
            <a:ext cx="7596188" cy="2159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6666"/>
                </a:solidFill>
                <a:latin typeface="Garamond" pitchFamily="18" charset="0"/>
              </a:rPr>
              <a:t/>
            </a:r>
            <a:br>
              <a:rPr lang="ru-RU" altLang="ru-RU" sz="3200" b="1" smtClean="0">
                <a:solidFill>
                  <a:srgbClr val="006666"/>
                </a:solidFill>
                <a:latin typeface="Garamond" pitchFamily="18" charset="0"/>
              </a:rPr>
            </a:br>
            <a:r>
              <a:rPr lang="ru-RU" altLang="ru-RU" sz="3200" b="1" smtClean="0">
                <a:solidFill>
                  <a:srgbClr val="006666"/>
                </a:solidFill>
                <a:latin typeface="Garamond" pitchFamily="18" charset="0"/>
              </a:rPr>
              <a:t/>
            </a:r>
            <a:br>
              <a:rPr lang="ru-RU" altLang="ru-RU" sz="3200" b="1" smtClean="0">
                <a:solidFill>
                  <a:srgbClr val="006666"/>
                </a:solidFill>
                <a:latin typeface="Garamond" pitchFamily="18" charset="0"/>
              </a:rPr>
            </a:br>
            <a:r>
              <a:rPr lang="ru-RU" altLang="ru-RU" sz="3200" b="1" smtClean="0">
                <a:solidFill>
                  <a:srgbClr val="006666"/>
                </a:solidFill>
                <a:latin typeface="Garamond" pitchFamily="18" charset="0"/>
              </a:rPr>
              <a:t/>
            </a:r>
            <a:br>
              <a:rPr lang="ru-RU" altLang="ru-RU" sz="3200" b="1" smtClean="0">
                <a:solidFill>
                  <a:srgbClr val="006666"/>
                </a:solidFill>
                <a:latin typeface="Garamond" pitchFamily="18" charset="0"/>
              </a:rPr>
            </a:br>
            <a:endParaRPr lang="ru-RU" altLang="ru-RU" sz="3200" b="1" smtClean="0">
              <a:solidFill>
                <a:srgbClr val="006666"/>
              </a:solidFill>
              <a:latin typeface="Garamond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068638"/>
            <a:ext cx="8229600" cy="2692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rgbClr val="006600"/>
                </a:solidFill>
              </a:rPr>
              <a:t>Агрономы работают в оранжереях, теплицах, ботанических садах, питомниках, научно – исследовательских институтах и в открытом грунте: на опытных участках, в парках, скверах </a:t>
            </a:r>
          </a:p>
        </p:txBody>
      </p:sp>
      <p:pic>
        <p:nvPicPr>
          <p:cNvPr id="15365" name="Picture 5" descr="C:\Documents and Settings\Света\Рабочий стол\Новая папка (2)\Изображение 1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2934071" cy="220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30348" y="318964"/>
            <a:ext cx="3505269" cy="238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 профессиональным функциям агронома относятся: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029200"/>
          </a:xfrm>
        </p:spPr>
        <p:txBody>
          <a:bodyPr/>
          <a:lstStyle/>
          <a:p>
            <a:pPr eaLnBrk="1" hangingPunct="1"/>
            <a:r>
              <a:rPr lang="ru-RU" altLang="ru-RU" sz="1400" b="1" smtClean="0"/>
              <a:t>Проведение научных исследований в области агрономии.</a:t>
            </a:r>
          </a:p>
          <a:p>
            <a:pPr eaLnBrk="1" hangingPunct="1"/>
            <a:r>
              <a:rPr lang="ru-RU" altLang="ru-RU" sz="1400" b="1" smtClean="0"/>
              <a:t>Изучение и внедрение передовых методов возделывания полевых, садовых, огородных культур.</a:t>
            </a:r>
          </a:p>
          <a:p>
            <a:pPr eaLnBrk="1" hangingPunct="1"/>
            <a:r>
              <a:rPr lang="ru-RU" altLang="ru-RU" sz="1400" b="1" smtClean="0"/>
              <a:t>Разработка и внедрение технологий по борьбе с вредителями, болезнями растений и сорняками.</a:t>
            </a:r>
          </a:p>
          <a:p>
            <a:pPr eaLnBrk="1" hangingPunct="1"/>
            <a:r>
              <a:rPr lang="ru-RU" altLang="ru-RU" sz="1400" b="1" smtClean="0"/>
              <a:t>Разработка агротехнических мероприятий, направленных на повышение плодородия почв и увеличения урожайности сельскохозяйственных культур.</a:t>
            </a:r>
          </a:p>
          <a:p>
            <a:pPr eaLnBrk="1" hangingPunct="1"/>
            <a:r>
              <a:rPr lang="ru-RU" altLang="ru-RU" sz="1400" b="1" smtClean="0"/>
              <a:t>Разработка производственных планов, видов и количества посадочных культур.</a:t>
            </a:r>
          </a:p>
          <a:p>
            <a:pPr eaLnBrk="1" hangingPunct="1"/>
            <a:r>
              <a:rPr lang="ru-RU" altLang="ru-RU" sz="1400" b="1" smtClean="0"/>
              <a:t>Ведение переговоров и подготовка проектов договоров на приобретение семян растений, саженцев и удобрений.</a:t>
            </a:r>
          </a:p>
          <a:p>
            <a:pPr eaLnBrk="1" hangingPunct="1"/>
            <a:r>
              <a:rPr lang="ru-RU" altLang="ru-RU" sz="1400" b="1" smtClean="0"/>
              <a:t>Организация работ по выращиванию высококачественных сортовых семян и посадочного материала, созданию семенных фондов.</a:t>
            </a:r>
          </a:p>
          <a:p>
            <a:pPr eaLnBrk="1" hangingPunct="1"/>
            <a:r>
              <a:rPr lang="ru-RU" altLang="ru-RU" sz="1400" b="1" smtClean="0"/>
              <a:t>Организация работ по подготовке почвы к посеву и посадке.</a:t>
            </a:r>
          </a:p>
          <a:p>
            <a:pPr eaLnBrk="1" hangingPunct="1"/>
            <a:r>
              <a:rPr lang="ru-RU" altLang="ru-RU" sz="1400" b="1" smtClean="0"/>
              <a:t>Разработка мероприятий по приготовлению и внесению удобрений в почву.</a:t>
            </a:r>
          </a:p>
          <a:p>
            <a:pPr eaLnBrk="1" hangingPunct="1"/>
            <a:r>
              <a:rPr lang="ru-RU" altLang="ru-RU" sz="1400" b="1" smtClean="0"/>
              <a:t>Осуществление контроля за подготовкой семян и посадочного материала.</a:t>
            </a:r>
          </a:p>
          <a:p>
            <a:pPr eaLnBrk="1" hangingPunct="1"/>
            <a:r>
              <a:rPr lang="ru-RU" altLang="ru-RU" sz="1400" b="1" smtClean="0"/>
              <a:t>Организация работ по посеву полевых культур.</a:t>
            </a:r>
          </a:p>
          <a:p>
            <a:pPr eaLnBrk="1" hangingPunct="1"/>
            <a:r>
              <a:rPr lang="ru-RU" altLang="ru-RU" sz="1400" b="1" smtClean="0"/>
              <a:t>Разработка планов (календарные графики по уходу за посевами).</a:t>
            </a:r>
          </a:p>
          <a:p>
            <a:pPr eaLnBrk="1" hangingPunct="1"/>
            <a:r>
              <a:rPr lang="ru-RU" altLang="ru-RU" sz="1400" b="1" smtClean="0"/>
              <a:t>Контроль выполнения работ по сбору, транспортировке к местам </a:t>
            </a:r>
          </a:p>
          <a:p>
            <a:pPr eaLnBrk="1" hangingPunct="1"/>
            <a:r>
              <a:rPr lang="ru-RU" altLang="ru-RU" sz="1400" b="1" smtClean="0"/>
              <a:t>хранения и хранению собранного урожая.</a:t>
            </a:r>
          </a:p>
          <a:p>
            <a:pPr eaLnBrk="1" hangingPunct="1"/>
            <a:r>
              <a:rPr lang="ru-RU" altLang="ru-RU" sz="1400" b="1" smtClean="0"/>
              <a:t>Подготовка научной документации и отчётов.</a:t>
            </a:r>
          </a:p>
          <a:p>
            <a:pPr eaLnBrk="1" hangingPunct="1"/>
            <a:r>
              <a:rPr lang="ru-RU" altLang="ru-RU" sz="1400" b="1" smtClean="0"/>
              <a:t>Осуществление руководства работниками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620713"/>
            <a:ext cx="4679950" cy="338455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Востребованность</a:t>
            </a: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</a:rPr>
              <a:t> специалистов этого профиля связано с развитием ландшафтного дизайна, где зеленые насаждения играют немаловажную роль. 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 профессии </a:t>
            </a:r>
            <a:r>
              <a:rPr lang="ru-RU" altLang="ru-RU" sz="1400" dirty="0" smtClean="0">
                <a:solidFill>
                  <a:schemeClr val="accent6">
                    <a:lumMod val="75000"/>
                  </a:schemeClr>
                </a:solidFill>
              </a:rPr>
              <a:t>повлияло и массовое переселение жителей мегаполисов в загородные дома. Многие стали заказывать индивидуальные услуги по дизайну и озеленению приусадебных участков. Благодаря работе озеленителя быстро вырастают деревья, кусты, появляются пышные цветники и альпийские горы. Однако их работа не заканчивается посадкой растений. За всем этим необходим профессиональный уход. Озеленители обеспечивают дальнейший грамотный уход за зелеными насаждениями.</a:t>
            </a:r>
          </a:p>
          <a:p>
            <a:pPr algn="ctr" eaLnBrk="1" hangingPunct="1">
              <a:buFontTx/>
              <a:buNone/>
              <a:defRPr/>
            </a:pPr>
            <a:endParaRPr lang="ru-RU" altLang="ru-RU" sz="2400" b="1" dirty="0" smtClean="0">
              <a:solidFill>
                <a:srgbClr val="006666"/>
              </a:solidFill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4787900" y="3860800"/>
            <a:ext cx="41052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666"/>
                </a:solidFill>
              </a:rPr>
              <a:t>Спрос на специалистов агрономов-декораторов, техников садово-паркового и ландшафтного строительства возрастает.</a:t>
            </a:r>
          </a:p>
        </p:txBody>
      </p:sp>
      <p:pic>
        <p:nvPicPr>
          <p:cNvPr id="18437" name="Picture 15" descr="5_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908720"/>
            <a:ext cx="3612864" cy="2413918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D:\Портфель\Вопросы по группе\практика по селекции\фото 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75524" y="1772816"/>
            <a:ext cx="3200932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Documents and Settings\Света\Рабочий стол\Новая папка (2)\Изображение 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844824"/>
            <a:ext cx="45127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229600" cy="1584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400" b="1" i="1" smtClean="0">
                <a:solidFill>
                  <a:srgbClr val="006666"/>
                </a:solidFill>
              </a:rPr>
              <a:t>А вы уже выбрали свою профессию?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66"/>
                </a:solidFill>
                <a:latin typeface="Garamond" pitchFamily="18" charset="0"/>
              </a:rPr>
              <a:t>Слоган моей профессии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6600"/>
                </a:solidFill>
              </a:rPr>
              <a:t>Красота спасет мир! А мы поможем!</a:t>
            </a:r>
          </a:p>
          <a:p>
            <a:pPr eaLnBrk="1" hangingPunct="1">
              <a:buFontTx/>
              <a:buNone/>
            </a:pPr>
            <a:endParaRPr lang="ru-RU" altLang="ru-RU" sz="2800" b="1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6600"/>
                </a:solidFill>
              </a:rPr>
              <a:t>Сделай мир прекраснее!</a:t>
            </a:r>
          </a:p>
          <a:p>
            <a:pPr eaLnBrk="1" hangingPunct="1">
              <a:buFontTx/>
              <a:buNone/>
            </a:pPr>
            <a:endParaRPr lang="ru-RU" altLang="ru-RU" sz="2800" b="1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6600"/>
                </a:solidFill>
              </a:rPr>
              <a:t>Твори. Созидай. Преображай.</a:t>
            </a:r>
          </a:p>
        </p:txBody>
      </p:sp>
      <p:pic>
        <p:nvPicPr>
          <p:cNvPr id="20484" name="Picture 6" descr="797ba4f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 rot="545719">
            <a:off x="4175200" y="2690984"/>
            <a:ext cx="3620567" cy="2556025"/>
          </a:xfrm>
          <a:ln w="57150">
            <a:solidFill>
              <a:srgbClr val="006666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430338"/>
          </a:xfrm>
          <a:ln>
            <a:solidFill>
              <a:srgbClr val="0066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«Пензенский многопрофильный колледж»</a:t>
            </a:r>
            <a:b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отделение коммунального хозяйства и управления земельными ресурсами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147050" cy="4997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b="1" dirty="0" smtClean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>
                <a:solidFill>
                  <a:srgbClr val="00B0F0"/>
                </a:solidFill>
              </a:rPr>
              <a:t>29 апреля 1820 года император Александр </a:t>
            </a:r>
            <a:r>
              <a:rPr lang="en-US" altLang="ru-RU" sz="2000" dirty="0" smtClean="0">
                <a:solidFill>
                  <a:srgbClr val="00B0F0"/>
                </a:solidFill>
              </a:rPr>
              <a:t>I</a:t>
            </a:r>
            <a:r>
              <a:rPr lang="ru-RU" altLang="ru-RU" sz="2000" dirty="0" smtClean="0">
                <a:solidFill>
                  <a:srgbClr val="00B0F0"/>
                </a:solidFill>
              </a:rPr>
              <a:t> утвердил проект о создании училища садоводства в Пензе. Училище садоводства становится известным далеко за пределами губернии, визитной карточкой Пензы.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i="1" dirty="0" smtClean="0">
                <a:solidFill>
                  <a:srgbClr val="008000"/>
                </a:solidFill>
              </a:rPr>
              <a:t>В настоящее время у нас обучаются: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Агроном – эколог, агроном – декоратор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Техник – землеустроитель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Рабочие лесного хозяйства, садовники, цветоводы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Земельно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 – имущественные отношения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/>
              <a:t>Срок обучения на базе 9 </a:t>
            </a:r>
            <a:r>
              <a:rPr lang="ru-RU" altLang="ru-RU" sz="2000" dirty="0" err="1" smtClean="0"/>
              <a:t>кл</a:t>
            </a:r>
            <a:r>
              <a:rPr lang="ru-RU" altLang="ru-RU" sz="2000" dirty="0" smtClean="0"/>
              <a:t>. – 3 г.10 мес.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Мы тебя ждем!</a:t>
            </a:r>
            <a:b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alt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2735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smtClean="0"/>
              <a:t>440012 г. Пенза, ул. Совхоз – техникум 47</a:t>
            </a:r>
          </a:p>
          <a:p>
            <a:pPr algn="ctr" eaLnBrk="1" hangingPunct="1">
              <a:buFontTx/>
              <a:buNone/>
            </a:pPr>
            <a:r>
              <a:rPr lang="ru-RU" altLang="ru-RU" sz="2800" smtClean="0"/>
              <a:t>Тел. 34-95-16, 34 – 97-44</a:t>
            </a:r>
          </a:p>
          <a:p>
            <a:pPr algn="ctr" eaLnBrk="1" hangingPunct="1">
              <a:buFontTx/>
              <a:buNone/>
            </a:pPr>
            <a:r>
              <a:rPr lang="ru-RU" altLang="ru-RU" sz="2800" smtClean="0"/>
              <a:t>Доехать можно автобусом 3,7;</a:t>
            </a:r>
          </a:p>
          <a:p>
            <a:pPr algn="ctr" eaLnBrk="1" hangingPunct="1">
              <a:buFontTx/>
              <a:buNone/>
            </a:pPr>
            <a:r>
              <a:rPr lang="ru-RU" altLang="ru-RU" sz="2800" smtClean="0"/>
              <a:t> маршрутное такси № 93, 7 </a:t>
            </a:r>
          </a:p>
          <a:p>
            <a:pPr algn="ctr" eaLnBrk="1" hangingPunct="1">
              <a:buFontTx/>
              <a:buNone/>
            </a:pPr>
            <a:r>
              <a:rPr lang="ru-RU" altLang="ru-RU" sz="2800" smtClean="0"/>
              <a:t>до остановки «Совхоз - техникум» (конечная)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3861048"/>
            <a:ext cx="2575173" cy="171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4941168"/>
            <a:ext cx="2245990" cy="164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3789040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История одной профессии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4572000" y="1557338"/>
            <a:ext cx="44640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6600"/>
                </a:solidFill>
              </a:rPr>
              <a:t>Профессия агронома очень древняя. Уже несколько тысяч лет назад люди Древнего Египта, Китая, Греции, Индии знали, как правильно нужно обрабатывать и облагораживать землю,  выращивать различные с/х растения. Первыми агрономами являлись люди, которые занимались выращиванием дикорастущих растений с последующим их окультуриванием. За время развития сельского хозяйства специфика профессии агронома претерпела много изменений, но по сей день остаётся значимой частью науки выращивания культурных с/х растений.…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88840"/>
            <a:ext cx="428625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деятельности</a:t>
            </a:r>
          </a:p>
        </p:txBody>
      </p:sp>
      <p:pic>
        <p:nvPicPr>
          <p:cNvPr id="4100" name="Picture 13" descr="Садово-парковый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27984" y="1412776"/>
            <a:ext cx="3600400" cy="2495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179512" y="1556792"/>
          <a:ext cx="40427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03070" y="4005064"/>
            <a:ext cx="3974877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067944" y="332656"/>
          <a:ext cx="5076056" cy="62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7" descr="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1340768"/>
            <a:ext cx="3600400" cy="338437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701190">
            <a:off x="471401" y="1605517"/>
            <a:ext cx="4579937" cy="2303462"/>
          </a:xfrm>
          <a:ln w="57150">
            <a:solidFill>
              <a:srgbClr val="006666"/>
            </a:solidFill>
          </a:ln>
        </p:spPr>
      </p:pic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546100"/>
            <a:ext cx="4038600" cy="58658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006600"/>
                </a:solidFill>
              </a:rPr>
              <a:t>Чтобы создать ансамбль из декоративных растений, цветовод должен отличать их тончайшие цветовые оттенки.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006600"/>
                </a:solidFill>
              </a:rPr>
              <a:t>Хороший глазомер помогает при планировке посадок, устройстве клумб. Выбирать эту профессию лучше людям, любящим природу и обладающим хорошим эстетическим вкусом. 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endParaRPr lang="ru-RU" altLang="ru-RU" sz="2000" b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404664"/>
            <a:ext cx="4319588" cy="21764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>
                <a:solidFill>
                  <a:srgbClr val="006600"/>
                </a:solidFill>
              </a:rPr>
              <a:t>Цветовод хранит в памятки десятки и сотни цветов и их оттенков, различных по форме и величине партеров, клумб, бордюров и других видов насаждений.</a:t>
            </a:r>
          </a:p>
        </p:txBody>
      </p:sp>
      <p:pic>
        <p:nvPicPr>
          <p:cNvPr id="12293" name="Picture 10" descr="cvetnik-0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996952"/>
            <a:ext cx="3954463" cy="2965450"/>
          </a:xfrm>
          <a:prstGeom prst="rect">
            <a:avLst/>
          </a:prstGeom>
          <a:noFill/>
          <a:ln w="57150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0"/>
            <a:ext cx="8229600" cy="741363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6666"/>
                </a:solidFill>
                <a:latin typeface="Garamond" pitchFamily="18" charset="0"/>
              </a:rPr>
              <a:t>Требования к профессиональной подготовке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341438"/>
            <a:ext cx="4310063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900" smtClean="0"/>
              <a:t>        </a:t>
            </a:r>
            <a:r>
              <a:rPr lang="ru-RU" altLang="ru-RU" sz="1600" smtClean="0"/>
              <a:t>   </a:t>
            </a:r>
            <a:r>
              <a:rPr lang="ru-RU" altLang="ru-RU" sz="2000" smtClean="0"/>
              <a:t>  </a:t>
            </a:r>
            <a:r>
              <a:rPr lang="ru-RU" altLang="ru-RU" sz="1800" b="1" smtClean="0">
                <a:solidFill>
                  <a:srgbClr val="006600"/>
                </a:solidFill>
              </a:rPr>
              <a:t>   </a:t>
            </a:r>
            <a:r>
              <a:rPr lang="ru-RU" altLang="ru-RU" sz="1800" b="1" i="1" smtClean="0">
                <a:solidFill>
                  <a:srgbClr val="006600"/>
                </a:solidFill>
              </a:rPr>
              <a:t>Должен знать: </a:t>
            </a:r>
            <a:r>
              <a:rPr lang="ru-RU" altLang="ru-RU" sz="1800" b="1" smtClean="0">
                <a:solidFill>
                  <a:srgbClr val="006600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6600"/>
                </a:solidFill>
              </a:rPr>
              <a:t>- ботанику;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6600"/>
                </a:solidFill>
              </a:rPr>
              <a:t>- биологические особенности используемых растений;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1800" b="1" smtClean="0">
                <a:solidFill>
                  <a:srgbClr val="006600"/>
                </a:solidFill>
              </a:rPr>
              <a:t>виды удобрений и способы внесения их в почву;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1800" b="1" smtClean="0">
                <a:solidFill>
                  <a:srgbClr val="006600"/>
                </a:solidFill>
              </a:rPr>
              <a:t>агротехнические  мероприятия  по  уходу  за растениями;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6600"/>
                </a:solidFill>
              </a:rPr>
              <a:t>- правила прививания;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6600"/>
                </a:solidFill>
              </a:rPr>
              <a:t>- болезни растений и меры борьбы с ними;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6600"/>
                </a:solidFill>
              </a:rPr>
              <a:t>- устройство приборов и орудий, применяемых в декоративном садоводстве;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6600"/>
                </a:solidFill>
              </a:rPr>
              <a:t>- устройство и оборудование теплиц разного назначения.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117765" name="Group 5"/>
          <p:cNvGraphicFramePr>
            <a:graphicFrameLocks noGrp="1"/>
          </p:cNvGraphicFramePr>
          <p:nvPr/>
        </p:nvGraphicFramePr>
        <p:xfrm>
          <a:off x="0" y="2520950"/>
          <a:ext cx="208002" cy="518048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73" name="Picture 9" descr="D:\Портфель\Вопросы по группе\АГРОНОМЫ -ДЕКОРАТОРЫ\Агрономы\фото выпускник 2011\Группа 0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2060848"/>
            <a:ext cx="4032448" cy="30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66"/>
                </a:solidFill>
                <a:latin typeface="Garamond" pitchFamily="18" charset="0"/>
              </a:rPr>
              <a:t>Агроном-декоратор должен обладать следующими качествами: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5113338" cy="5257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любовь к природе</a:t>
            </a:r>
          </a:p>
          <a:p>
            <a:pPr eaLnBrk="1" hangingPunct="1"/>
            <a:r>
              <a:rPr lang="ru-RU" altLang="ru-RU" sz="2800" smtClean="0"/>
              <a:t>физическая выносливость</a:t>
            </a:r>
          </a:p>
          <a:p>
            <a:pPr eaLnBrk="1" hangingPunct="1"/>
            <a:r>
              <a:rPr lang="ru-RU" altLang="ru-RU" sz="2800" smtClean="0"/>
              <a:t>развитое воображение</a:t>
            </a:r>
          </a:p>
          <a:p>
            <a:pPr eaLnBrk="1" hangingPunct="1"/>
            <a:r>
              <a:rPr lang="ru-RU" altLang="ru-RU" sz="2800" smtClean="0"/>
              <a:t>наблюдательность и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глазомер </a:t>
            </a:r>
          </a:p>
          <a:p>
            <a:pPr eaLnBrk="1" hangingPunct="1"/>
            <a:r>
              <a:rPr lang="ru-RU" altLang="ru-RU" sz="2800" smtClean="0"/>
              <a:t>цветовое зрение </a:t>
            </a:r>
          </a:p>
          <a:p>
            <a:pPr eaLnBrk="1" hangingPunct="1"/>
            <a:r>
              <a:rPr lang="ru-RU" altLang="ru-RU" sz="2800" smtClean="0"/>
              <a:t>наглядно-образное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мышление </a:t>
            </a:r>
          </a:p>
          <a:p>
            <a:pPr eaLnBrk="1" hangingPunct="1"/>
            <a:r>
              <a:rPr lang="ru-RU" altLang="ru-RU" sz="2800" smtClean="0"/>
              <a:t>эстетический вкус </a:t>
            </a:r>
          </a:p>
        </p:txBody>
      </p:sp>
      <p:pic>
        <p:nvPicPr>
          <p:cNvPr id="12293" name="Picture 5" descr="D:\Портфель\Вопросы по группе\АГРОНОМЫ -ДЕКОРАТОРЫ\Агрономы\Наша група\SDC115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2492896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6666"/>
                </a:solidFill>
                <a:latin typeface="Garamond" pitchFamily="18" charset="0"/>
              </a:rPr>
              <a:t>Требования к здоровью</a:t>
            </a:r>
            <a:endParaRPr lang="ru-RU" altLang="ru-RU" sz="3600" smtClean="0">
              <a:solidFill>
                <a:srgbClr val="006666"/>
              </a:solidFill>
              <a:latin typeface="Garamond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23088" cy="3413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006600"/>
                </a:solidFill>
              </a:rPr>
              <a:t>Физическая выносливость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006600"/>
                </a:solidFill>
              </a:rPr>
              <a:t>Устойчивость к простудным заболеваниям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006600"/>
                </a:solidFill>
              </a:rPr>
              <a:t>Отсутствие аллергических реакций на растения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0066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omil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Camomile</Template>
  <TotalTime>799</TotalTime>
  <Words>793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Camomile</vt:lpstr>
      <vt:lpstr>Министерство образования Пензенской области ГБОУ СПО ПО «Пензенский многопрофильный колледж» отделение коммунального хозяйства и управления земельными ресурсами</vt:lpstr>
      <vt:lpstr>История одной профессии</vt:lpstr>
      <vt:lpstr>Содержание деятельности</vt:lpstr>
      <vt:lpstr>Слайд 4</vt:lpstr>
      <vt:lpstr>Слайд 5</vt:lpstr>
      <vt:lpstr>Слайд 6</vt:lpstr>
      <vt:lpstr>Требования к профессиональной подготовке</vt:lpstr>
      <vt:lpstr>Агроном-декоратор должен обладать следующими качествами:</vt:lpstr>
      <vt:lpstr>Требования к здоровью</vt:lpstr>
      <vt:lpstr>   </vt:lpstr>
      <vt:lpstr>К профессиональным функциям агронома относятся: </vt:lpstr>
      <vt:lpstr>Слайд 12</vt:lpstr>
      <vt:lpstr>Слайд 13</vt:lpstr>
      <vt:lpstr>Слоган моей профессии</vt:lpstr>
      <vt:lpstr>«Пензенский многопрофильный колледж» отделение коммунального хозяйства и управления земельными ресурсами</vt:lpstr>
      <vt:lpstr>Мы тебя ждем! </vt:lpstr>
    </vt:vector>
  </TitlesOfParts>
  <Company>Rus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User</cp:lastModifiedBy>
  <cp:revision>150</cp:revision>
  <dcterms:created xsi:type="dcterms:W3CDTF">2010-03-13T11:58:04Z</dcterms:created>
  <dcterms:modified xsi:type="dcterms:W3CDTF">2013-12-19T10:05:54Z</dcterms:modified>
</cp:coreProperties>
</file>