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72720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Речевое развитие детей младшего дошкольного возраста.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285884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</a:rPr>
              <a:t>Родительское собрание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Учитель – логопед О. А. </a:t>
            </a:r>
            <a:r>
              <a:rPr lang="ru-RU" sz="1200" dirty="0" smtClean="0">
                <a:solidFill>
                  <a:schemeClr val="tx1"/>
                </a:solidFill>
              </a:rPr>
              <a:t>Петрова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МДОУ ДСКВ № 32.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Bookman Old Style" pitchFamily="18" charset="0"/>
              <a:sym typeface="Wingdings"/>
            </a:endParaRP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слуховое восприятие</a:t>
            </a:r>
          </a:p>
        </p:txBody>
      </p:sp>
      <p:pic>
        <p:nvPicPr>
          <p:cNvPr id="25602" name="Picture 2" descr="http://www.umka.by/cms/images/ra476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357586" cy="2143125"/>
          </a:xfrm>
          <a:prstGeom prst="rect">
            <a:avLst/>
          </a:prstGeom>
          <a:noFill/>
        </p:spPr>
      </p:pic>
      <p:pic>
        <p:nvPicPr>
          <p:cNvPr id="25606" name="Picture 6" descr="http://funforkids.ru/pictures/school1/school01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2308161" cy="2571768"/>
          </a:xfrm>
          <a:prstGeom prst="rect">
            <a:avLst/>
          </a:prstGeom>
          <a:noFill/>
        </p:spPr>
      </p:pic>
      <p:pic>
        <p:nvPicPr>
          <p:cNvPr id="25608" name="Picture 8" descr="http://knitly.com/wp-content/uploads/2010/03/tayra20100331_11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429024" cy="230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57174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latin typeface="Bookman Old Style" pitchFamily="18" charset="0"/>
              </a:rPr>
              <a:t>     Спасибо </a:t>
            </a:r>
            <a:r>
              <a:rPr lang="ru-RU" sz="3600" b="1" dirty="0" smtClean="0">
                <a:latin typeface="Bookman Old Style" pitchFamily="18" charset="0"/>
              </a:rPr>
              <a:t>за внимание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929066"/>
            <a:ext cx="8789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: </a:t>
            </a:r>
            <a:r>
              <a:rPr lang="ru-RU" dirty="0" smtClean="0">
                <a:hlinkClick r:id="rId2"/>
              </a:rPr>
              <a:t>http://www.yandex.ru/</a:t>
            </a:r>
            <a:endParaRPr lang="ru-RU" dirty="0" smtClean="0"/>
          </a:p>
          <a:p>
            <a:r>
              <a:rPr lang="ru-RU" dirty="0" smtClean="0"/>
              <a:t>Литература:  М. Ф. Фомичева. Воспитание у детей правильного произношения: Пособие для логопеда и воспитателя дет. сада. – 4 -  е изд., М.: Издательство «Институт практической психологии», Воронеж: НПО «МОДЭК», 1997г.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500042"/>
            <a:ext cx="7929618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800" b="1" smtClean="0">
                <a:latin typeface="Bookman Old Style" pitchFamily="18" charset="0"/>
              </a:rPr>
              <a:t>Чтобы </a:t>
            </a:r>
            <a:r>
              <a:rPr lang="ru-RU" sz="2800" b="1" dirty="0" smtClean="0">
                <a:latin typeface="Bookman Old Style" pitchFamily="18" charset="0"/>
              </a:rPr>
              <a:t>помощь  ребенку была эффективной, взрослому необходимо четко представлять, что должен знать и уметь ребенок в данный конкретный период своего развития. И уже с учетом этого строить свои занятия.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http://s10.rimg.info/8430f440676e420c5ec0cc8323415af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17335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-2799824"/>
            <a:ext cx="878684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 Дети понимают на простых картинках действия и предметы.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Выполняют просьбы взрослых, состоящие из двух частей.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 Понимают значение пространственных предлогов 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4. Понимают обобщающее значение наименований однородных предметов.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5.  Задают вопросы: «Как это называется?», «Что это?».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6.  Насчитывается  200 -  400 слов.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7. Пользуется фразой из 2 - 4 слов.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8. В речи много глаголов в повелительном наклонении.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9. Характерно неправильное звукопроизношение 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10. Неустойчивое произношение многих слов.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11. Нарушена слоговая структура многосложных слов.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12.У части детей слабый, тихий голос.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85723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  2 года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643050"/>
            <a:ext cx="82868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latin typeface="Bookman Old Style" pitchFamily="18" charset="0"/>
              </a:rPr>
              <a:t>     </a:t>
            </a:r>
            <a:r>
              <a:rPr lang="ru-RU" sz="2000" b="1" dirty="0" smtClean="0">
                <a:latin typeface="Bookman Old Style" pitchFamily="18" charset="0"/>
              </a:rPr>
              <a:t>1.Связь слов в предложении налажена с помощью окончаний и предлогов, употребляются союзы, используются все основные части речи. 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2. Словарный запас характеризуется не только словами чисто бытовой тематики, встречаются слова оценочного значения, слова обобщения.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3. Звукопроизношение еще не полностью соответствует норме. 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4. Слова со сложной слоговой структурой и со стечениями согласных могут произноситься искаженно. 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5.  Любит слушать сказки.</a:t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>6. Понимает несложные сюжетные картинки.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071546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3 года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-380250"/>
            <a:ext cx="78581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3333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 Словарный запас достигает 2000 слов.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 Появляется «словотворчество», что свидетельствует о начале усвоения словообразовательных моделей.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 В речи все меньше ошибок на словоизменение основных частей речи.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4. У многих детей звукопроизношение нормализовалось.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5. Связная речь еще не сложилась.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6. Хорошо развитая в данном возрасте непроизвольная память позволяет запомнить большое количество стихотворных произведений наизусть.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28586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4 года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03839"/>
            <a:ext cx="764386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негативные факторы в период беременности и родов;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«педагогическая запущенность»;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ПЭП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частые болезни, инфекции, травмы до 3 лет;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наследственные факторы;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снижение слуха;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анатомические особенности челюстно-лицевого аппарата.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128586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Причины нарушения речи: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9"/>
            <a:ext cx="70009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>
                <a:latin typeface="Bookman Old Style" pitchFamily="18" charset="0"/>
              </a:rPr>
              <a:t>Что помогает развить речь ребенка:</a:t>
            </a:r>
          </a:p>
          <a:p>
            <a:endParaRPr lang="ru-RU" b="1" dirty="0" smtClean="0"/>
          </a:p>
          <a:p>
            <a:endParaRPr lang="ru-RU" sz="2800" b="1" dirty="0" smtClean="0">
              <a:latin typeface="Bookman Old Style" pitchFamily="18" charset="0"/>
            </a:endParaRP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прогулки;</a:t>
            </a: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чтение сказок, </a:t>
            </a:r>
            <a:r>
              <a:rPr lang="ru-RU" sz="2800" b="1" dirty="0" err="1" smtClean="0">
                <a:latin typeface="Bookman Old Style" pitchFamily="18" charset="0"/>
              </a:rPr>
              <a:t>потешек</a:t>
            </a:r>
            <a:r>
              <a:rPr lang="ru-RU" sz="2800" b="1" dirty="0" smtClean="0">
                <a:latin typeface="Bookman Old Style" pitchFamily="18" charset="0"/>
              </a:rPr>
              <a:t>, стихотворений;</a:t>
            </a: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разговор по телефону;</a:t>
            </a: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игры.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4578" name="Picture 2" descr="http://www.nedug.ru/common/data/pub/pictures/2010277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00636"/>
            <a:ext cx="200026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coxinelle.free.fr/lesgifs/gifs/bebes/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000372"/>
            <a:ext cx="1785950" cy="138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s017.radikal.ru/i405/1110/f8/ba29b54e08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71546"/>
            <a:ext cx="1823357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Что следует развивать у ребенка: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r>
              <a:rPr lang="ru-RU" sz="28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 smtClean="0">
                <a:latin typeface="Bookman Old Style" pitchFamily="18" charset="0"/>
              </a:rPr>
              <a:t>мелкую моторику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23554" name="Picture 2" descr="http://www.chudoos.ru/images/stories/my_images/200783_9681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2428892" cy="157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rstart.com.ua/images/statti/razvitie-malishey/igry-dlya-samyx-malenkix-melkaya-motorika/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2428924" cy="1714512"/>
          </a:xfrm>
          <a:prstGeom prst="rect">
            <a:avLst/>
          </a:prstGeom>
          <a:noFill/>
        </p:spPr>
      </p:pic>
      <p:pic>
        <p:nvPicPr>
          <p:cNvPr id="23562" name="Picture 10" descr="http://www.sadmishutka.edusite.ru/images/clip_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14488"/>
            <a:ext cx="2519812" cy="1785951"/>
          </a:xfrm>
          <a:prstGeom prst="rect">
            <a:avLst/>
          </a:prstGeom>
          <a:noFill/>
        </p:spPr>
      </p:pic>
      <p:pic>
        <p:nvPicPr>
          <p:cNvPr id="23564" name="Picture 12" descr="http://i3.imgbb.ru/img8/d/2/8/d28634a8300e3dfa3417bb08214a26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2379778" cy="1857388"/>
          </a:xfrm>
          <a:prstGeom prst="rect">
            <a:avLst/>
          </a:prstGeom>
          <a:noFill/>
        </p:spPr>
      </p:pic>
      <p:pic>
        <p:nvPicPr>
          <p:cNvPr id="23566" name="Picture 14" descr="http://cs10297.vk.com/u14229178/-14/x_fbf26a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00504"/>
            <a:ext cx="2500330" cy="1857389"/>
          </a:xfrm>
          <a:prstGeom prst="rect">
            <a:avLst/>
          </a:prstGeom>
          <a:noFill/>
        </p:spPr>
      </p:pic>
      <p:pic>
        <p:nvPicPr>
          <p:cNvPr id="23568" name="Picture 16" descr="http://igrushka56.ru/assets/images/b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929066"/>
            <a:ext cx="285752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6"/>
            <a:ext cx="535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  <a:sym typeface="Wingdings"/>
              </a:rPr>
              <a:t></a:t>
            </a:r>
            <a:r>
              <a:rPr lang="ru-RU" sz="2400" b="1" dirty="0" smtClean="0">
                <a:latin typeface="Bookman Old Style" pitchFamily="18" charset="0"/>
              </a:rPr>
              <a:t>артикуляционную моторику:</a:t>
            </a:r>
          </a:p>
          <a:p>
            <a:endParaRPr lang="ru-RU" sz="2400" b="1" dirty="0" smtClean="0">
              <a:latin typeface="Bookman Old Style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2428892" cy="18573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2428892" cy="18573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429000"/>
            <a:ext cx="2214578" cy="228601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29000"/>
            <a:ext cx="2143140" cy="22479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429000"/>
            <a:ext cx="2143140" cy="229271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928794" y="292893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b="1" dirty="0" smtClean="0">
                <a:latin typeface="Bookman Old Style" pitchFamily="18" charset="0"/>
              </a:rPr>
              <a:t>Рыбка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3000372"/>
            <a:ext cx="224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Лопаточка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592933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Иголочка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5786455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  </a:t>
            </a:r>
            <a:r>
              <a:rPr lang="ru-RU" sz="2400" b="1" dirty="0" smtClean="0">
                <a:latin typeface="Bookman Old Style" pitchFamily="18" charset="0"/>
              </a:rPr>
              <a:t>Чашечка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6000768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Лошадка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220</Words>
  <Application>Microsoft Office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Речевое развитие детей младшего дошкольного возраста.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2013-01-06T18:32:13Z</dcterms:created>
  <dcterms:modified xsi:type="dcterms:W3CDTF">2014-01-04T14:46:54Z</dcterms:modified>
</cp:coreProperties>
</file>