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9" r:id="rId5"/>
    <p:sldId id="259" r:id="rId6"/>
    <p:sldId id="260" r:id="rId7"/>
    <p:sldId id="261" r:id="rId8"/>
    <p:sldId id="262" r:id="rId9"/>
    <p:sldId id="264" r:id="rId10"/>
    <p:sldId id="265" r:id="rId11"/>
    <p:sldId id="270"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79" d="100"/>
          <a:sy n="7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267280-A2F5-4D84-A814-867662E8E283}" type="datetimeFigureOut">
              <a:rPr lang="ru-RU"/>
              <a:pPr>
                <a:defRPr/>
              </a:pPr>
              <a:t>02.12.2013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79C9A74-E6B9-4944-931E-877C7AD4BA5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noTextEdi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63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B404D-95BD-4C40-B98D-C6B20CC12A3D}" type="slidenum">
              <a:rPr lang="ru-RU" smtClean="0"/>
              <a:pPr fontAlgn="base">
                <a:spcBef>
                  <a:spcPct val="0"/>
                </a:spcBef>
                <a:spcAft>
                  <a:spcPct val="0"/>
                </a:spcAft>
                <a:defRPr/>
              </a:pPr>
              <a:t>12</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Группа 1"/>
          <p:cNvGrpSpPr>
            <a:grpSpLocks/>
          </p:cNvGrpSpPr>
          <p:nvPr/>
        </p:nvGrpSpPr>
        <p:grpSpPr bwMode="auto">
          <a:xfrm>
            <a:off x="-3175" y="4953000"/>
            <a:ext cx="9147175" cy="1911350"/>
            <a:chOff x="-3765" y="4832896"/>
            <a:chExt cx="9147765" cy="2032192"/>
          </a:xfrm>
        </p:grpSpPr>
        <p:sp>
          <p:nvSpPr>
            <p:cNvPr id="6" name="Полилиния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Полилиния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8"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smtClean="0">
                <a:solidFill>
                  <a:srgbClr val="FFFFFF"/>
                </a:solidFill>
              </a:defRPr>
            </a:lvl1pPr>
            <a:extLst/>
          </a:lstStyle>
          <a:p>
            <a:pPr>
              <a:defRPr/>
            </a:pPr>
            <a:fld id="{4503F50E-54A0-4323-B157-DB4353C27C14}" type="datetimeFigureOut">
              <a:rPr lang="ru-RU"/>
              <a:pPr>
                <a:defRPr/>
              </a:pPr>
              <a:t>02.12.2013</a:t>
            </a:fld>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smtClean="0">
                <a:solidFill>
                  <a:srgbClr val="FFFFFF"/>
                </a:solidFill>
              </a:defRPr>
            </a:lvl1pPr>
            <a:extLst/>
          </a:lstStyle>
          <a:p>
            <a:pPr>
              <a:defRPr/>
            </a:pPr>
            <a:fld id="{11DE2D00-A2E3-40CA-9101-15E3EA11A8F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497F9711-9A92-4494-85EA-2C79F06BE12E}" type="datetimeFigureOut">
              <a:rPr lang="ru-RU"/>
              <a:pPr>
                <a:defRPr/>
              </a:pPr>
              <a:t>02.12.2013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1E6C98A-4155-40DC-A117-F134FB10A98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00AEF8A2-9B64-4781-9EFC-972B01E66E25}" type="datetimeFigureOut">
              <a:rPr lang="ru-RU"/>
              <a:pPr>
                <a:defRPr/>
              </a:pPr>
              <a:t>02.12.2013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BDB699E-BF7D-4532-A22F-2A15B4F3126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E1E4AA3A-2051-4D5E-91F8-7E434E4F33D6}" type="datetimeFigureOut">
              <a:rPr lang="ru-RU"/>
              <a:pPr>
                <a:defRPr/>
              </a:pPr>
              <a:t>02.12.2013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3003286A-D97E-4660-B8A7-5F4B6CBD17B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Нашивка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Нашивка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AE605EF1-0E33-4D01-B50A-392D37709C4D}" type="datetimeFigureOut">
              <a:rPr lang="ru-RU"/>
              <a:pPr>
                <a:defRPr/>
              </a:pPr>
              <a:t>02.12.2013</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14D7467F-AA0F-4629-84A3-7C95AF6F863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4"/>
          <p:cNvSpPr>
            <a:spLocks noGrp="1"/>
          </p:cNvSpPr>
          <p:nvPr>
            <p:ph type="dt" sz="half" idx="10"/>
          </p:nvPr>
        </p:nvSpPr>
        <p:spPr/>
        <p:txBody>
          <a:bodyPr/>
          <a:lstStyle>
            <a:lvl1pPr>
              <a:defRPr/>
            </a:lvl1pPr>
            <a:extLst/>
          </a:lstStyle>
          <a:p>
            <a:pPr>
              <a:defRPr/>
            </a:pPr>
            <a:fld id="{86EB1D0E-8ECC-4CAB-B74C-574CA4FECE8C}" type="datetimeFigureOut">
              <a:rPr lang="ru-RU"/>
              <a:pPr>
                <a:defRPr/>
              </a:pPr>
              <a:t>02.12.2013</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C637E0E0-F4B0-4052-AA32-7B8BEFB3069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45DFEF5F-B01A-4D29-B920-FA07F82D4480}" type="datetimeFigureOut">
              <a:rPr lang="ru-RU"/>
              <a:pPr>
                <a:defRPr/>
              </a:pPr>
              <a:t>02.12.2013</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1B00A06A-CCB7-4F23-85FC-EDFD5A4361B7}"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extLst/>
          </a:lstStyle>
          <a:p>
            <a:pPr>
              <a:defRPr/>
            </a:pPr>
            <a:fld id="{E2C1A6E8-67CB-4F00-A38C-57EC64AFBCC9}" type="datetimeFigureOut">
              <a:rPr lang="ru-RU"/>
              <a:pPr>
                <a:defRPr/>
              </a:pPr>
              <a:t>02.12.2013</a:t>
            </a:fld>
            <a:endParaRPr lang="ru-RU"/>
          </a:p>
        </p:txBody>
      </p:sp>
      <p:sp>
        <p:nvSpPr>
          <p:cNvPr id="4" name="Нижний колонтитул 3"/>
          <p:cNvSpPr>
            <a:spLocks noGrp="1"/>
          </p:cNvSpPr>
          <p:nvPr>
            <p:ph type="ftr" sz="quarter" idx="11"/>
          </p:nvPr>
        </p:nvSpPr>
        <p:spPr/>
        <p:txBody>
          <a:bodyPr/>
          <a:lstStyle>
            <a:lvl1pPr>
              <a:defRPr/>
            </a:lvl1pPr>
            <a:extLst/>
          </a:lstStyle>
          <a:p>
            <a:pPr>
              <a:defRPr/>
            </a:pPr>
            <a:endParaRPr lang="ru-RU"/>
          </a:p>
        </p:txBody>
      </p:sp>
      <p:sp>
        <p:nvSpPr>
          <p:cNvPr id="5" name="Номер слайда 4"/>
          <p:cNvSpPr>
            <a:spLocks noGrp="1"/>
          </p:cNvSpPr>
          <p:nvPr>
            <p:ph type="sldNum" sz="quarter" idx="12"/>
          </p:nvPr>
        </p:nvSpPr>
        <p:spPr/>
        <p:txBody>
          <a:bodyPr/>
          <a:lstStyle>
            <a:lvl1pPr>
              <a:defRPr/>
            </a:lvl1pPr>
            <a:extLst/>
          </a:lstStyle>
          <a:p>
            <a:pPr>
              <a:defRPr/>
            </a:pPr>
            <a:fld id="{05050AFD-C59E-4614-91AE-F5A57D07B77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65767D84-3CC0-4A8D-9BC3-DC7B38E3044B}" type="datetimeFigureOut">
              <a:rPr lang="ru-RU"/>
              <a:pPr>
                <a:defRPr/>
              </a:pPr>
              <a:t>02.12.2013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1954330E-3C4E-495A-BDF0-83E0EFB17D6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310EE581-4A76-41D4-B044-3A9DDC67D77A}" type="datetimeFigureOut">
              <a:rPr lang="ru-RU"/>
              <a:pPr>
                <a:defRPr/>
              </a:pPr>
              <a:t>02.12.2013</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E92D6F5E-B9CE-4F56-9E58-893E37C2F45A}"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5" name="Полилиния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Полилиния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Прямоугольный треугольник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Нашивка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smtClean="0">
                <a:solidFill>
                  <a:schemeClr val="tx1"/>
                </a:solidFill>
              </a:defRPr>
            </a:lvl1pPr>
            <a:extLst/>
          </a:lstStyle>
          <a:p>
            <a:pPr>
              <a:defRPr/>
            </a:pPr>
            <a:fld id="{4330DC34-9217-42FE-B4D9-77A38D062E81}" type="datetimeFigureOut">
              <a:rPr lang="ru-RU"/>
              <a:pPr>
                <a:defRPr/>
              </a:pPr>
              <a:t>02.12.2013</a:t>
            </a:fld>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smtClean="0">
                <a:solidFill>
                  <a:schemeClr val="tx1"/>
                </a:solidFill>
              </a:defRPr>
            </a:lvl1pPr>
            <a:extLst/>
          </a:lstStyle>
          <a:p>
            <a:pPr>
              <a:defRPr/>
            </a:pPr>
            <a:fld id="{4327AA54-3894-4933-AC4D-AB4D4E107320}"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2" name="Полилиния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cs typeface="+mn-cs"/>
              </a:defRPr>
            </a:lvl1pPr>
            <a:extLst/>
          </a:lstStyle>
          <a:p>
            <a:pPr>
              <a:defRPr/>
            </a:pPr>
            <a:fld id="{11C60494-D1EC-41FE-89D7-D4853C56C83E}" type="datetimeFigureOut">
              <a:rPr lang="ru-RU"/>
              <a:pPr>
                <a:defRPr/>
              </a:pPr>
              <a:t>02.12.2013</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cs typeface="+mn-cs"/>
              </a:defRPr>
            </a:lvl1pPr>
            <a:extLst/>
          </a:lstStyle>
          <a:p>
            <a:pPr>
              <a:defRPr/>
            </a:pPr>
            <a:fld id="{E47DEC53-7AF9-466C-A3A5-78D2A32CBD6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539552" y="0"/>
            <a:ext cx="7772400" cy="1470025"/>
          </a:xfrm>
        </p:spPr>
        <p:txBody>
          <a:bodyPr/>
          <a:lstStyle/>
          <a:p>
            <a:pPr fontAlgn="auto">
              <a:spcAft>
                <a:spcPts val="0"/>
              </a:spcAft>
              <a:defRPr/>
            </a:pPr>
            <a:r>
              <a:rPr lang="ru-RU" sz="3200" dirty="0" smtClean="0"/>
              <a:t>Родительское собрание</a:t>
            </a:r>
            <a:br>
              <a:rPr lang="ru-RU" sz="3200" dirty="0" smtClean="0"/>
            </a:br>
            <a:r>
              <a:rPr lang="ru-RU" sz="3200" dirty="0" smtClean="0"/>
              <a:t> </a:t>
            </a:r>
          </a:p>
        </p:txBody>
      </p:sp>
      <p:sp>
        <p:nvSpPr>
          <p:cNvPr id="3" name="Подзаголовок 2"/>
          <p:cNvSpPr>
            <a:spLocks noGrp="1"/>
          </p:cNvSpPr>
          <p:nvPr>
            <p:ph type="subTitle" idx="1"/>
          </p:nvPr>
        </p:nvSpPr>
        <p:spPr>
          <a:xfrm>
            <a:off x="1547813" y="1125538"/>
            <a:ext cx="7000875" cy="2355850"/>
          </a:xfrm>
        </p:spPr>
        <p:txBody>
          <a:bodyPr>
            <a:normAutofit/>
          </a:bodyPr>
          <a:lstStyle/>
          <a:p>
            <a:pPr marR="0" algn="ctr">
              <a:buFont typeface="Arial" charset="0"/>
              <a:buNone/>
            </a:pPr>
            <a:r>
              <a:rPr lang="ru-RU" b="1" smtClean="0">
                <a:solidFill>
                  <a:srgbClr val="227A8F"/>
                </a:solidFill>
              </a:rPr>
              <a:t>по теме </a:t>
            </a:r>
          </a:p>
          <a:p>
            <a:pPr marR="0" algn="ctr">
              <a:buFont typeface="Arial" charset="0"/>
              <a:buNone/>
            </a:pPr>
            <a:r>
              <a:rPr lang="ru-RU" b="1" smtClean="0">
                <a:solidFill>
                  <a:srgbClr val="227A8F"/>
                </a:solidFill>
              </a:rPr>
              <a:t>« Роль родителей в трудовом воспитании подростка»</a:t>
            </a:r>
          </a:p>
          <a:p>
            <a:pPr marR="0">
              <a:buFont typeface="Arial" charset="0"/>
              <a:buNone/>
            </a:pPr>
            <a:r>
              <a:rPr lang="ru-RU" sz="2000" b="1" smtClean="0">
                <a:solidFill>
                  <a:srgbClr val="227A8F"/>
                </a:solidFill>
              </a:rPr>
              <a:t> </a:t>
            </a:r>
          </a:p>
          <a:p>
            <a:pPr marR="0">
              <a:buFont typeface="Arial" charset="0"/>
              <a:buNone/>
            </a:pPr>
            <a:endParaRPr lang="ru-RU" sz="2000" b="1" smtClean="0">
              <a:solidFill>
                <a:srgbClr val="227A8F"/>
              </a:solidFill>
            </a:endParaRPr>
          </a:p>
          <a:p>
            <a:pPr marR="0">
              <a:buFont typeface="Arial" charset="0"/>
              <a:buNone/>
            </a:pPr>
            <a:endParaRPr lang="ru-RU" sz="2000" b="1" smtClean="0">
              <a:solidFill>
                <a:srgbClr val="227A8F"/>
              </a:solidFill>
            </a:endParaRPr>
          </a:p>
          <a:p>
            <a:pPr marR="0">
              <a:buFont typeface="Arial" charset="0"/>
              <a:buNone/>
            </a:pPr>
            <a:endParaRPr lang="ru-RU" smtClean="0"/>
          </a:p>
        </p:txBody>
      </p:sp>
      <p:pic>
        <p:nvPicPr>
          <p:cNvPr id="14340" name="Picture 4" descr="C:\Documents and Settings\Admin\Рабочий стол\род.собание картинки\img.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0825" y="2781300"/>
            <a:ext cx="4283075" cy="249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3554" name="Picture 4" descr="C:\Documents and Settings\Admin\Рабочий стол\род.собание картинки\edit.gif"/>
          <p:cNvPicPr>
            <a:picLocks noChangeAspect="1" noChangeArrowheads="1"/>
          </p:cNvPicPr>
          <p:nvPr/>
        </p:nvPicPr>
        <p:blipFill>
          <a:blip r:embed="rId3"/>
          <a:srcRect/>
          <a:stretch>
            <a:fillRect/>
          </a:stretch>
        </p:blipFill>
        <p:spPr bwMode="auto">
          <a:xfrm>
            <a:off x="3505200" y="642938"/>
            <a:ext cx="5000625" cy="5000625"/>
          </a:xfrm>
          <a:prstGeom prst="rect">
            <a:avLst/>
          </a:prstGeom>
          <a:noFill/>
          <a:ln w="9525">
            <a:noFill/>
            <a:miter lim="800000"/>
            <a:headEnd/>
            <a:tailEnd/>
          </a:ln>
        </p:spPr>
      </p:pic>
      <p:sp>
        <p:nvSpPr>
          <p:cNvPr id="3" name="Содержимое 2"/>
          <p:cNvSpPr>
            <a:spLocks noGrp="1"/>
          </p:cNvSpPr>
          <p:nvPr>
            <p:ph idx="1"/>
          </p:nvPr>
        </p:nvSpPr>
        <p:spPr/>
        <p:txBody>
          <a:bodyPr rtlCol="0">
            <a:normAutofit lnSpcReduction="10000"/>
          </a:bodyPr>
          <a:lstStyle/>
          <a:p>
            <a:pPr marL="365760" indent="-256032" fontAlgn="auto">
              <a:spcAft>
                <a:spcPts val="0"/>
              </a:spcAft>
              <a:buFont typeface="Arial" pitchFamily="34" charset="0"/>
              <a:buChar char="•"/>
              <a:defRPr/>
            </a:pPr>
            <a:r>
              <a:rPr lang="ru-RU" b="1" dirty="0" smtClean="0"/>
              <a:t>1. Есть ли у тебя постоянная обязанность в семье? Какая?</a:t>
            </a:r>
            <a:br>
              <a:rPr lang="ru-RU" b="1" dirty="0" smtClean="0"/>
            </a:br>
            <a:r>
              <a:rPr lang="ru-RU" b="1" dirty="0" smtClean="0"/>
              <a:t>2. Охотно ли ты ее выполняешь?</a:t>
            </a:r>
            <a:br>
              <a:rPr lang="ru-RU" b="1" dirty="0" smtClean="0"/>
            </a:br>
            <a:r>
              <a:rPr lang="ru-RU" b="1" dirty="0" smtClean="0"/>
              <a:t>3. Наказывают ли тебя родители за невыполнение  обязанностей?</a:t>
            </a:r>
            <a:br>
              <a:rPr lang="ru-RU" b="1" dirty="0" smtClean="0"/>
            </a:br>
            <a:r>
              <a:rPr lang="ru-RU" b="1" dirty="0" smtClean="0"/>
              <a:t>4. Часто ли ты выполняешь какую-либо работу вместе со своими родителями?</a:t>
            </a:r>
            <a:br>
              <a:rPr lang="ru-RU" b="1" dirty="0" smtClean="0"/>
            </a:br>
            <a:r>
              <a:rPr lang="ru-RU" b="1" dirty="0" smtClean="0"/>
              <a:t>5. Нравится ли тебе работать вместе с родителями? Почему?</a:t>
            </a:r>
            <a:br>
              <a:rPr lang="ru-RU" b="1" dirty="0" smtClean="0"/>
            </a:br>
            <a:r>
              <a:rPr lang="ru-RU" b="1" dirty="0" smtClean="0"/>
              <a:t>6. Профессию кого из своих родителей ты бы хотел освоить в будущем?</a:t>
            </a:r>
          </a:p>
          <a:p>
            <a:pPr marL="365760" indent="-256032" fontAlgn="auto">
              <a:spcAft>
                <a:spcPts val="0"/>
              </a:spcAft>
              <a:buFont typeface="Arial" pitchFamily="34" charset="0"/>
              <a:buChar char="•"/>
              <a:defRPr/>
            </a:pPr>
            <a:endParaRPr lang="ru-RU" dirty="0" smtClean="0"/>
          </a:p>
        </p:txBody>
      </p:sp>
      <p:sp>
        <p:nvSpPr>
          <p:cNvPr id="11267" name="Заголовок 1"/>
          <p:cNvSpPr>
            <a:spLocks noGrp="1"/>
          </p:cNvSpPr>
          <p:nvPr>
            <p:ph type="title"/>
          </p:nvPr>
        </p:nvSpPr>
        <p:spPr/>
        <p:txBody>
          <a:bodyPr/>
          <a:lstStyle/>
          <a:p>
            <a:pPr fontAlgn="auto">
              <a:spcAft>
                <a:spcPts val="0"/>
              </a:spcAft>
              <a:defRPr/>
            </a:pPr>
            <a:r>
              <a:rPr lang="ru-RU" smtClean="0"/>
              <a:t>Анкета для школьников</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fontAlgn="auto">
              <a:spcAft>
                <a:spcPts val="0"/>
              </a:spcAft>
              <a:defRPr/>
            </a:pPr>
            <a:r>
              <a:rPr lang="ru-RU" sz="5400" dirty="0" smtClean="0"/>
              <a:t>Результаты анкетирования школьников</a:t>
            </a:r>
            <a:endParaRPr lang="ru-RU" sz="5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pic>
        <p:nvPicPr>
          <p:cNvPr id="25602" name="Picture 4" descr="C:\Documents and Settings\Admin\Рабочий стол\род.собание картинки\x_93a53f73.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143000" y="1406525"/>
            <a:ext cx="6500813" cy="4595813"/>
          </a:xfrm>
          <a:prstGeom prst="rect">
            <a:avLst/>
          </a:prstGeom>
          <a:noFill/>
          <a:ln w="9525">
            <a:noFill/>
            <a:miter lim="800000"/>
            <a:headEnd/>
            <a:tailEnd/>
          </a:ln>
        </p:spPr>
      </p:pic>
      <p:sp>
        <p:nvSpPr>
          <p:cNvPr id="3" name="Содержимое 2"/>
          <p:cNvSpPr>
            <a:spLocks noGrp="1"/>
          </p:cNvSpPr>
          <p:nvPr>
            <p:ph idx="1"/>
          </p:nvPr>
        </p:nvSpPr>
        <p:spPr>
          <a:xfrm>
            <a:off x="457200" y="1357313"/>
            <a:ext cx="8229600" cy="4768850"/>
          </a:xfrm>
        </p:spPr>
        <p:txBody>
          <a:bodyPr rtlCol="0">
            <a:normAutofit fontScale="85000" lnSpcReduction="10000"/>
          </a:bodyPr>
          <a:lstStyle/>
          <a:p>
            <a:pPr marL="365760" indent="-256032" fontAlgn="auto">
              <a:spcAft>
                <a:spcPts val="0"/>
              </a:spcAft>
              <a:buFont typeface="Arial" pitchFamily="34" charset="0"/>
              <a:buChar char="•"/>
              <a:defRPr/>
            </a:pPr>
            <a:r>
              <a:rPr lang="ru-RU" b="1" dirty="0" smtClean="0"/>
              <a:t>1.Никогда не позволяйте себе распускаться, ворчать, ругаться, бранить друг друга и ребенка. </a:t>
            </a:r>
          </a:p>
          <a:p>
            <a:pPr marL="365760" indent="-256032" fontAlgn="auto">
              <a:spcAft>
                <a:spcPts val="0"/>
              </a:spcAft>
              <a:buFont typeface="Arial" pitchFamily="34" charset="0"/>
              <a:buChar char="•"/>
              <a:defRPr/>
            </a:pPr>
            <a:r>
              <a:rPr lang="ru-RU" b="1" dirty="0" smtClean="0"/>
              <a:t>2.Забывайте плохое сразу. Хорошее помните всегда. </a:t>
            </a:r>
          </a:p>
          <a:p>
            <a:pPr marL="365760" indent="-256032" fontAlgn="auto">
              <a:spcAft>
                <a:spcPts val="0"/>
              </a:spcAft>
              <a:buFont typeface="Arial" pitchFamily="34" charset="0"/>
              <a:buChar char="•"/>
              <a:defRPr/>
            </a:pPr>
            <a:r>
              <a:rPr lang="ru-RU" b="1" dirty="0" smtClean="0"/>
              <a:t>3.Старайтесь не ставить плохое в центр воспитания. </a:t>
            </a:r>
          </a:p>
          <a:p>
            <a:pPr marL="365760" indent="-256032" fontAlgn="auto">
              <a:spcAft>
                <a:spcPts val="0"/>
              </a:spcAft>
              <a:buFont typeface="Arial" pitchFamily="34" charset="0"/>
              <a:buChar char="•"/>
              <a:defRPr/>
            </a:pPr>
            <a:r>
              <a:rPr lang="ru-RU" b="1" dirty="0" smtClean="0"/>
              <a:t>4.Воспитывайте у детей уважение к любому труду. . </a:t>
            </a:r>
          </a:p>
          <a:p>
            <a:pPr marL="365760" indent="-256032" fontAlgn="auto">
              <a:spcAft>
                <a:spcPts val="0"/>
              </a:spcAft>
              <a:buFont typeface="Arial" pitchFamily="34" charset="0"/>
              <a:buChar char="•"/>
              <a:defRPr/>
            </a:pPr>
            <a:r>
              <a:rPr lang="ru-RU" b="1" dirty="0" smtClean="0"/>
              <a:t>5.Не прибегайте к наказанию трудом.</a:t>
            </a:r>
          </a:p>
          <a:p>
            <a:pPr marL="365760" indent="-256032" fontAlgn="auto">
              <a:spcAft>
                <a:spcPts val="0"/>
              </a:spcAft>
              <a:buFont typeface="Arial" pitchFamily="34" charset="0"/>
              <a:buChar char="•"/>
              <a:defRPr/>
            </a:pPr>
            <a:r>
              <a:rPr lang="ru-RU" b="1" dirty="0" smtClean="0"/>
              <a:t>6.Воспитывайте на положительном, вовлекайте детей в полезную деятельность. </a:t>
            </a:r>
          </a:p>
          <a:p>
            <a:pPr marL="365760" indent="-256032" fontAlgn="auto">
              <a:spcAft>
                <a:spcPts val="0"/>
              </a:spcAft>
              <a:buFont typeface="Arial" pitchFamily="34" charset="0"/>
              <a:buChar char="•"/>
              <a:defRPr/>
            </a:pPr>
            <a:r>
              <a:rPr lang="ru-RU" b="1" dirty="0" smtClean="0"/>
              <a:t>7.Учитывай индивидуальные и возрастные особенности своих детей.</a:t>
            </a:r>
          </a:p>
          <a:p>
            <a:pPr marL="365760" indent="-256032" fontAlgn="auto">
              <a:spcAft>
                <a:spcPts val="0"/>
              </a:spcAft>
              <a:buFont typeface="Arial" pitchFamily="34" charset="0"/>
              <a:buChar char="•"/>
              <a:defRPr/>
            </a:pPr>
            <a:r>
              <a:rPr lang="ru-RU" b="1" smtClean="0"/>
              <a:t> 8.Будьте </a:t>
            </a:r>
            <a:r>
              <a:rPr lang="ru-RU" b="1" dirty="0" smtClean="0"/>
              <a:t>последовательны в своих требованиях.</a:t>
            </a:r>
          </a:p>
          <a:p>
            <a:pPr marL="365760" indent="-256032" fontAlgn="auto">
              <a:spcAft>
                <a:spcPts val="0"/>
              </a:spcAft>
              <a:buFont typeface="Arial" pitchFamily="34" charset="0"/>
              <a:buChar char="•"/>
              <a:defRPr/>
            </a:pPr>
            <a:endParaRPr lang="ru-RU" dirty="0" smtClean="0"/>
          </a:p>
        </p:txBody>
      </p:sp>
      <p:sp>
        <p:nvSpPr>
          <p:cNvPr id="13315" name="Заголовок 1"/>
          <p:cNvSpPr>
            <a:spLocks noGrp="1"/>
          </p:cNvSpPr>
          <p:nvPr>
            <p:ph type="title"/>
          </p:nvPr>
        </p:nvSpPr>
        <p:spPr/>
        <p:txBody>
          <a:bodyPr/>
          <a:lstStyle/>
          <a:p>
            <a:pPr fontAlgn="auto">
              <a:spcAft>
                <a:spcPts val="0"/>
              </a:spcAft>
              <a:defRPr/>
            </a:pPr>
            <a:r>
              <a:rPr lang="ru-RU" smtClean="0"/>
              <a:t>Советы родителям.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7650" name="Содержимое 2"/>
          <p:cNvSpPr>
            <a:spLocks noGrp="1"/>
          </p:cNvSpPr>
          <p:nvPr>
            <p:ph idx="1"/>
          </p:nvPr>
        </p:nvSpPr>
        <p:spPr>
          <a:xfrm>
            <a:off x="457200" y="571500"/>
            <a:ext cx="8229600" cy="5554663"/>
          </a:xfrm>
        </p:spPr>
        <p:txBody>
          <a:bodyPr/>
          <a:lstStyle/>
          <a:p>
            <a:pPr algn="ctr">
              <a:buFont typeface="Arial" charset="0"/>
              <a:buNone/>
            </a:pPr>
            <a:r>
              <a:rPr lang="ru-RU" sz="4400" b="1" smtClean="0"/>
              <a:t>Дорогие родители,  на этом родительское собрание закончено. </a:t>
            </a:r>
          </a:p>
          <a:p>
            <a:pPr algn="ctr">
              <a:buFont typeface="Arial" charset="0"/>
              <a:buNone/>
            </a:pPr>
            <a:r>
              <a:rPr lang="ru-RU" sz="4400" b="1" smtClean="0"/>
              <a:t>Пусть ваши дети растут трудолюбивыми .</a:t>
            </a:r>
          </a:p>
          <a:p>
            <a:pPr algn="ctr">
              <a:buFont typeface="Arial" charset="0"/>
              <a:buNone/>
            </a:pPr>
            <a:r>
              <a:rPr lang="ru-RU" sz="4400" b="1" smtClean="0"/>
              <a:t>До свидания!!!</a:t>
            </a:r>
          </a:p>
          <a:p>
            <a:endParaRPr lang="ru-RU" smtClean="0"/>
          </a:p>
        </p:txBody>
      </p:sp>
      <p:pic>
        <p:nvPicPr>
          <p:cNvPr id="27651" name="Picture 4" descr="C:\Documents and Settings\Admin\Рабочий стол\род.собание картинки\t8739.gif"/>
          <p:cNvPicPr>
            <a:picLocks noChangeAspect="1" noChangeArrowheads="1" noCrop="1"/>
          </p:cNvPicPr>
          <p:nvPr/>
        </p:nvPicPr>
        <p:blipFill>
          <a:blip r:embed="rId3"/>
          <a:srcRect/>
          <a:stretch>
            <a:fillRect/>
          </a:stretch>
        </p:blipFill>
        <p:spPr bwMode="auto">
          <a:xfrm>
            <a:off x="6072188" y="2928938"/>
            <a:ext cx="2878137" cy="350043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5362" name="Содержимое 2"/>
          <p:cNvSpPr>
            <a:spLocks noGrp="1"/>
          </p:cNvSpPr>
          <p:nvPr>
            <p:ph idx="1"/>
          </p:nvPr>
        </p:nvSpPr>
        <p:spPr>
          <a:xfrm>
            <a:off x="457200" y="857250"/>
            <a:ext cx="8229600" cy="5268913"/>
          </a:xfrm>
        </p:spPr>
        <p:txBody>
          <a:bodyPr/>
          <a:lstStyle/>
          <a:p>
            <a:pPr>
              <a:buFont typeface="Arial" charset="0"/>
              <a:buNone/>
            </a:pPr>
            <a:r>
              <a:rPr lang="ru-RU" b="1" smtClean="0"/>
              <a:t>Цель:</a:t>
            </a:r>
            <a:r>
              <a:rPr lang="ru-RU" smtClean="0"/>
              <a:t> сформировать у родителей отчетливое представление о роли, возможностях, путях и способах трудового воспитания детей в семье.</a:t>
            </a:r>
          </a:p>
          <a:p>
            <a:endParaRPr lang="ru-RU" smtClean="0"/>
          </a:p>
        </p:txBody>
      </p:sp>
      <p:pic>
        <p:nvPicPr>
          <p:cNvPr id="15363" name="Picture 5" descr="C:\Documents and Settings\Admin\Рабочий стол\род.собание картинки\1799563.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7563" y="2786063"/>
            <a:ext cx="2963862" cy="321468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6386" name="Picture 4" descr="C:\Documents and Settings\Admin\Рабочий стол\род.собание картинки\m_26753 (1).jpg"/>
          <p:cNvPicPr>
            <a:picLocks noChangeAspect="1" noChangeArrowheads="1"/>
          </p:cNvPicPr>
          <p:nvPr/>
        </p:nvPicPr>
        <p:blipFill>
          <a:blip r:embed="rId3">
            <a:clrChange>
              <a:clrFrom>
                <a:srgbClr val="BDBAB1"/>
              </a:clrFrom>
              <a:clrTo>
                <a:srgbClr val="BDBAB1">
                  <a:alpha val="0"/>
                </a:srgbClr>
              </a:clrTo>
            </a:clrChange>
          </a:blip>
          <a:srcRect/>
          <a:stretch>
            <a:fillRect/>
          </a:stretch>
        </p:blipFill>
        <p:spPr bwMode="auto">
          <a:xfrm>
            <a:off x="6929438" y="0"/>
            <a:ext cx="2214562" cy="2719388"/>
          </a:xfrm>
          <a:prstGeom prst="rect">
            <a:avLst/>
          </a:prstGeom>
          <a:noFill/>
          <a:ln w="9525">
            <a:noFill/>
            <a:miter lim="800000"/>
            <a:headEnd/>
            <a:tailEnd/>
          </a:ln>
        </p:spPr>
      </p:pic>
      <p:sp>
        <p:nvSpPr>
          <p:cNvPr id="16387" name="Содержимое 2"/>
          <p:cNvSpPr>
            <a:spLocks noGrp="1"/>
          </p:cNvSpPr>
          <p:nvPr>
            <p:ph idx="1"/>
          </p:nvPr>
        </p:nvSpPr>
        <p:spPr>
          <a:xfrm>
            <a:off x="428625" y="857250"/>
            <a:ext cx="8229600" cy="5240338"/>
          </a:xfrm>
        </p:spPr>
        <p:txBody>
          <a:bodyPr/>
          <a:lstStyle/>
          <a:p>
            <a:pPr algn="ctr">
              <a:buFont typeface="Arial" charset="0"/>
              <a:buNone/>
            </a:pPr>
            <a:r>
              <a:rPr lang="ru-RU" b="1" smtClean="0"/>
              <a:t> </a:t>
            </a:r>
            <a:r>
              <a:rPr lang="ru-RU" sz="3600" b="1" smtClean="0"/>
              <a:t>«Лучшая форма </a:t>
            </a:r>
          </a:p>
          <a:p>
            <a:pPr algn="ctr">
              <a:buFont typeface="Arial" charset="0"/>
              <a:buNone/>
            </a:pPr>
            <a:r>
              <a:rPr lang="ru-RU" sz="3600" b="1" smtClean="0"/>
              <a:t>наследства, оставляемого </a:t>
            </a:r>
          </a:p>
          <a:p>
            <a:pPr algn="ctr">
              <a:buFont typeface="Arial" charset="0"/>
              <a:buNone/>
            </a:pPr>
            <a:r>
              <a:rPr lang="ru-RU" sz="3600" b="1" smtClean="0"/>
              <a:t>родителями своим детям, это</a:t>
            </a:r>
          </a:p>
          <a:p>
            <a:pPr algn="ctr">
              <a:buFont typeface="Arial" charset="0"/>
              <a:buNone/>
            </a:pPr>
            <a:r>
              <a:rPr lang="ru-RU" sz="3600" b="1" smtClean="0"/>
              <a:t> не деньги, не вещи и даже не образование, а воспитание трудолюбия, которое является одним из важнейших условий человеческого счастья</a:t>
            </a:r>
            <a:r>
              <a:rPr lang="ru-RU" smtClean="0"/>
              <a:t>»                                   К.Д.Ушинский.</a:t>
            </a:r>
          </a:p>
          <a:p>
            <a:endParaRPr lang="ru-RU"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288" y="692150"/>
            <a:ext cx="8229600" cy="4525963"/>
          </a:xfrm>
        </p:spPr>
        <p:txBody>
          <a:bodyPr>
            <a:normAutofit lnSpcReduction="10000"/>
          </a:bodyPr>
          <a:lstStyle/>
          <a:p>
            <a:pPr marL="365760" indent="-256032" algn="ctr" fontAlgn="auto">
              <a:spcAft>
                <a:spcPts val="0"/>
              </a:spcAft>
              <a:buFont typeface="Wingdings 3"/>
              <a:buChar char=""/>
              <a:defRPr/>
            </a:pPr>
            <a:r>
              <a:rPr lang="ru-RU" sz="2800" b="1" dirty="0" smtClean="0">
                <a:latin typeface="Times New Roman" pitchFamily="18" charset="0"/>
                <a:cs typeface="Times New Roman" pitchFamily="18" charset="0"/>
              </a:rPr>
              <a:t>Основы трудового воспитания закладываются в семье. Семья – дружный трудовой коллектив. Любовь к труду необходимо начинать воспитывать очень рано. Подражание, свойственное ребенку, является одним из важнейших мотивов, побуждающих  детей к активной деятельности. Наблюдение за трудом взрослых рождает желание делать то же самое. Не погасить это желание, а развить и углубить его – основная задача родителей, если они хотят вырастить ребенка трудолюбивым.</a:t>
            </a:r>
          </a:p>
          <a:p>
            <a:pPr marL="365760" indent="-256032" algn="ctr" fontAlgn="auto">
              <a:spcAft>
                <a:spcPts val="0"/>
              </a:spcAft>
              <a:buFont typeface="Wingdings 3"/>
              <a:buNone/>
              <a:defRPr/>
            </a:pPr>
            <a:endParaRPr lang="ru-RU" sz="2000" b="1" dirty="0" smtClean="0">
              <a:latin typeface="Times New Roman" pitchFamily="18" charset="0"/>
              <a:cs typeface="Times New Roman" pitchFamily="18" charset="0"/>
            </a:endParaRPr>
          </a:p>
          <a:p>
            <a:pPr marL="365760" indent="-256032" fontAlgn="auto">
              <a:spcAft>
                <a:spcPts val="0"/>
              </a:spcAft>
              <a:buFont typeface="Wingdings 3"/>
              <a:buChar char=""/>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8434" name="Picture 4" descr="C:\Documents and Settings\Admin\Рабочий стол\род.собание картинки\k0338350.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71688" y="1928813"/>
            <a:ext cx="4587875" cy="2941637"/>
          </a:xfrm>
          <a:prstGeom prst="rect">
            <a:avLst/>
          </a:prstGeom>
          <a:noFill/>
          <a:ln w="9525">
            <a:noFill/>
            <a:miter lim="800000"/>
            <a:headEnd/>
            <a:tailEnd/>
          </a:ln>
        </p:spPr>
      </p:pic>
      <p:sp>
        <p:nvSpPr>
          <p:cNvPr id="5123" name="Содержимое 2"/>
          <p:cNvSpPr>
            <a:spLocks noGrp="1"/>
          </p:cNvSpPr>
          <p:nvPr>
            <p:ph idx="1"/>
          </p:nvPr>
        </p:nvSpPr>
        <p:spPr>
          <a:xfrm>
            <a:off x="428625" y="357188"/>
            <a:ext cx="8258175" cy="5768975"/>
          </a:xfrm>
        </p:spPr>
        <p:txBody>
          <a:bodyPr>
            <a:normAutofit fontScale="92500" lnSpcReduction="10000"/>
          </a:bodyPr>
          <a:lstStyle/>
          <a:p>
            <a:pPr marL="365760" indent="-256032" algn="ctr" fontAlgn="auto">
              <a:spcAft>
                <a:spcPts val="0"/>
              </a:spcAft>
              <a:buFont typeface="Arial" charset="0"/>
              <a:buNone/>
              <a:defRPr/>
            </a:pPr>
            <a:r>
              <a:rPr lang="ru-RU" sz="2400" b="1" dirty="0" smtClean="0"/>
              <a:t>Выделяют основные принципы работы семьи в трудовом воспитании детей:</a:t>
            </a:r>
          </a:p>
          <a:p>
            <a:pPr marL="365760" indent="-256032" fontAlgn="auto">
              <a:spcAft>
                <a:spcPts val="0"/>
              </a:spcAft>
              <a:buFont typeface="Arial" charset="0"/>
              <a:buNone/>
              <a:defRPr/>
            </a:pPr>
            <a:r>
              <a:rPr lang="ru-RU" sz="2400" dirty="0" smtClean="0"/>
              <a:t>   - Приобщение к труду через самообслуживание;</a:t>
            </a:r>
            <a:br>
              <a:rPr lang="ru-RU" sz="2400" dirty="0" smtClean="0"/>
            </a:br>
            <a:r>
              <a:rPr lang="ru-RU" sz="2400" dirty="0" smtClean="0"/>
              <a:t>- постепенный переход от самообслуживания к труду для других;</a:t>
            </a:r>
            <a:br>
              <a:rPr lang="ru-RU" sz="2400" dirty="0" smtClean="0"/>
            </a:br>
            <a:r>
              <a:rPr lang="ru-RU" sz="2400" dirty="0" smtClean="0"/>
              <a:t>- постепенное расширение круга обязанностей, наращивание их сложности;</a:t>
            </a:r>
            <a:br>
              <a:rPr lang="ru-RU" sz="2400" dirty="0" smtClean="0"/>
            </a:br>
            <a:r>
              <a:rPr lang="ru-RU" sz="2400" dirty="0" smtClean="0"/>
              <a:t>- тактичный и постоянный контроль качества выполнения трудовых  поручений;</a:t>
            </a:r>
            <a:br>
              <a:rPr lang="ru-RU" sz="2400" dirty="0" smtClean="0"/>
            </a:br>
            <a:r>
              <a:rPr lang="ru-RU" sz="2400" dirty="0" smtClean="0"/>
              <a:t>- организация обучения выполнению трудовых операций;</a:t>
            </a:r>
            <a:br>
              <a:rPr lang="ru-RU" sz="2400" dirty="0" smtClean="0"/>
            </a:br>
            <a:r>
              <a:rPr lang="ru-RU" sz="2400" dirty="0" smtClean="0"/>
              <a:t>- формирование у ребенка уверенности в важности выполнения порученной ему работы;</a:t>
            </a:r>
            <a:br>
              <a:rPr lang="ru-RU" sz="2400" dirty="0" smtClean="0"/>
            </a:br>
            <a:r>
              <a:rPr lang="ru-RU" sz="2400" dirty="0" smtClean="0"/>
              <a:t>- учет индивидуальных особенностей и склонностей ребенка при распределении трудовых поручений;</a:t>
            </a:r>
            <a:br>
              <a:rPr lang="ru-RU" sz="2400" dirty="0" smtClean="0"/>
            </a:br>
            <a:r>
              <a:rPr lang="ru-RU" sz="2400" dirty="0" smtClean="0"/>
              <a:t>- поощрения прилежного выполнения поручений, проявления самостоятельности и инициативы;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19458" name="Picture 4" descr="C:\Documents and Settings\Admin\Рабочий стол\род.собание картинки\icon_7big.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50" y="428625"/>
            <a:ext cx="3619500" cy="3619500"/>
          </a:xfrm>
          <a:prstGeom prst="rect">
            <a:avLst/>
          </a:prstGeom>
          <a:noFill/>
          <a:ln w="9525">
            <a:noFill/>
            <a:miter lim="800000"/>
            <a:headEnd/>
            <a:tailEnd/>
          </a:ln>
        </p:spPr>
      </p:pic>
      <p:sp>
        <p:nvSpPr>
          <p:cNvPr id="19459" name="Содержимое 3"/>
          <p:cNvSpPr>
            <a:spLocks noGrp="1"/>
          </p:cNvSpPr>
          <p:nvPr>
            <p:ph idx="1"/>
          </p:nvPr>
        </p:nvSpPr>
        <p:spPr>
          <a:xfrm>
            <a:off x="571500" y="1571625"/>
            <a:ext cx="8229600" cy="6483350"/>
          </a:xfrm>
        </p:spPr>
        <p:txBody>
          <a:bodyPr/>
          <a:lstStyle/>
          <a:p>
            <a:pPr algn="ctr">
              <a:buFont typeface="Arial" charset="0"/>
              <a:buNone/>
            </a:pPr>
            <a:r>
              <a:rPr lang="ru-RU" smtClean="0"/>
              <a:t>    </a:t>
            </a:r>
            <a:r>
              <a:rPr lang="ru-RU" b="1" smtClean="0"/>
              <a:t>Перед уходом на работу мать попросила пятиклассницу Валю вымыть посуду и полить комнатные цветы. Возвратившись домой, она огорчилась,  увидев, что ее задание не выполнено. Дочь и раньше неоднократно ослушивалась мать. Какое качество личности ребенка проявилось в данной ситуации? Как поступили бы вы, если ваш ребенок не выполнил задание?</a:t>
            </a:r>
          </a:p>
          <a:p>
            <a:endParaRPr lang="ru-RU" smtClean="0"/>
          </a:p>
        </p:txBody>
      </p:sp>
      <p:sp>
        <p:nvSpPr>
          <p:cNvPr id="6147" name="Заголовок 1"/>
          <p:cNvSpPr>
            <a:spLocks noGrp="1"/>
          </p:cNvSpPr>
          <p:nvPr>
            <p:ph type="title"/>
          </p:nvPr>
        </p:nvSpPr>
        <p:spPr>
          <a:xfrm>
            <a:off x="428625" y="500063"/>
            <a:ext cx="8229600" cy="1143000"/>
          </a:xfrm>
        </p:spPr>
        <p:txBody>
          <a:bodyPr/>
          <a:lstStyle/>
          <a:p>
            <a:pPr algn="ctr" fontAlgn="auto">
              <a:spcAft>
                <a:spcPts val="0"/>
              </a:spcAft>
              <a:defRPr/>
            </a:pPr>
            <a:r>
              <a:rPr lang="ru-RU" u="sng" dirty="0" smtClean="0"/>
              <a:t>Ситуация первая</a:t>
            </a:r>
            <a:endParaRPr lang="ru-RU"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0482" name="Picture 4" descr="C:\Documents and Settings\Admin\Рабочий стол\род.собание картинки\icon_7big.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62250" y="1619250"/>
            <a:ext cx="3619500" cy="3619500"/>
          </a:xfrm>
          <a:prstGeom prst="rect">
            <a:avLst/>
          </a:prstGeom>
          <a:noFill/>
          <a:ln w="9525">
            <a:noFill/>
            <a:miter lim="800000"/>
            <a:headEnd/>
            <a:tailEnd/>
          </a:ln>
        </p:spPr>
      </p:pic>
      <p:sp>
        <p:nvSpPr>
          <p:cNvPr id="3" name="Содержимое 2"/>
          <p:cNvSpPr>
            <a:spLocks noGrp="1"/>
          </p:cNvSpPr>
          <p:nvPr>
            <p:ph idx="1"/>
          </p:nvPr>
        </p:nvSpPr>
        <p:spPr>
          <a:xfrm>
            <a:off x="457200" y="1143000"/>
            <a:ext cx="8229600" cy="4983163"/>
          </a:xfrm>
        </p:spPr>
        <p:txBody>
          <a:bodyPr rtlCol="0">
            <a:normAutofit lnSpcReduction="10000"/>
          </a:bodyPr>
          <a:lstStyle/>
          <a:p>
            <a:pPr marL="365760" indent="-256032" algn="ctr" fontAlgn="auto">
              <a:spcAft>
                <a:spcPts val="0"/>
              </a:spcAft>
              <a:buFont typeface="Arial" pitchFamily="34" charset="0"/>
              <a:buChar char="•"/>
              <a:defRPr/>
            </a:pPr>
            <a:r>
              <a:rPr lang="ru-RU" b="1" dirty="0" smtClean="0"/>
              <a:t>Мать поручила шестикласснику  Ване вычистить ковер, когда мальчик закончил работу, которую выполнил старательно, мать заметила на ковре оставшиеся соринки и, ничего не говоря сыну, взялась за чистку ковра сама. Огорченный Ваня ушел из дому и вернулся поздним вечером.</a:t>
            </a:r>
          </a:p>
          <a:p>
            <a:pPr marL="365760" indent="-256032" algn="ctr" fontAlgn="auto">
              <a:spcAft>
                <a:spcPts val="0"/>
              </a:spcAft>
              <a:buFont typeface="Arial" pitchFamily="34" charset="0"/>
              <a:buChar char="•"/>
              <a:defRPr/>
            </a:pPr>
            <a:r>
              <a:rPr lang="ru-RU" b="1" dirty="0" smtClean="0"/>
              <a:t>Проанализируйте данную ситуацию. Правильно ли поступила мать, взявшись переделывать работу сына? Как следовало педагогически верно поступить в данной ситуации?</a:t>
            </a:r>
          </a:p>
          <a:p>
            <a:pPr marL="365760" indent="-256032" fontAlgn="auto">
              <a:spcAft>
                <a:spcPts val="0"/>
              </a:spcAft>
              <a:buFont typeface="Arial" pitchFamily="34" charset="0"/>
              <a:buChar char="•"/>
              <a:defRPr/>
            </a:pPr>
            <a:endParaRPr lang="ru-RU" dirty="0" smtClean="0"/>
          </a:p>
        </p:txBody>
      </p:sp>
      <p:sp>
        <p:nvSpPr>
          <p:cNvPr id="2" name="Заголовок 1"/>
          <p:cNvSpPr>
            <a:spLocks noGrp="1"/>
          </p:cNvSpPr>
          <p:nvPr>
            <p:ph type="title"/>
          </p:nvPr>
        </p:nvSpPr>
        <p:spPr/>
        <p:txBody>
          <a:bodyPr>
            <a:normAutofit fontScale="90000"/>
          </a:bodyPr>
          <a:lstStyle/>
          <a:p>
            <a:pPr fontAlgn="auto">
              <a:spcAft>
                <a:spcPts val="0"/>
              </a:spcAft>
              <a:defRPr/>
            </a:pPr>
            <a:r>
              <a:rPr lang="ru-RU" u="sng" dirty="0" smtClean="0"/>
              <a:t>Ситуация вторая. </a:t>
            </a:r>
            <a:r>
              <a:rPr lang="ru-RU" dirty="0" smtClean="0"/>
              <a:t/>
            </a:r>
            <a:br>
              <a:rPr lang="ru-RU" dirty="0" smtClean="0"/>
            </a:br>
            <a:endParaRPr lang="ru-R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1506" name="Picture 5" descr="C:\Documents and Settings\Admin\Рабочий стол\род.собание картинки\icon_7big.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625" y="928688"/>
            <a:ext cx="3619500" cy="3619500"/>
          </a:xfrm>
          <a:prstGeom prst="rect">
            <a:avLst/>
          </a:prstGeom>
          <a:noFill/>
          <a:ln w="9525">
            <a:noFill/>
            <a:miter lim="800000"/>
            <a:headEnd/>
            <a:tailEnd/>
          </a:ln>
        </p:spPr>
      </p:pic>
      <p:sp>
        <p:nvSpPr>
          <p:cNvPr id="3" name="Содержимое 2"/>
          <p:cNvSpPr>
            <a:spLocks noGrp="1"/>
          </p:cNvSpPr>
          <p:nvPr>
            <p:ph idx="1"/>
          </p:nvPr>
        </p:nvSpPr>
        <p:spPr>
          <a:xfrm>
            <a:off x="457200" y="1000125"/>
            <a:ext cx="8229600" cy="5126038"/>
          </a:xfrm>
        </p:spPr>
        <p:txBody>
          <a:bodyPr rtlCol="0">
            <a:normAutofit fontScale="92500" lnSpcReduction="10000"/>
          </a:bodyPr>
          <a:lstStyle/>
          <a:p>
            <a:pPr marL="365760" indent="-256032" algn="ctr" fontAlgn="auto">
              <a:spcAft>
                <a:spcPts val="0"/>
              </a:spcAft>
              <a:buFont typeface="Arial" pitchFamily="34" charset="0"/>
              <a:buChar char="•"/>
              <a:defRPr/>
            </a:pPr>
            <a:r>
              <a:rPr lang="ru-RU" b="1" dirty="0" smtClean="0"/>
              <a:t>Дочь шестиклассница, выслушав просьбу матери убраться дома, пренебрежительно ответила:</a:t>
            </a:r>
          </a:p>
          <a:p>
            <a:pPr marL="365760" indent="-256032" algn="ctr" fontAlgn="auto">
              <a:spcAft>
                <a:spcPts val="0"/>
              </a:spcAft>
              <a:buFont typeface="Arial" pitchFamily="34" charset="0"/>
              <a:buNone/>
              <a:defRPr/>
            </a:pPr>
            <a:r>
              <a:rPr lang="ru-RU" b="1" dirty="0" smtClean="0"/>
              <a:t>    -Я не домработница, чтобы делать это. Мне надо уроки учить. </a:t>
            </a:r>
          </a:p>
          <a:p>
            <a:pPr marL="365760" indent="-256032" algn="ctr" fontAlgn="auto">
              <a:spcAft>
                <a:spcPts val="0"/>
              </a:spcAft>
              <a:buFont typeface="Arial" pitchFamily="34" charset="0"/>
              <a:buNone/>
              <a:defRPr/>
            </a:pPr>
            <a:r>
              <a:rPr lang="ru-RU" b="1" dirty="0" smtClean="0"/>
              <a:t>До этого времени девочка охотно выполняла все поручения родителей. В 5 классе, когда учебная нагрузка возросла, мать полностью освободила дочь от домашних дел, чтобы она была отличницей. Дома все делали для нее и за нее, и девочка не только привыкла к такому положению в семье, но и прониклась презрением к бытовому труду. Проанализируйте данную ситуацию.</a:t>
            </a:r>
          </a:p>
          <a:p>
            <a:pPr marL="365760" indent="-256032" fontAlgn="auto">
              <a:spcAft>
                <a:spcPts val="0"/>
              </a:spcAft>
              <a:buFont typeface="Arial" pitchFamily="34" charset="0"/>
              <a:buChar char="•"/>
              <a:defRPr/>
            </a:pPr>
            <a:endParaRPr lang="ru-RU" dirty="0" smtClean="0"/>
          </a:p>
        </p:txBody>
      </p:sp>
      <p:sp>
        <p:nvSpPr>
          <p:cNvPr id="2" name="Заголовок 1"/>
          <p:cNvSpPr>
            <a:spLocks noGrp="1"/>
          </p:cNvSpPr>
          <p:nvPr>
            <p:ph type="title"/>
          </p:nvPr>
        </p:nvSpPr>
        <p:spPr/>
        <p:txBody>
          <a:bodyPr>
            <a:normAutofit fontScale="90000"/>
          </a:bodyPr>
          <a:lstStyle/>
          <a:p>
            <a:pPr algn="ctr" fontAlgn="auto">
              <a:spcAft>
                <a:spcPts val="0"/>
              </a:spcAft>
              <a:defRPr/>
            </a:pPr>
            <a:r>
              <a:rPr lang="ru-RU" u="sng" dirty="0" smtClean="0"/>
              <a:t>Ситуация третья</a:t>
            </a:r>
            <a:r>
              <a:rPr lang="ru-RU" dirty="0" smtClean="0"/>
              <a:t/>
            </a:r>
            <a:br>
              <a:rPr lang="ru-RU" dirty="0" smtClean="0"/>
            </a:br>
            <a:endParaRPr lang="ru-RU"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22530" name="Picture 4" descr="C:\Documents and Settings\Admin\Рабочий стол\род.собание картинки\x_119a857e.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28625" y="2857500"/>
            <a:ext cx="3201988" cy="3238500"/>
          </a:xfrm>
          <a:prstGeom prst="rect">
            <a:avLst/>
          </a:prstGeom>
          <a:noFill/>
          <a:ln w="9525">
            <a:noFill/>
            <a:miter lim="800000"/>
            <a:headEnd/>
            <a:tailEnd/>
          </a:ln>
        </p:spPr>
      </p:pic>
      <p:sp>
        <p:nvSpPr>
          <p:cNvPr id="10244" name="Содержимое 2"/>
          <p:cNvSpPr>
            <a:spLocks noGrp="1"/>
          </p:cNvSpPr>
          <p:nvPr>
            <p:ph idx="1"/>
          </p:nvPr>
        </p:nvSpPr>
        <p:spPr/>
        <p:txBody>
          <a:bodyPr>
            <a:normAutofit/>
          </a:bodyPr>
          <a:lstStyle/>
          <a:p>
            <a:pPr marL="852678" indent="-742950" algn="ctr" fontAlgn="auto">
              <a:spcAft>
                <a:spcPts val="0"/>
              </a:spcAft>
              <a:buFont typeface="Wingdings 3"/>
              <a:buNone/>
              <a:defRPr/>
            </a:pPr>
            <a:r>
              <a:rPr lang="ru-RU" sz="4000" b="1" dirty="0" smtClean="0"/>
              <a:t>1. Какой труд в семье вы считаете посильным (необходимым) для своего ребенка?</a:t>
            </a:r>
          </a:p>
          <a:p>
            <a:pPr marL="365760" indent="-256032" algn="ctr" fontAlgn="auto">
              <a:spcAft>
                <a:spcPts val="0"/>
              </a:spcAft>
              <a:buFont typeface="Arial" charset="0"/>
              <a:buNone/>
              <a:defRPr/>
            </a:pPr>
            <a:r>
              <a:rPr lang="ru-RU" sz="4000" b="1" dirty="0" smtClean="0"/>
              <a:t>2. Труд - необходимость или обязанность?</a:t>
            </a:r>
          </a:p>
          <a:p>
            <a:pPr marL="365760" indent="-256032" fontAlgn="auto">
              <a:spcAft>
                <a:spcPts val="0"/>
              </a:spcAft>
              <a:buFont typeface="Wingdings 3"/>
              <a:buChar char=""/>
              <a:defRPr/>
            </a:pPr>
            <a:endParaRPr lang="ru-RU" dirty="0" smtClean="0"/>
          </a:p>
        </p:txBody>
      </p:sp>
      <p:sp>
        <p:nvSpPr>
          <p:cNvPr id="2" name="Заголовок 1"/>
          <p:cNvSpPr>
            <a:spLocks noGrp="1"/>
          </p:cNvSpPr>
          <p:nvPr>
            <p:ph type="title"/>
          </p:nvPr>
        </p:nvSpPr>
        <p:spPr/>
        <p:txBody>
          <a:bodyPr>
            <a:normAutofit fontScale="90000"/>
          </a:bodyPr>
          <a:lstStyle/>
          <a:p>
            <a:pPr algn="ctr" fontAlgn="auto">
              <a:spcAft>
                <a:spcPts val="0"/>
              </a:spcAft>
              <a:defRPr/>
            </a:pPr>
            <a:r>
              <a:rPr lang="ru-RU" dirty="0" smtClean="0"/>
              <a:t>Обсуждение вопросов:</a:t>
            </a:r>
            <a:br>
              <a:rPr lang="ru-RU" dirty="0" smtClean="0"/>
            </a:br>
            <a:endParaRPr lang="ru-RU"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125</TotalTime>
  <Words>506</Words>
  <Application>Microsoft Office PowerPoint</Application>
  <PresentationFormat>Экран (4:3)</PresentationFormat>
  <Paragraphs>33</Paragraphs>
  <Slides>13</Slides>
  <Notes>1</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8</vt:i4>
      </vt:variant>
      <vt:variant>
        <vt:lpstr>Заголовки слайдов</vt:lpstr>
      </vt:variant>
      <vt:variant>
        <vt:i4>13</vt:i4>
      </vt:variant>
    </vt:vector>
  </HeadingPairs>
  <TitlesOfParts>
    <vt:vector size="28" baseType="lpstr">
      <vt:lpstr>Arial</vt:lpstr>
      <vt:lpstr>Lucida Sans Unicode</vt:lpstr>
      <vt:lpstr>Wingdings 3</vt:lpstr>
      <vt:lpstr>Verdana</vt:lpstr>
      <vt:lpstr>Wingdings 2</vt:lpstr>
      <vt:lpstr>Calibri</vt:lpstr>
      <vt:lpstr>Times New Roman</vt:lpstr>
      <vt:lpstr>Открытая</vt:lpstr>
      <vt:lpstr>Открытая</vt:lpstr>
      <vt:lpstr>Открытая</vt:lpstr>
      <vt:lpstr>Открытая</vt:lpstr>
      <vt:lpstr>Открытая</vt:lpstr>
      <vt:lpstr>Открытая</vt:lpstr>
      <vt:lpstr>Открытая</vt:lpstr>
      <vt:lpstr>Открытая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 в 6-7 классах ОШ №12 г. Шахтинск</dc:title>
  <dc:creator>1</dc:creator>
  <cp:lastModifiedBy>Ирина</cp:lastModifiedBy>
  <cp:revision>15</cp:revision>
  <dcterms:created xsi:type="dcterms:W3CDTF">2012-08-20T13:42:57Z</dcterms:created>
  <dcterms:modified xsi:type="dcterms:W3CDTF">2013-12-02T19:47:51Z</dcterms:modified>
</cp:coreProperties>
</file>