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8" r:id="rId11"/>
    <p:sldId id="266" r:id="rId12"/>
    <p:sldId id="267"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E12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45" d="100"/>
          <a:sy n="45" d="100"/>
        </p:scale>
        <p:origin x="-6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t-RU" sz="5400" b="1" spc="50" dirty="0" smtClean="0">
                <a:ln w="11430">
                  <a:solidFill>
                    <a:schemeClr val="tx2">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Психологик уңай халәт </a:t>
            </a:r>
            <a:endParaRPr lang="ru-RU" sz="5400" b="1" spc="50" dirty="0">
              <a:ln w="11430">
                <a:solidFill>
                  <a:schemeClr val="tx2">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ln>
            <a:noFill/>
          </a:ln>
          <a:effectLst>
            <a:glow rad="228600">
              <a:schemeClr val="accent2">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endParaRPr lang="tt-RU" sz="4000" b="1" i="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endParaRPr>
          </a:p>
          <a:p>
            <a:pPr>
              <a:buNone/>
            </a:pPr>
            <a:endParaRPr lang="tt-RU" sz="4000" b="1" i="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endParaRPr>
          </a:p>
          <a:p>
            <a:pPr>
              <a:buNone/>
            </a:pPr>
            <a:r>
              <a:rPr lang="tt-RU" sz="4000" b="1" i="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Якты чырай, якшы кәеф</a:t>
            </a:r>
          </a:p>
          <a:p>
            <a:pPr>
              <a:buNone/>
            </a:pPr>
            <a:r>
              <a:rPr lang="tt-RU" sz="4000" b="1" i="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Күрәм мин йөзегездә.</a:t>
            </a:r>
          </a:p>
          <a:p>
            <a:pPr>
              <a:buNone/>
            </a:pPr>
            <a:r>
              <a:rPr lang="tt-RU" sz="4000" b="1" i="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Исәнмесез, хәерле көн,</a:t>
            </a:r>
          </a:p>
          <a:p>
            <a:pPr>
              <a:buNone/>
            </a:pPr>
            <a:r>
              <a:rPr lang="tt-RU" sz="4000" b="1" i="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Телим мин һәммәгезгә!</a:t>
            </a:r>
            <a:endParaRPr lang="ru-RU" sz="4000" b="1" i="1"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4000" b="1" i="1" u="sng" dirty="0" smtClean="0">
                <a:solidFill>
                  <a:srgbClr val="FFFF00"/>
                </a:solidFill>
                <a:latin typeface="Times New Roman" pitchFamily="18" charset="0"/>
                <a:cs typeface="Times New Roman" pitchFamily="18" charset="0"/>
              </a:rPr>
              <a:t>Бирелгән схема буенча җөмлә төзергә</a:t>
            </a:r>
            <a:endParaRPr lang="ru-RU" sz="4000" b="1" i="1" u="sng" dirty="0">
              <a:solidFill>
                <a:srgbClr val="FFFF0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endParaRPr lang="tt-RU" dirty="0" smtClean="0">
              <a:latin typeface="Times New Roman" pitchFamily="18" charset="0"/>
              <a:cs typeface="Times New Roman" pitchFamily="18" charset="0"/>
            </a:endParaRPr>
          </a:p>
          <a:p>
            <a:endParaRPr lang="tt-RU" dirty="0" smtClean="0">
              <a:latin typeface="Times New Roman" pitchFamily="18" charset="0"/>
              <a:cs typeface="Times New Roman" pitchFamily="18" charset="0"/>
            </a:endParaRPr>
          </a:p>
          <a:p>
            <a:endParaRPr lang="tt-RU" dirty="0" smtClean="0">
              <a:latin typeface="Times New Roman" pitchFamily="18" charset="0"/>
              <a:cs typeface="Times New Roman" pitchFamily="18" charset="0"/>
            </a:endParaRPr>
          </a:p>
          <a:p>
            <a:pPr>
              <a:buNone/>
            </a:pPr>
            <a:r>
              <a:rPr lang="tt-RU" sz="3600" b="1" i="1" dirty="0" smtClean="0">
                <a:solidFill>
                  <a:srgbClr val="FFC000"/>
                </a:solidFill>
                <a:latin typeface="Times New Roman" pitchFamily="18" charset="0"/>
                <a:cs typeface="Times New Roman" pitchFamily="18" charset="0"/>
              </a:rPr>
              <a:t>1 төркем:</a:t>
            </a:r>
          </a:p>
          <a:p>
            <a:endParaRPr lang="tt-RU" b="1" i="1" dirty="0" smtClean="0">
              <a:solidFill>
                <a:srgbClr val="FFC000"/>
              </a:solidFill>
              <a:latin typeface="Times New Roman" pitchFamily="18" charset="0"/>
              <a:cs typeface="Times New Roman" pitchFamily="18" charset="0"/>
            </a:endParaRPr>
          </a:p>
          <a:p>
            <a:pPr>
              <a:buNone/>
            </a:pPr>
            <a:r>
              <a:rPr lang="tt-RU" b="1" i="1" dirty="0" smtClean="0">
                <a:solidFill>
                  <a:srgbClr val="FFC000"/>
                </a:solidFill>
                <a:latin typeface="Times New Roman" pitchFamily="18" charset="0"/>
                <a:cs typeface="Times New Roman" pitchFamily="18" charset="0"/>
              </a:rPr>
              <a:t>күрә           бәйлек</a:t>
            </a:r>
          </a:p>
          <a:p>
            <a:endParaRPr lang="ru-RU" dirty="0">
              <a:solidFill>
                <a:srgbClr val="FFC000"/>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tt-RU" dirty="0" smtClean="0">
              <a:latin typeface="Times New Roman" pitchFamily="18" charset="0"/>
              <a:cs typeface="Times New Roman" pitchFamily="18" charset="0"/>
            </a:endParaRPr>
          </a:p>
          <a:p>
            <a:endParaRPr lang="tt-RU" dirty="0" smtClean="0">
              <a:latin typeface="Times New Roman" pitchFamily="18" charset="0"/>
              <a:cs typeface="Times New Roman" pitchFamily="18" charset="0"/>
            </a:endParaRPr>
          </a:p>
          <a:p>
            <a:endParaRPr lang="tt-RU" dirty="0" smtClean="0">
              <a:latin typeface="Times New Roman" pitchFamily="18" charset="0"/>
              <a:cs typeface="Times New Roman" pitchFamily="18" charset="0"/>
            </a:endParaRPr>
          </a:p>
          <a:p>
            <a:pPr>
              <a:buNone/>
            </a:pPr>
            <a:r>
              <a:rPr lang="tt-RU" sz="3600" b="1" i="1" dirty="0" smtClean="0">
                <a:solidFill>
                  <a:srgbClr val="FF0000"/>
                </a:solidFill>
                <a:latin typeface="Times New Roman" pitchFamily="18" charset="0"/>
                <a:cs typeface="Times New Roman" pitchFamily="18" charset="0"/>
              </a:rPr>
              <a:t>               2 төркем:</a:t>
            </a:r>
          </a:p>
          <a:p>
            <a:endParaRPr lang="tt-RU" b="1" i="1" dirty="0" smtClean="0">
              <a:solidFill>
                <a:srgbClr val="FF0000"/>
              </a:solidFill>
              <a:latin typeface="Times New Roman" pitchFamily="18" charset="0"/>
              <a:cs typeface="Times New Roman" pitchFamily="18" charset="0"/>
            </a:endParaRPr>
          </a:p>
          <a:p>
            <a:pPr>
              <a:buNone/>
            </a:pPr>
            <a:r>
              <a:rPr lang="tt-RU" b="1" i="1" dirty="0" smtClean="0">
                <a:solidFill>
                  <a:srgbClr val="FF0000"/>
                </a:solidFill>
                <a:latin typeface="Times New Roman" pitchFamily="18" charset="0"/>
                <a:cs typeface="Times New Roman" pitchFamily="18" charset="0"/>
              </a:rPr>
              <a:t>   -тан   чыгыш кил.куш</a:t>
            </a:r>
          </a:p>
          <a:p>
            <a:endParaRPr lang="ru-RU" dirty="0"/>
          </a:p>
        </p:txBody>
      </p:sp>
      <p:sp>
        <p:nvSpPr>
          <p:cNvPr id="5" name="Прямоугольник 4"/>
          <p:cNvSpPr/>
          <p:nvPr/>
        </p:nvSpPr>
        <p:spPr>
          <a:xfrm>
            <a:off x="714348" y="3929066"/>
            <a:ext cx="221457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latin typeface="Times New Roman" pitchFamily="18" charset="0"/>
                <a:cs typeface="Times New Roman" pitchFamily="18" charset="0"/>
              </a:rPr>
              <a:t>2. Б . җ.</a:t>
            </a:r>
            <a:endParaRPr lang="ru-RU" dirty="0">
              <a:latin typeface="Times New Roman" pitchFamily="18" charset="0"/>
              <a:cs typeface="Times New Roman" pitchFamily="18" charset="0"/>
            </a:endParaRPr>
          </a:p>
        </p:txBody>
      </p:sp>
      <p:sp>
        <p:nvSpPr>
          <p:cNvPr id="6" name="Прямоугольник 5"/>
          <p:cNvSpPr/>
          <p:nvPr/>
        </p:nvSpPr>
        <p:spPr>
          <a:xfrm>
            <a:off x="714348" y="5072074"/>
            <a:ext cx="20717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latin typeface="Times New Roman" pitchFamily="18" charset="0"/>
                <a:cs typeface="Times New Roman" pitchFamily="18" charset="0"/>
              </a:rPr>
              <a:t>1. С. и. с. җ.</a:t>
            </a:r>
            <a:endParaRPr lang="ru-RU" dirty="0">
              <a:latin typeface="Times New Roman" pitchFamily="18" charset="0"/>
              <a:cs typeface="Times New Roman" pitchFamily="18" charset="0"/>
            </a:endParaRPr>
          </a:p>
        </p:txBody>
      </p:sp>
      <p:sp>
        <p:nvSpPr>
          <p:cNvPr id="7" name="Прямоугольник 6"/>
          <p:cNvSpPr/>
          <p:nvPr/>
        </p:nvSpPr>
        <p:spPr>
          <a:xfrm>
            <a:off x="5143504" y="3929066"/>
            <a:ext cx="221457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latin typeface="Times New Roman" pitchFamily="18" charset="0"/>
                <a:cs typeface="Times New Roman" pitchFamily="18" charset="0"/>
              </a:rPr>
              <a:t>2. Б. җ.</a:t>
            </a:r>
            <a:endParaRPr lang="ru-RU" dirty="0">
              <a:latin typeface="Times New Roman" pitchFamily="18" charset="0"/>
              <a:cs typeface="Times New Roman" pitchFamily="18" charset="0"/>
            </a:endParaRPr>
          </a:p>
        </p:txBody>
      </p:sp>
      <p:sp>
        <p:nvSpPr>
          <p:cNvPr id="8" name="Прямоугольник 7"/>
          <p:cNvSpPr/>
          <p:nvPr/>
        </p:nvSpPr>
        <p:spPr>
          <a:xfrm>
            <a:off x="5286380" y="5143512"/>
            <a:ext cx="207170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latin typeface="Times New Roman" pitchFamily="18" charset="0"/>
                <a:cs typeface="Times New Roman" pitchFamily="18" charset="0"/>
              </a:rPr>
              <a:t>1. С. и. с. җ.</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InflateTop">
              <a:avLst/>
            </a:prstTxWarp>
          </a:bodyPr>
          <a:lstStyle/>
          <a:p>
            <a:r>
              <a:rPr lang="tt-RU" dirty="0" smtClean="0">
                <a:solidFill>
                  <a:srgbClr val="FFFF00"/>
                </a:solidFill>
                <a:latin typeface="Times New Roman" pitchFamily="18" charset="0"/>
                <a:cs typeface="Times New Roman" pitchFamily="18" charset="0"/>
              </a:rPr>
              <a:t>Өй эше</a:t>
            </a:r>
            <a:endParaRPr lang="ru-RU"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endParaRPr lang="tt-RU" dirty="0" smtClean="0"/>
          </a:p>
          <a:p>
            <a:endParaRPr lang="ru-RU" dirty="0"/>
          </a:p>
        </p:txBody>
      </p:sp>
      <p:pic>
        <p:nvPicPr>
          <p:cNvPr id="4" name="Рисунок 3" descr="1654х1299.png"/>
          <p:cNvPicPr>
            <a:picLocks noChangeAspect="1"/>
          </p:cNvPicPr>
          <p:nvPr/>
        </p:nvPicPr>
        <p:blipFill>
          <a:blip r:embed="rId3" cstate="print"/>
          <a:stretch>
            <a:fillRect/>
          </a:stretch>
        </p:blipFill>
        <p:spPr>
          <a:xfrm>
            <a:off x="1643042" y="1571612"/>
            <a:ext cx="5592114" cy="43918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xy" algn="tl"/>
        </a:blipFill>
        <a:effectLst/>
      </p:bgPr>
    </p:bg>
    <p:spTree>
      <p:nvGrpSpPr>
        <p:cNvPr id="1" name=""/>
        <p:cNvGrpSpPr/>
        <p:nvPr/>
      </p:nvGrpSpPr>
      <p:grpSpPr>
        <a:xfrm>
          <a:off x="0" y="0"/>
          <a:ext cx="0" cy="0"/>
          <a:chOff x="0" y="0"/>
          <a:chExt cx="0" cy="0"/>
        </a:xfrm>
      </p:grpSpPr>
      <p:pic>
        <p:nvPicPr>
          <p:cNvPr id="10" name="Рисунок 9" descr="130333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28662" y="5236206"/>
            <a:ext cx="2162392" cy="1621794"/>
          </a:xfrm>
          <a:prstGeom prst="rect">
            <a:avLst/>
          </a:prstGeom>
        </p:spPr>
      </p:pic>
      <p:pic>
        <p:nvPicPr>
          <p:cNvPr id="16" name="Рисунок 15" descr="1303363.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072066" y="5089909"/>
            <a:ext cx="2357454" cy="1768091"/>
          </a:xfrm>
          <a:prstGeom prst="rect">
            <a:avLst/>
          </a:prstGeom>
        </p:spPr>
      </p:pic>
      <p:pic>
        <p:nvPicPr>
          <p:cNvPr id="17" name="Рисунок 16" descr="1303357.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000892" y="5250669"/>
            <a:ext cx="2143108" cy="1607331"/>
          </a:xfrm>
          <a:prstGeom prst="rect">
            <a:avLst/>
          </a:prstGeom>
        </p:spPr>
      </p:pic>
      <p:pic>
        <p:nvPicPr>
          <p:cNvPr id="9" name="Рисунок 8" descr="1303344.jpg"/>
          <p:cNvPicPr>
            <a:picLocks noChangeAspect="1"/>
          </p:cNvPicPr>
          <p:nvPr/>
        </p:nvPicPr>
        <p:blipFill>
          <a:blip r:embed="rId6" cstate="print">
            <a:clrChange>
              <a:clrFrom>
                <a:srgbClr val="FFFFFF"/>
              </a:clrFrom>
              <a:clrTo>
                <a:srgbClr val="FFFFFF">
                  <a:alpha val="0"/>
                </a:srgbClr>
              </a:clrTo>
            </a:clrChange>
          </a:blip>
          <a:srcRect l="15120" t="18900" r="24401" b="16841"/>
          <a:stretch>
            <a:fillRect/>
          </a:stretch>
        </p:blipFill>
        <p:spPr>
          <a:xfrm>
            <a:off x="5643570" y="285728"/>
            <a:ext cx="1785950" cy="1518057"/>
          </a:xfrm>
          <a:prstGeom prst="rect">
            <a:avLst/>
          </a:prstGeom>
        </p:spPr>
      </p:pic>
      <p:pic>
        <p:nvPicPr>
          <p:cNvPr id="5" name="Рисунок 4" descr="1303347.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571868" y="0"/>
            <a:ext cx="1714512" cy="1285884"/>
          </a:xfrm>
          <a:prstGeom prst="rect">
            <a:avLst/>
          </a:prstGeom>
        </p:spPr>
      </p:pic>
      <p:pic>
        <p:nvPicPr>
          <p:cNvPr id="7" name="Рисунок 6" descr="1303359.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57222" y="-71462"/>
            <a:ext cx="2381235" cy="1785926"/>
          </a:xfrm>
          <a:prstGeom prst="rect">
            <a:avLst/>
          </a:prstGeom>
        </p:spPr>
      </p:pic>
      <p:pic>
        <p:nvPicPr>
          <p:cNvPr id="6" name="Рисунок 5" descr="1303345.jpg"/>
          <p:cNvPicPr>
            <a:picLocks noChangeAspect="1"/>
          </p:cNvPicPr>
          <p:nvPr/>
        </p:nvPicPr>
        <p:blipFill>
          <a:blip r:embed="rId9" cstate="print">
            <a:clrChange>
              <a:clrFrom>
                <a:srgbClr val="F8FCFB"/>
              </a:clrFrom>
              <a:clrTo>
                <a:srgbClr val="F8FCFB">
                  <a:alpha val="0"/>
                </a:srgbClr>
              </a:clrTo>
            </a:clrChange>
          </a:blip>
          <a:stretch>
            <a:fillRect/>
          </a:stretch>
        </p:blipFill>
        <p:spPr>
          <a:xfrm>
            <a:off x="1857356" y="0"/>
            <a:ext cx="1785950" cy="1339463"/>
          </a:xfrm>
          <a:prstGeom prst="rect">
            <a:avLst/>
          </a:prstGeom>
        </p:spPr>
      </p:pic>
      <p:pic>
        <p:nvPicPr>
          <p:cNvPr id="13" name="Рисунок 12" descr="1303337.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714412" y="3286124"/>
            <a:ext cx="2214578" cy="1660934"/>
          </a:xfrm>
          <a:prstGeom prst="rect">
            <a:avLst/>
          </a:prstGeom>
        </p:spPr>
      </p:pic>
      <p:pic>
        <p:nvPicPr>
          <p:cNvPr id="8" name="Рисунок 7" descr="1303341.jpg"/>
          <p:cNvPicPr>
            <a:picLocks noChangeAspect="1"/>
          </p:cNvPicPr>
          <p:nvPr/>
        </p:nvPicPr>
        <p:blipFill>
          <a:blip r:embed="rId11" cstate="print">
            <a:clrChange>
              <a:clrFrom>
                <a:srgbClr val="FFFFFD"/>
              </a:clrFrom>
              <a:clrTo>
                <a:srgbClr val="FFFFFD">
                  <a:alpha val="0"/>
                </a:srgbClr>
              </a:clrTo>
            </a:clrChange>
          </a:blip>
          <a:stretch>
            <a:fillRect/>
          </a:stretch>
        </p:blipFill>
        <p:spPr>
          <a:xfrm>
            <a:off x="6953234" y="1428736"/>
            <a:ext cx="2190766" cy="1643074"/>
          </a:xfrm>
          <a:prstGeom prst="rect">
            <a:avLst/>
          </a:prstGeom>
        </p:spPr>
      </p:pic>
      <p:pic>
        <p:nvPicPr>
          <p:cNvPr id="11" name="Рисунок 10" descr="1303391.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7358082" y="3643314"/>
            <a:ext cx="2062330" cy="1546747"/>
          </a:xfrm>
          <a:prstGeom prst="rect">
            <a:avLst/>
          </a:prstGeom>
        </p:spPr>
      </p:pic>
      <p:pic>
        <p:nvPicPr>
          <p:cNvPr id="4" name="Рисунок 3" descr="1303395.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3071802" y="5143488"/>
            <a:ext cx="2286016" cy="1714512"/>
          </a:xfrm>
          <a:prstGeom prst="rect">
            <a:avLst/>
          </a:prstGeom>
        </p:spPr>
      </p:pic>
      <p:sp>
        <p:nvSpPr>
          <p:cNvPr id="2" name="Заголовок 1"/>
          <p:cNvSpPr>
            <a:spLocks noGrp="1"/>
          </p:cNvSpPr>
          <p:nvPr>
            <p:ph type="title"/>
          </p:nvPr>
        </p:nvSpPr>
        <p:spPr/>
        <p:txBody>
          <a:bodyPr>
            <a:normAutofit/>
          </a:bodyPr>
          <a:lstStyle/>
          <a:p>
            <a:r>
              <a:rPr lang="tt-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20" name="Содержимое 19"/>
          <p:cNvSpPr>
            <a:spLocks noGrp="1"/>
          </p:cNvSpPr>
          <p:nvPr>
            <p:ph idx="1"/>
          </p:nvPr>
        </p:nvSpPr>
        <p:spPr/>
        <p:txBody>
          <a:bodyPr>
            <a:normAutofit/>
          </a:bodyPr>
          <a:lstStyle/>
          <a:p>
            <a:r>
              <a:rPr lang="tt-RU" sz="2200" b="1" i="1" dirty="0" smtClean="0">
                <a:solidFill>
                  <a:schemeClr val="tx1">
                    <a:lumMod val="85000"/>
                    <a:lumOff val="15000"/>
                  </a:schemeClr>
                </a:solidFill>
                <a:latin typeface="Times New Roman" pitchFamily="18" charset="0"/>
                <a:cs typeface="Times New Roman" pitchFamily="18" charset="0"/>
              </a:rPr>
              <a:t>1.  Синтаксик анализдагы хатаны табыгыз.</a:t>
            </a:r>
          </a:p>
          <a:p>
            <a:r>
              <a:rPr lang="tt-RU" sz="2200" b="1" i="1" dirty="0" smtClean="0">
                <a:solidFill>
                  <a:schemeClr val="tx1">
                    <a:lumMod val="85000"/>
                    <a:lumOff val="15000"/>
                  </a:schemeClr>
                </a:solidFill>
                <a:latin typeface="Times New Roman" pitchFamily="18" charset="0"/>
                <a:cs typeface="Times New Roman" pitchFamily="18" charset="0"/>
              </a:rPr>
              <a:t>2. Эш кәгаз</a:t>
            </a:r>
            <a:r>
              <a:rPr lang="ru-RU" sz="2200" b="1" i="1" dirty="0" err="1" smtClean="0">
                <a:solidFill>
                  <a:schemeClr val="tx1">
                    <a:lumMod val="85000"/>
                    <a:lumOff val="15000"/>
                  </a:schemeClr>
                </a:solidFill>
                <a:latin typeface="Times New Roman" pitchFamily="18" charset="0"/>
                <a:cs typeface="Times New Roman" pitchFamily="18" charset="0"/>
              </a:rPr>
              <a:t>ь</a:t>
            </a:r>
            <a:r>
              <a:rPr lang="tt-RU" sz="2200" b="1" i="1" dirty="0" smtClean="0">
                <a:solidFill>
                  <a:schemeClr val="tx1">
                    <a:lumMod val="85000"/>
                    <a:lumOff val="15000"/>
                  </a:schemeClr>
                </a:solidFill>
                <a:latin typeface="Times New Roman" pitchFamily="18" charset="0"/>
                <a:cs typeface="Times New Roman" pitchFamily="18" charset="0"/>
              </a:rPr>
              <a:t>ләре. Аңлатма язарга.</a:t>
            </a:r>
          </a:p>
          <a:p>
            <a:r>
              <a:rPr lang="tt-RU" sz="2200" b="1" i="1" dirty="0" smtClean="0">
                <a:solidFill>
                  <a:schemeClr val="tx1">
                    <a:lumMod val="85000"/>
                    <a:lumOff val="15000"/>
                  </a:schemeClr>
                </a:solidFill>
                <a:latin typeface="Times New Roman" pitchFamily="18" charset="0"/>
                <a:cs typeface="Times New Roman" pitchFamily="18" charset="0"/>
              </a:rPr>
              <a:t>3. Иҗади бирем:  Тексттан иярчен кушма җөмләләрне табарга; Дәвам итәргә яки “Сабантуй” газетасына җавап хаты язарга.</a:t>
            </a:r>
          </a:p>
          <a:p>
            <a:r>
              <a:rPr lang="tt-RU" sz="2200" b="1" i="1" dirty="0" smtClean="0">
                <a:solidFill>
                  <a:schemeClr val="tx1">
                    <a:lumMod val="85000"/>
                    <a:lumOff val="15000"/>
                  </a:schemeClr>
                </a:solidFill>
                <a:latin typeface="Times New Roman" pitchFamily="18" charset="0"/>
                <a:cs typeface="Times New Roman" pitchFamily="18" charset="0"/>
              </a:rPr>
              <a:t>1. 2013ел. 2. Шәһәрдә зур вакыйга, шунлыктан башкала корт оясыдай гө</a:t>
            </a:r>
            <a:r>
              <a:rPr lang="ru-RU" sz="2200" b="1" i="1" dirty="0" smtClean="0">
                <a:solidFill>
                  <a:schemeClr val="tx1">
                    <a:lumMod val="85000"/>
                    <a:lumOff val="15000"/>
                  </a:schemeClr>
                </a:solidFill>
                <a:latin typeface="Times New Roman" pitchFamily="18" charset="0"/>
                <a:cs typeface="Times New Roman" pitchFamily="18" charset="0"/>
              </a:rPr>
              <a:t>ж </a:t>
            </a:r>
            <a:r>
              <a:rPr lang="tt-RU" sz="2200" b="1" i="1" dirty="0" smtClean="0">
                <a:solidFill>
                  <a:schemeClr val="tx1">
                    <a:lumMod val="85000"/>
                    <a:lumOff val="15000"/>
                  </a:schemeClr>
                </a:solidFill>
                <a:latin typeface="Times New Roman" pitchFamily="18" charset="0"/>
                <a:cs typeface="Times New Roman" pitchFamily="18" charset="0"/>
              </a:rPr>
              <a:t>килә. 3. Казанда, 1000 елга бер тапкыр, студентларның спорт ярышлары уздырыла. 4. Башкалага дөн</a:t>
            </a:r>
            <a:r>
              <a:rPr lang="ru-RU" sz="2200" b="1" i="1" dirty="0" err="1" smtClean="0">
                <a:solidFill>
                  <a:schemeClr val="tx1">
                    <a:lumMod val="85000"/>
                    <a:lumOff val="15000"/>
                  </a:schemeClr>
                </a:solidFill>
                <a:latin typeface="Times New Roman" pitchFamily="18" charset="0"/>
                <a:cs typeface="Times New Roman" pitchFamily="18" charset="0"/>
              </a:rPr>
              <a:t>ь</a:t>
            </a:r>
            <a:r>
              <a:rPr lang="tt-RU" sz="2200" b="1" i="1" dirty="0" smtClean="0">
                <a:solidFill>
                  <a:schemeClr val="tx1">
                    <a:lumMod val="85000"/>
                    <a:lumOff val="15000"/>
                  </a:schemeClr>
                </a:solidFill>
                <a:latin typeface="Times New Roman" pitchFamily="18" charset="0"/>
                <a:cs typeface="Times New Roman" pitchFamily="18" charset="0"/>
              </a:rPr>
              <a:t>яның 170 иленнән кунаклар килә. 5. Бүген зур бәйрәм башлана. 6. Бәйрәмдә катнашу өчен, Америка, Бразилия, Италия, Кытай, Төркиядән студент-спортчылар килде. </a:t>
            </a:r>
            <a:endParaRPr lang="ru-RU" sz="2200" b="1" i="1" dirty="0">
              <a:solidFill>
                <a:schemeClr val="tx1">
                  <a:lumMod val="85000"/>
                  <a:lumOff val="15000"/>
                </a:schemeClr>
              </a:solidFill>
              <a:latin typeface="Times New Roman" pitchFamily="18" charset="0"/>
              <a:cs typeface="Times New Roman" pitchFamily="18" charset="0"/>
            </a:endParaRPr>
          </a:p>
        </p:txBody>
      </p:sp>
      <p:pic>
        <p:nvPicPr>
          <p:cNvPr id="18" name="Рисунок 17" descr="1303335.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7429520" y="-285776"/>
            <a:ext cx="2357422" cy="176806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56000" cy="1080000"/>
          </a:xfrm>
          <a:ln>
            <a:noFill/>
          </a:ln>
        </p:spPr>
        <p:txBody>
          <a:bodyPr>
            <a:prstTxWarp prst="textDeflateTop">
              <a:avLst/>
            </a:prstTxWarp>
            <a:normAutofit/>
          </a:bodyPr>
          <a:lstStyle/>
          <a:p>
            <a:r>
              <a:rPr lang="tt-RU" sz="4000" dirty="0" smtClean="0">
                <a:solidFill>
                  <a:schemeClr val="accent4">
                    <a:lumMod val="75000"/>
                  </a:schemeClr>
                </a:solidFill>
                <a:latin typeface="Times New Roman" pitchFamily="18" charset="0"/>
                <a:cs typeface="Times New Roman" pitchFamily="18" charset="0"/>
              </a:rPr>
              <a:t>Рефлексия</a:t>
            </a:r>
            <a:endParaRPr lang="ru-RU" sz="4000" dirty="0">
              <a:solidFill>
                <a:schemeClr val="accent4">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buFont typeface="Wingdings" pitchFamily="2" charset="2"/>
              <a:buChar char="ü"/>
            </a:pPr>
            <a:endParaRPr lang="tt-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buFont typeface="Wingdings" pitchFamily="2" charset="2"/>
              <a:buChar char="ü"/>
            </a:pPr>
            <a:r>
              <a:rPr lang="tt-RU"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Мин нәрсә белә идем? </a:t>
            </a:r>
            <a:r>
              <a:rPr lang="tt-RU" b="1" i="1"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(яшел </a:t>
            </a:r>
            <a:r>
              <a:rPr lang="tt-RU"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эшләпә)</a:t>
            </a:r>
          </a:p>
          <a:p>
            <a:pPr>
              <a:buFont typeface="Wingdings" pitchFamily="2" charset="2"/>
              <a:buChar char="ü"/>
            </a:pPr>
            <a:r>
              <a:rPr lang="tt-RU"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Бүген нәрсәләр белдем? (ак эшләпә)</a:t>
            </a:r>
          </a:p>
          <a:p>
            <a:pPr>
              <a:buFont typeface="Wingdings" pitchFamily="2" charset="2"/>
              <a:buChar char="ü"/>
            </a:pPr>
            <a:r>
              <a:rPr lang="tt-RU"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Күңелдә нинди хисләр уянды? (кызыл эшләпә)</a:t>
            </a:r>
          </a:p>
          <a:p>
            <a:pPr>
              <a:buFont typeface="Wingdings" pitchFamily="2" charset="2"/>
              <a:buChar char="ü"/>
            </a:pPr>
            <a:r>
              <a:rPr lang="tt-RU"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Кимчелекле яклар? (сары эшләпә)</a:t>
            </a:r>
          </a:p>
          <a:p>
            <a:pPr>
              <a:buFont typeface="Wingdings" pitchFamily="2" charset="2"/>
              <a:buChar char="ü"/>
            </a:pPr>
            <a:endParaRPr lang="tt-RU" sz="4400"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endParaRPr>
          </a:p>
          <a:p>
            <a:pPr>
              <a:buNone/>
            </a:pPr>
            <a:r>
              <a:rPr lang="tt-RU" sz="4400" b="1" i="1" dirty="0" smtClean="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rPr>
              <a:t>                          Үзбәя </a:t>
            </a:r>
            <a:endParaRPr lang="ru-RU" sz="4400" b="1" i="1" dirty="0">
              <a:ln w="10541" cmpd="sng">
                <a:solidFill>
                  <a:schemeClr val="accent1">
                    <a:shade val="88000"/>
                    <a:satMod val="110000"/>
                  </a:schemeClr>
                </a:solidFill>
                <a:prstDash val="solid"/>
              </a:ln>
              <a:solidFill>
                <a:schemeClr val="tx1">
                  <a:lumMod val="85000"/>
                  <a:lumOff val="15000"/>
                </a:schemeClr>
              </a:solidFill>
              <a:latin typeface="Times New Roman" pitchFamily="18" charset="0"/>
              <a:cs typeface="Times New Roman" pitchFamily="18" charset="0"/>
            </a:endParaRPr>
          </a:p>
        </p:txBody>
      </p:sp>
      <p:pic>
        <p:nvPicPr>
          <p:cNvPr id="4" name="Picture 3" descr="E:\smiley_1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43504" y="3544433"/>
            <a:ext cx="4457656" cy="33135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c9e50770db3.gif"/>
          <p:cNvPicPr>
            <a:picLocks noGrp="1" noChangeAspect="1"/>
          </p:cNvPicPr>
          <p:nvPr>
            <p:ph idx="4294967295"/>
          </p:nvPr>
        </p:nvPicPr>
        <p:blipFill>
          <a:blip r:embed="rId2" cstate="print"/>
          <a:stretch>
            <a:fillRect/>
          </a:stretch>
        </p:blipFill>
        <p:spPr>
          <a:xfrm>
            <a:off x="0" y="0"/>
            <a:ext cx="9317038" cy="6924675"/>
          </a:xfrm>
        </p:spPr>
      </p:pic>
      <p:sp>
        <p:nvSpPr>
          <p:cNvPr id="6" name="Заголовок 5"/>
          <p:cNvSpPr>
            <a:spLocks noGrp="1"/>
          </p:cNvSpPr>
          <p:nvPr>
            <p:ph type="ctrTitle"/>
          </p:nvPr>
        </p:nvSpPr>
        <p:spPr/>
        <p:txBody>
          <a:bodyPr>
            <a:normAutofit fontScale="90000"/>
          </a:bodyPr>
          <a:lstStyle/>
          <a:p>
            <a:r>
              <a:rPr lang="tt-RU" sz="6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Актуал</a:t>
            </a:r>
            <a:r>
              <a:rPr lang="ru-RU" sz="60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ьл</a:t>
            </a:r>
            <a:r>
              <a:rPr lang="tt-RU" sz="6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әштерү </a:t>
            </a:r>
            <a:r>
              <a:rPr lang="ru-RU" dirty="0" smtClean="0">
                <a:solidFill>
                  <a:srgbClr val="FFFF00"/>
                </a:solidFill>
                <a:latin typeface="Times New Roman" pitchFamily="18" charset="0"/>
                <a:cs typeface="Times New Roman" pitchFamily="18" charset="0"/>
              </a:rPr>
              <a:t/>
            </a:r>
            <a:br>
              <a:rPr lang="ru-RU" dirty="0" smtClean="0">
                <a:solidFill>
                  <a:srgbClr val="FFFF00"/>
                </a:solidFill>
                <a:latin typeface="Times New Roman" pitchFamily="18" charset="0"/>
                <a:cs typeface="Times New Roman" pitchFamily="18" charset="0"/>
              </a:rPr>
            </a:br>
            <a:endParaRPr lang="ru-RU" dirty="0">
              <a:solidFill>
                <a:srgbClr val="FFFF00"/>
              </a:solidFill>
              <a:latin typeface="Times New Roman" pitchFamily="18" charset="0"/>
              <a:cs typeface="Times New Roman" pitchFamily="18" charset="0"/>
            </a:endParaRPr>
          </a:p>
        </p:txBody>
      </p:sp>
      <p:sp>
        <p:nvSpPr>
          <p:cNvPr id="5" name="Текст 4"/>
          <p:cNvSpPr>
            <a:spLocks noGrp="1"/>
          </p:cNvSpPr>
          <p:nvPr>
            <p:ph type="subTitle" idx="1"/>
          </p:nvPr>
        </p:nvSpPr>
        <p:spPr/>
        <p:txBody>
          <a:bodyPr>
            <a:noAutofit/>
          </a:bodyPr>
          <a:lstStyle/>
          <a:p>
            <a:pPr algn="l">
              <a:lnSpc>
                <a:spcPct val="150000"/>
              </a:lnSpc>
              <a:buFont typeface="Arial" pitchFamily="34" charset="0"/>
              <a:buChar char="•"/>
            </a:pPr>
            <a:r>
              <a:rPr lang="tt-RU"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Мин нәрсә белә идем?</a:t>
            </a:r>
          </a:p>
          <a:p>
            <a:pPr algn="l">
              <a:lnSpc>
                <a:spcPct val="150000"/>
              </a:lnSpc>
              <a:buFont typeface="Arial" pitchFamily="34" charset="0"/>
              <a:buChar char="•"/>
            </a:pPr>
            <a:r>
              <a:rPr lang="tt-RU"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Бүген нәрсәләр белдем?</a:t>
            </a:r>
          </a:p>
          <a:p>
            <a:pPr algn="l">
              <a:lnSpc>
                <a:spcPct val="150000"/>
              </a:lnSpc>
              <a:buFont typeface="Arial" pitchFamily="34" charset="0"/>
              <a:buChar char="•"/>
            </a:pPr>
            <a:r>
              <a:rPr lang="tt-RU"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Алар арасында нинди бәйләнеш бар</a:t>
            </a:r>
            <a:r>
              <a:rPr lang="tt-RU" sz="2800" dirty="0" smtClean="0">
                <a:solidFill>
                  <a:schemeClr val="bg1">
                    <a:lumMod val="95000"/>
                  </a:schemeClr>
                </a:solidFill>
                <a:latin typeface="Times New Roman" pitchFamily="18" charset="0"/>
                <a:cs typeface="Times New Roman" pitchFamily="18" charset="0"/>
              </a:rPr>
              <a:t>?</a:t>
            </a:r>
            <a:endParaRPr lang="ru-RU" sz="2800" dirty="0">
              <a:solidFill>
                <a:schemeClr val="bg1">
                  <a:lumMod val="9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7200" i="1" dirty="0" smtClean="0">
                <a:solidFill>
                  <a:srgbClr val="00B0F0"/>
                </a:solidFill>
                <a:latin typeface="Times New Roman" pitchFamily="18" charset="0"/>
                <a:cs typeface="Times New Roman" pitchFamily="18" charset="0"/>
              </a:rPr>
              <a:t>Өй эше тикшерү </a:t>
            </a:r>
            <a:endParaRPr lang="ru-RU" sz="7200" i="1"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endParaRPr lang="tt-RU" sz="4800" b="1" i="1" dirty="0" smtClean="0">
              <a:solidFill>
                <a:srgbClr val="FFFF00"/>
              </a:solidFill>
              <a:latin typeface="Times New Roman" pitchFamily="18" charset="0"/>
              <a:cs typeface="Times New Roman" pitchFamily="18" charset="0"/>
            </a:endParaRPr>
          </a:p>
          <a:p>
            <a:pPr>
              <a:buNone/>
            </a:pPr>
            <a:endParaRPr lang="tt-RU" sz="4800" b="1" i="1" dirty="0" smtClean="0">
              <a:solidFill>
                <a:srgbClr val="FFFF00"/>
              </a:solidFill>
              <a:latin typeface="Times New Roman" pitchFamily="18" charset="0"/>
              <a:cs typeface="Times New Roman" pitchFamily="18" charset="0"/>
            </a:endParaRPr>
          </a:p>
          <a:p>
            <a:pPr>
              <a:buNone/>
            </a:pPr>
            <a:endParaRPr lang="tt-RU" sz="4800" b="1" i="1" dirty="0" smtClean="0">
              <a:solidFill>
                <a:srgbClr val="FFFF00"/>
              </a:solidFill>
              <a:latin typeface="Times New Roman" pitchFamily="18" charset="0"/>
              <a:cs typeface="Times New Roman" pitchFamily="18" charset="0"/>
            </a:endParaRPr>
          </a:p>
          <a:p>
            <a:pPr>
              <a:buNone/>
            </a:pPr>
            <a:r>
              <a:rPr lang="tt-RU" sz="4800" b="1" i="1" dirty="0" smtClean="0">
                <a:solidFill>
                  <a:srgbClr val="FFFF00"/>
                </a:solidFill>
                <a:latin typeface="Times New Roman" pitchFamily="18" charset="0"/>
                <a:cs typeface="Times New Roman" pitchFamily="18" charset="0"/>
              </a:rPr>
              <a:t>Вакытлы матбугаттан кушма җөмләләр табарга.</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normAutofit/>
          </a:bodyPr>
          <a:lstStyle/>
          <a:p>
            <a:pPr algn="ctr">
              <a:buNone/>
            </a:pPr>
            <a:r>
              <a:rPr lang="tt-RU" sz="6000" b="1" i="1" dirty="0" smtClean="0">
                <a:solidFill>
                  <a:srgbClr val="7030A0"/>
                </a:solidFill>
                <a:latin typeface="Times New Roman" pitchFamily="18" charset="0"/>
                <a:cs typeface="Times New Roman" pitchFamily="18" charset="0"/>
              </a:rPr>
              <a:t> </a:t>
            </a:r>
          </a:p>
          <a:p>
            <a:pPr algn="ctr">
              <a:buNone/>
            </a:pPr>
            <a:r>
              <a:rPr lang="tt-RU" sz="6000" b="1" i="1" dirty="0" smtClean="0">
                <a:solidFill>
                  <a:srgbClr val="7030A0"/>
                </a:solidFill>
                <a:latin typeface="Times New Roman" pitchFamily="18" charset="0"/>
                <a:cs typeface="Times New Roman" pitchFamily="18" charset="0"/>
              </a:rPr>
              <a:t>Уку мәс</a:t>
            </a:r>
            <a:r>
              <a:rPr lang="ru-RU" sz="6000" b="1" i="1" dirty="0" err="1" smtClean="0">
                <a:solidFill>
                  <a:srgbClr val="7030A0"/>
                </a:solidFill>
                <a:latin typeface="Times New Roman" pitchFamily="18" charset="0"/>
                <a:cs typeface="Times New Roman" pitchFamily="18" charset="0"/>
              </a:rPr>
              <a:t>ь</a:t>
            </a:r>
            <a:r>
              <a:rPr lang="tt-RU" sz="6000" b="1" i="1" dirty="0" smtClean="0">
                <a:solidFill>
                  <a:srgbClr val="7030A0"/>
                </a:solidFill>
                <a:latin typeface="Times New Roman" pitchFamily="18" charset="0"/>
                <a:cs typeface="Times New Roman" pitchFamily="18" charset="0"/>
              </a:rPr>
              <a:t>әләсен кую. Агымдагы диагностика</a:t>
            </a:r>
            <a:endParaRPr lang="ru-RU"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t-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20 декабрь</a:t>
            </a:r>
            <a:br>
              <a:rPr lang="tt-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tt-RU" sz="6600" b="1" i="1" dirty="0" smtClean="0">
                <a:ln w="11430"/>
                <a:solidFill>
                  <a:schemeClr val="accent5">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Сыйныф эше </a:t>
            </a:r>
            <a:endParaRPr lang="ru-RU" sz="6600" b="1" i="1" dirty="0">
              <a:ln w="11430"/>
              <a:solidFill>
                <a:schemeClr val="accent5">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1500174"/>
            <a:ext cx="8229600" cy="4525963"/>
          </a:xfrm>
        </p:spPr>
        <p:txBody>
          <a:bodyPr/>
          <a:lstStyle/>
          <a:p>
            <a:pPr>
              <a:buNone/>
            </a:pPr>
            <a:endParaRPr lang="tt-RU" dirty="0" smtClean="0"/>
          </a:p>
          <a:p>
            <a:pPr>
              <a:buNone/>
            </a:pPr>
            <a:endParaRPr lang="tt-RU" sz="2800" dirty="0" smtClean="0">
              <a:latin typeface="Times New Roman" pitchFamily="18" charset="0"/>
              <a:cs typeface="Times New Roman" pitchFamily="18" charset="0"/>
            </a:endParaRPr>
          </a:p>
          <a:p>
            <a:pPr>
              <a:buNone/>
            </a:pPr>
            <a:endParaRPr lang="tt-RU" dirty="0" smtClean="0">
              <a:solidFill>
                <a:srgbClr val="FFFF00"/>
              </a:solidFill>
              <a:latin typeface="Times New Roman" pitchFamily="18" charset="0"/>
              <a:cs typeface="Times New Roman" pitchFamily="18" charset="0"/>
            </a:endParaRPr>
          </a:p>
          <a:p>
            <a:pPr>
              <a:buNone/>
            </a:pPr>
            <a:r>
              <a:rPr lang="tt-RU" b="1" i="1" dirty="0" smtClean="0">
                <a:solidFill>
                  <a:srgbClr val="FFFF00"/>
                </a:solidFill>
                <a:latin typeface="Times New Roman" pitchFamily="18" charset="0"/>
                <a:cs typeface="Times New Roman" pitchFamily="18" charset="0"/>
              </a:rPr>
              <a:t>Тел-белемнең ачкычы, акылның баскычы</a:t>
            </a:r>
          </a:p>
          <a:p>
            <a:pPr algn="r">
              <a:buNone/>
            </a:pPr>
            <a:endParaRPr lang="tt-RU" sz="2800" b="1" i="1" dirty="0" smtClean="0">
              <a:solidFill>
                <a:srgbClr val="00B050"/>
              </a:solidFill>
              <a:latin typeface="Times New Roman" pitchFamily="18" charset="0"/>
              <a:cs typeface="Times New Roman" pitchFamily="18" charset="0"/>
            </a:endParaRPr>
          </a:p>
          <a:p>
            <a:pPr algn="r">
              <a:buNone/>
            </a:pPr>
            <a:endParaRPr lang="tt-RU" sz="2800" b="1" i="1" dirty="0" smtClean="0">
              <a:solidFill>
                <a:srgbClr val="00B050"/>
              </a:solidFill>
              <a:latin typeface="Times New Roman" pitchFamily="18" charset="0"/>
              <a:cs typeface="Times New Roman" pitchFamily="18" charset="0"/>
            </a:endParaRPr>
          </a:p>
          <a:p>
            <a:pPr algn="r">
              <a:buNone/>
            </a:pPr>
            <a:r>
              <a:rPr lang="tt-RU" sz="2800" b="1" i="1" dirty="0" smtClean="0">
                <a:solidFill>
                  <a:srgbClr val="FFFF00"/>
                </a:solidFill>
                <a:latin typeface="Times New Roman" pitchFamily="18" charset="0"/>
                <a:cs typeface="Times New Roman" pitchFamily="18" charset="0"/>
              </a:rPr>
              <a:t>Дөн</a:t>
            </a:r>
            <a:r>
              <a:rPr lang="ru-RU" sz="2800" b="1" i="1" dirty="0" err="1" smtClean="0">
                <a:solidFill>
                  <a:srgbClr val="FFFF00"/>
                </a:solidFill>
                <a:latin typeface="Times New Roman" pitchFamily="18" charset="0"/>
                <a:cs typeface="Times New Roman" pitchFamily="18" charset="0"/>
              </a:rPr>
              <a:t>ьяда</a:t>
            </a:r>
            <a:r>
              <a:rPr lang="ru-RU" sz="2800" b="1" i="1" dirty="0" smtClean="0">
                <a:solidFill>
                  <a:srgbClr val="FFFF00"/>
                </a:solidFill>
                <a:latin typeface="Times New Roman" pitchFamily="18" charset="0"/>
                <a:cs typeface="Times New Roman" pitchFamily="18" charset="0"/>
              </a:rPr>
              <a:t> </a:t>
            </a:r>
            <a:r>
              <a:rPr lang="tt-RU" sz="2800" b="1" i="1" dirty="0" smtClean="0">
                <a:solidFill>
                  <a:srgbClr val="FFFF00"/>
                </a:solidFill>
                <a:latin typeface="Times New Roman" pitchFamily="18" charset="0"/>
                <a:cs typeface="Times New Roman" pitchFamily="18" charset="0"/>
              </a:rPr>
              <a:t>һәр нәрсәнең </a:t>
            </a:r>
          </a:p>
          <a:p>
            <a:pPr algn="r">
              <a:buNone/>
            </a:pPr>
            <a:r>
              <a:rPr lang="tt-RU" sz="2800" b="1" i="1" dirty="0" smtClean="0">
                <a:solidFill>
                  <a:srgbClr val="FFFF00"/>
                </a:solidFill>
                <a:latin typeface="Times New Roman" pitchFamily="18" charset="0"/>
                <a:cs typeface="Times New Roman" pitchFamily="18" charset="0"/>
              </a:rPr>
              <a:t>үз теле бар. (Р. Фәйзуллин)</a:t>
            </a:r>
          </a:p>
          <a:p>
            <a:pPr>
              <a:buNone/>
            </a:pPr>
            <a:endParaRPr lang="ru-RU" dirty="0"/>
          </a:p>
        </p:txBody>
      </p:sp>
      <p:pic>
        <p:nvPicPr>
          <p:cNvPr id="5" name="Рисунок 4" descr="613х395.png"/>
          <p:cNvPicPr>
            <a:picLocks noChangeAspect="1"/>
          </p:cNvPicPr>
          <p:nvPr/>
        </p:nvPicPr>
        <p:blipFill>
          <a:blip r:embed="rId3" cstate="print"/>
          <a:stretch>
            <a:fillRect/>
          </a:stretch>
        </p:blipFill>
        <p:spPr>
          <a:xfrm>
            <a:off x="-357222" y="3563607"/>
            <a:ext cx="5112568" cy="32943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4000" r="-3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3600" b="1" i="1" dirty="0" smtClean="0">
                <a:solidFill>
                  <a:schemeClr val="accent6">
                    <a:lumMod val="75000"/>
                  </a:schemeClr>
                </a:solidFill>
                <a:latin typeface="Times New Roman" pitchFamily="18" charset="0"/>
                <a:cs typeface="Times New Roman" pitchFamily="18" charset="0"/>
              </a:rPr>
              <a:t/>
            </a:r>
            <a:br>
              <a:rPr lang="tt-RU" sz="3600" b="1" i="1" dirty="0" smtClean="0">
                <a:solidFill>
                  <a:schemeClr val="accent6">
                    <a:lumMod val="75000"/>
                  </a:schemeClr>
                </a:solidFill>
                <a:latin typeface="Times New Roman" pitchFamily="18" charset="0"/>
                <a:cs typeface="Times New Roman" pitchFamily="18" charset="0"/>
              </a:rPr>
            </a:br>
            <a:r>
              <a:rPr lang="tt-RU" sz="3600" b="1" i="1" dirty="0" smtClean="0">
                <a:solidFill>
                  <a:schemeClr val="accent6">
                    <a:lumMod val="75000"/>
                  </a:schemeClr>
                </a:solidFill>
                <a:latin typeface="Times New Roman" pitchFamily="18" charset="0"/>
                <a:cs typeface="Times New Roman" pitchFamily="18" charset="0"/>
              </a:rPr>
              <a:t/>
            </a:r>
            <a:br>
              <a:rPr lang="tt-RU" sz="3600" b="1" i="1" dirty="0" smtClean="0">
                <a:solidFill>
                  <a:schemeClr val="accent6">
                    <a:lumMod val="75000"/>
                  </a:schemeClr>
                </a:solidFill>
                <a:latin typeface="Times New Roman" pitchFamily="18" charset="0"/>
                <a:cs typeface="Times New Roman" pitchFamily="18" charset="0"/>
              </a:rPr>
            </a:br>
            <a:r>
              <a:rPr lang="tt-RU" sz="3600" b="1" i="1" dirty="0" smtClean="0">
                <a:solidFill>
                  <a:schemeClr val="accent6">
                    <a:lumMod val="75000"/>
                  </a:schemeClr>
                </a:solidFill>
                <a:latin typeface="Times New Roman" pitchFamily="18" charset="0"/>
                <a:cs typeface="Times New Roman" pitchFamily="18" charset="0"/>
              </a:rPr>
              <a:t>Халык авыз иҗаты – җәмгыят</a:t>
            </a:r>
            <a:r>
              <a:rPr lang="ru-RU" sz="3600" b="1" i="1" dirty="0" err="1" smtClean="0">
                <a:solidFill>
                  <a:schemeClr val="accent6">
                    <a:lumMod val="75000"/>
                  </a:schemeClr>
                </a:solidFill>
                <a:latin typeface="Times New Roman" pitchFamily="18" charset="0"/>
                <a:cs typeface="Times New Roman" pitchFamily="18" charset="0"/>
              </a:rPr>
              <a:t>ьт</a:t>
            </a:r>
            <a:r>
              <a:rPr lang="tt-RU" sz="3600" b="1" i="1" dirty="0" smtClean="0">
                <a:solidFill>
                  <a:schemeClr val="accent6">
                    <a:lumMod val="75000"/>
                  </a:schemeClr>
                </a:solidFill>
                <a:latin typeface="Times New Roman" pitchFamily="18" charset="0"/>
                <a:cs typeface="Times New Roman" pitchFamily="18" charset="0"/>
              </a:rPr>
              <a:t>ә үз-үзеңне тота белергә юнәлдерелгән язылмаган канун ул</a:t>
            </a:r>
            <a:endParaRPr lang="ru-RU" sz="3600" b="1" i="1" dirty="0">
              <a:solidFill>
                <a:schemeClr val="accent6">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endParaRPr lang="tt-RU" i="1" dirty="0" smtClean="0">
              <a:latin typeface="Times New Roman" pitchFamily="18" charset="0"/>
              <a:cs typeface="Times New Roman" pitchFamily="18" charset="0"/>
            </a:endParaRPr>
          </a:p>
          <a:p>
            <a:pPr>
              <a:buNone/>
            </a:pPr>
            <a:endParaRPr lang="tt-RU" i="1" dirty="0" smtClean="0">
              <a:latin typeface="Times New Roman" pitchFamily="18" charset="0"/>
              <a:cs typeface="Times New Roman" pitchFamily="18" charset="0"/>
            </a:endParaRPr>
          </a:p>
          <a:p>
            <a:pPr>
              <a:buNone/>
            </a:pPr>
            <a:endParaRPr lang="tt-RU" i="1" dirty="0" smtClean="0">
              <a:latin typeface="Times New Roman" pitchFamily="18" charset="0"/>
              <a:cs typeface="Times New Roman" pitchFamily="18" charset="0"/>
            </a:endParaRPr>
          </a:p>
          <a:p>
            <a:pPr>
              <a:buNone/>
            </a:pPr>
            <a:r>
              <a:rPr lang="tt-RU" b="1" i="1" dirty="0" smtClean="0">
                <a:solidFill>
                  <a:srgbClr val="FF0000"/>
                </a:solidFill>
                <a:latin typeface="Times New Roman" pitchFamily="18" charset="0"/>
                <a:cs typeface="Times New Roman" pitchFamily="18" charset="0"/>
              </a:rPr>
              <a:t>1 төркем: “Кемнең телендә ни булса, күңелендә шул була”. (мәкал</a:t>
            </a:r>
            <a:r>
              <a:rPr lang="ru-RU" b="1" i="1" dirty="0" err="1" smtClean="0">
                <a:solidFill>
                  <a:srgbClr val="FF0000"/>
                </a:solidFill>
                <a:latin typeface="Times New Roman" pitchFamily="18" charset="0"/>
                <a:cs typeface="Times New Roman" pitchFamily="18" charset="0"/>
              </a:rPr>
              <a:t>ь</a:t>
            </a:r>
            <a:r>
              <a:rPr lang="tt-RU" b="1" i="1" dirty="0" smtClean="0">
                <a:solidFill>
                  <a:srgbClr val="FF0000"/>
                </a:solidFill>
                <a:latin typeface="Times New Roman" pitchFamily="18" charset="0"/>
                <a:cs typeface="Times New Roman" pitchFamily="18" charset="0"/>
              </a:rPr>
              <a:t>)</a:t>
            </a:r>
          </a:p>
          <a:p>
            <a:pPr>
              <a:buNone/>
            </a:pPr>
            <a:r>
              <a:rPr lang="tt-RU" b="1" i="1" dirty="0" smtClean="0">
                <a:solidFill>
                  <a:srgbClr val="FF0000"/>
                </a:solidFill>
                <a:latin typeface="Times New Roman" pitchFamily="18" charset="0"/>
                <a:cs typeface="Times New Roman" pitchFamily="18" charset="0"/>
              </a:rPr>
              <a:t>2 төркем: “Былбылны алтын читлеккә япсаң да, үз тал-тирәген сагынып сайрар”. (мәкал</a:t>
            </a:r>
            <a:r>
              <a:rPr lang="ru-RU" b="1" i="1" dirty="0" err="1" smtClean="0">
                <a:solidFill>
                  <a:srgbClr val="FF0000"/>
                </a:solidFill>
                <a:latin typeface="Times New Roman" pitchFamily="18" charset="0"/>
                <a:cs typeface="Times New Roman" pitchFamily="18" charset="0"/>
              </a:rPr>
              <a:t>ь</a:t>
            </a:r>
            <a:r>
              <a:rPr lang="tt-RU" b="1" i="1" dirty="0" smtClean="0">
                <a:solidFill>
                  <a:srgbClr val="FF0000"/>
                </a:solidFill>
                <a:latin typeface="Times New Roman" pitchFamily="18" charset="0"/>
                <a:cs typeface="Times New Roman" pitchFamily="18" charset="0"/>
              </a:rPr>
              <a:t>) .</a:t>
            </a:r>
            <a:endParaRPr lang="ru-RU"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Plain">
              <a:avLst/>
            </a:prstTxWarp>
            <a:normAutofit/>
          </a:bodyPr>
          <a:lstStyle/>
          <a:p>
            <a:r>
              <a:rPr lang="tt-RU" sz="2400" dirty="0" smtClean="0">
                <a:solidFill>
                  <a:schemeClr val="accent6">
                    <a:lumMod val="75000"/>
                  </a:schemeClr>
                </a:solidFill>
                <a:latin typeface="Times New Roman" pitchFamily="18" charset="0"/>
                <a:cs typeface="Times New Roman" pitchFamily="18" charset="0"/>
              </a:rPr>
              <a:t>Өзектән иярчен кушма җөмләне табып, төрен, бәйләүче чарасын күрсәтергә, схемасын төзергә:</a:t>
            </a:r>
            <a:endParaRPr lang="ru-RU" sz="2400" dirty="0">
              <a:solidFill>
                <a:schemeClr val="accent6">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lgn="just">
              <a:buNone/>
            </a:pPr>
            <a:r>
              <a:rPr lang="tt-RU" sz="2800" b="1" i="1" dirty="0" smtClean="0">
                <a:latin typeface="Times New Roman" pitchFamily="18" charset="0"/>
                <a:cs typeface="Times New Roman" pitchFamily="18" charset="0"/>
              </a:rPr>
              <a:t>        </a:t>
            </a:r>
            <a:r>
              <a:rPr lang="tt-RU" sz="2800" b="1" i="1" dirty="0" smtClean="0">
                <a:solidFill>
                  <a:srgbClr val="C00000"/>
                </a:solidFill>
                <a:latin typeface="Times New Roman" pitchFamily="18" charset="0"/>
                <a:cs typeface="Times New Roman" pitchFamily="18" charset="0"/>
              </a:rPr>
              <a:t>Мин тормышка гашыйк. Тып-тып тамган тамчыларны, кошлар җырын, чишмәләр челтерәвен яратам мин. Зәңгәр биеклеккә күтәрелгән кыр казлары, торналар тавышы ошый миңа. Аларга карап хәйран калам. Биттән сөеп узган җәйге җилләр күңелемне күтәрә, җаныма рәхәтлек бирә.</a:t>
            </a:r>
            <a:endParaRPr lang="ru-RU" sz="2800" b="1" i="1" dirty="0" smtClean="0">
              <a:solidFill>
                <a:srgbClr val="C00000"/>
              </a:solidFill>
              <a:latin typeface="Times New Roman" pitchFamily="18" charset="0"/>
              <a:cs typeface="Times New Roman" pitchFamily="18" charset="0"/>
            </a:endParaRPr>
          </a:p>
          <a:p>
            <a:pPr algn="just">
              <a:buNone/>
            </a:pPr>
            <a:r>
              <a:rPr lang="tt-RU" sz="2800" b="1" i="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  </a:t>
            </a:r>
            <a:r>
              <a:rPr lang="ru-RU" sz="2800" b="1" i="1" dirty="0" smtClean="0">
                <a:solidFill>
                  <a:srgbClr val="C00000"/>
                </a:solidFill>
                <a:latin typeface="Times New Roman" pitchFamily="18" charset="0"/>
                <a:cs typeface="Times New Roman" pitchFamily="18" charset="0"/>
              </a:rPr>
              <a:t>     </a:t>
            </a:r>
            <a:r>
              <a:rPr lang="tt-RU" sz="2800" b="1" i="1" dirty="0" smtClean="0">
                <a:solidFill>
                  <a:srgbClr val="C00000"/>
                </a:solidFill>
                <a:latin typeface="Times New Roman" pitchFamily="18" charset="0"/>
                <a:cs typeface="Times New Roman" pitchFamily="18" charset="0"/>
              </a:rPr>
              <a:t>Кояшның елмаюы бөтен дөньяма нур бөрки, гөлләр кебек үсәсем, шул  кояшка үреләсем килә. Хыялларым якты булганга, яшәү дәртем дә көчле. Бу дөньяда яшәвем белән мин бәхетле! Бик бәхетле!</a:t>
            </a:r>
            <a:endParaRPr lang="ru-RU" sz="2800" b="1" i="1"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tt-RU" b="1" i="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tt-RU" b="1" i="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tt-RU" b="1" i="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tt-RU" b="1" i="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tt-RU" sz="7300" b="1" i="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Дөрес җавап</a:t>
            </a:r>
            <a:r>
              <a:rPr lang="tt-RU" sz="6000" b="1" i="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b="1" i="1" u="sng"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endParaRPr lang="tt-RU" sz="2400" b="1" i="1" dirty="0" smtClean="0">
              <a:solidFill>
                <a:srgbClr val="FF0000"/>
              </a:solidFill>
              <a:latin typeface="Times New Roman" pitchFamily="18" charset="0"/>
              <a:cs typeface="Times New Roman" pitchFamily="18" charset="0"/>
            </a:endParaRPr>
          </a:p>
          <a:p>
            <a:pPr>
              <a:buNone/>
            </a:pPr>
            <a:endParaRPr lang="tt-RU" b="1" i="1" dirty="0" smtClean="0">
              <a:solidFill>
                <a:srgbClr val="FF0000"/>
              </a:solidFill>
              <a:latin typeface="Times New Roman" pitchFamily="18" charset="0"/>
              <a:cs typeface="Times New Roman" pitchFamily="18" charset="0"/>
            </a:endParaRPr>
          </a:p>
          <a:p>
            <a:pPr>
              <a:buNone/>
            </a:pPr>
            <a:endParaRPr lang="tt-RU" b="1" i="1" dirty="0" smtClean="0">
              <a:solidFill>
                <a:srgbClr val="FF0000"/>
              </a:solidFill>
              <a:latin typeface="Times New Roman" pitchFamily="18" charset="0"/>
              <a:cs typeface="Times New Roman" pitchFamily="18" charset="0"/>
            </a:endParaRPr>
          </a:p>
          <a:p>
            <a:pPr>
              <a:buNone/>
            </a:pPr>
            <a:r>
              <a:rPr lang="tt-RU" b="1" i="1" u="sng"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Хыялларым якты булганга, яшәү дәртем дә көчле.</a:t>
            </a:r>
          </a:p>
          <a:p>
            <a:pPr>
              <a:buNone/>
            </a:pPr>
            <a:endParaRPr lang="tt-RU" b="1" i="1" u="sng"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tt-RU" b="1" i="1" u="sng"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-га           юнәл. килеш кушымчасы</a:t>
            </a:r>
          </a:p>
          <a:p>
            <a:pPr>
              <a:buNone/>
            </a:pPr>
            <a:endParaRPr lang="ru-RU" sz="2400" dirty="0">
              <a:latin typeface="Times New Roman" pitchFamily="18" charset="0"/>
              <a:cs typeface="Times New Roman" pitchFamily="18" charset="0"/>
            </a:endParaRPr>
          </a:p>
        </p:txBody>
      </p:sp>
      <p:sp>
        <p:nvSpPr>
          <p:cNvPr id="4" name="Прямоугольник 3"/>
          <p:cNvSpPr/>
          <p:nvPr/>
        </p:nvSpPr>
        <p:spPr>
          <a:xfrm>
            <a:off x="1071538" y="4500570"/>
            <a:ext cx="250033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t>2. Баш  җөмлә</a:t>
            </a:r>
          </a:p>
        </p:txBody>
      </p:sp>
      <p:sp>
        <p:nvSpPr>
          <p:cNvPr id="5" name="Прямоугольник 4"/>
          <p:cNvSpPr/>
          <p:nvPr/>
        </p:nvSpPr>
        <p:spPr>
          <a:xfrm>
            <a:off x="1142976" y="5715016"/>
            <a:ext cx="250033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t>1. Синтетик иярчен сәбәп җөмлә</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t-RU" sz="2800" b="1" i="1" u="sng" dirty="0" smtClean="0">
                <a:solidFill>
                  <a:srgbClr val="FF0000"/>
                </a:solidFill>
                <a:latin typeface="Times New Roman" pitchFamily="18" charset="0"/>
                <a:cs typeface="Times New Roman" pitchFamily="18" charset="0"/>
              </a:rPr>
              <a:t>Иярчен сәбәп җөмләләр төзергә</a:t>
            </a:r>
            <a:endParaRPr lang="ru-RU" sz="2800" b="1" i="1" u="sng"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1"/>
          </p:nvPr>
        </p:nvSpPr>
        <p:spPr/>
        <p:txBody>
          <a:bodyPr>
            <a:normAutofit fontScale="92500" lnSpcReduction="20000"/>
          </a:bodyPr>
          <a:lstStyle/>
          <a:p>
            <a:r>
              <a:rPr lang="tt-RU" sz="3900" b="1" i="1" u="sng" dirty="0" smtClean="0">
                <a:solidFill>
                  <a:srgbClr val="FF0000"/>
                </a:solidFill>
                <a:latin typeface="Times New Roman" pitchFamily="18" charset="0"/>
                <a:cs typeface="Times New Roman" pitchFamily="18" charset="0"/>
              </a:rPr>
              <a:t>1 төркем:</a:t>
            </a:r>
          </a:p>
          <a:p>
            <a:r>
              <a:rPr lang="tt-RU" sz="3200" b="1" i="1" dirty="0" smtClean="0">
                <a:solidFill>
                  <a:srgbClr val="FFFF00"/>
                </a:solidFill>
                <a:latin typeface="Times New Roman" pitchFamily="18" charset="0"/>
                <a:cs typeface="Times New Roman" pitchFamily="18" charset="0"/>
              </a:rPr>
              <a:t>-Синең кәефең юк. </a:t>
            </a:r>
          </a:p>
          <a:p>
            <a:r>
              <a:rPr lang="tt-RU" sz="3200" b="1" i="1" dirty="0" smtClean="0">
                <a:solidFill>
                  <a:srgbClr val="FFFF00"/>
                </a:solidFill>
                <a:latin typeface="Times New Roman" pitchFamily="18" charset="0"/>
                <a:cs typeface="Times New Roman" pitchFamily="18" charset="0"/>
              </a:rPr>
              <a:t>Ни өчен?</a:t>
            </a:r>
            <a:endParaRPr lang="ru-RU" sz="3200" b="1" i="1" dirty="0" smtClean="0">
              <a:solidFill>
                <a:srgbClr val="FFFF00"/>
              </a:solidFill>
              <a:latin typeface="Times New Roman" pitchFamily="18" charset="0"/>
              <a:cs typeface="Times New Roman" pitchFamily="18" charset="0"/>
            </a:endParaRPr>
          </a:p>
          <a:p>
            <a:r>
              <a:rPr lang="tt-RU" sz="3200" b="1" i="1" dirty="0" smtClean="0">
                <a:solidFill>
                  <a:srgbClr val="00B0F0"/>
                </a:solidFill>
                <a:latin typeface="Times New Roman" pitchFamily="18" charset="0"/>
                <a:cs typeface="Times New Roman" pitchFamily="18" charset="0"/>
              </a:rPr>
              <a:t>-Синең башың авырта. </a:t>
            </a:r>
          </a:p>
          <a:p>
            <a:r>
              <a:rPr lang="tt-RU" sz="3200" b="1" i="1" dirty="0" smtClean="0">
                <a:solidFill>
                  <a:srgbClr val="00B0F0"/>
                </a:solidFill>
                <a:latin typeface="Times New Roman" pitchFamily="18" charset="0"/>
                <a:cs typeface="Times New Roman" pitchFamily="18" charset="0"/>
              </a:rPr>
              <a:t>Ни өчен?</a:t>
            </a:r>
            <a:endParaRPr lang="ru-RU" sz="3200" b="1" i="1" dirty="0" smtClean="0">
              <a:solidFill>
                <a:srgbClr val="00B0F0"/>
              </a:solidFill>
              <a:latin typeface="Times New Roman" pitchFamily="18" charset="0"/>
              <a:cs typeface="Times New Roman" pitchFamily="18" charset="0"/>
            </a:endParaRPr>
          </a:p>
          <a:p>
            <a:r>
              <a:rPr lang="tt-RU" sz="3200" b="1" i="1" dirty="0" smtClean="0">
                <a:solidFill>
                  <a:srgbClr val="92D050"/>
                </a:solidFill>
                <a:latin typeface="Times New Roman" pitchFamily="18" charset="0"/>
                <a:cs typeface="Times New Roman" pitchFamily="18" charset="0"/>
              </a:rPr>
              <a:t>-Синең кәефең искиткеч. </a:t>
            </a:r>
          </a:p>
          <a:p>
            <a:r>
              <a:rPr lang="tt-RU" sz="3200" b="1" i="1" dirty="0" smtClean="0">
                <a:solidFill>
                  <a:srgbClr val="92D050"/>
                </a:solidFill>
                <a:latin typeface="Times New Roman" pitchFamily="18" charset="0"/>
                <a:cs typeface="Times New Roman" pitchFamily="18" charset="0"/>
              </a:rPr>
              <a:t>Ни өчен?</a:t>
            </a:r>
            <a:endParaRPr lang="ru-RU" sz="3200" b="1" i="1" dirty="0" smtClean="0">
              <a:solidFill>
                <a:srgbClr val="92D050"/>
              </a:solidFill>
              <a:latin typeface="Times New Roman" pitchFamily="18" charset="0"/>
              <a:cs typeface="Times New Roman" pitchFamily="18" charset="0"/>
            </a:endParaRPr>
          </a:p>
          <a:p>
            <a:endParaRPr lang="ru-RU" dirty="0"/>
          </a:p>
        </p:txBody>
      </p:sp>
      <p:sp>
        <p:nvSpPr>
          <p:cNvPr id="5" name="Содержимое 4"/>
          <p:cNvSpPr>
            <a:spLocks noGrp="1"/>
          </p:cNvSpPr>
          <p:nvPr>
            <p:ph sz="half" idx="2"/>
          </p:nvPr>
        </p:nvSpPr>
        <p:spPr/>
        <p:txBody>
          <a:bodyPr>
            <a:normAutofit fontScale="92500" lnSpcReduction="20000"/>
          </a:bodyPr>
          <a:lstStyle/>
          <a:p>
            <a:pPr marL="285750" indent="-285750">
              <a:buFont typeface="Arial" charset="0"/>
              <a:buChar char="•"/>
            </a:pPr>
            <a:r>
              <a:rPr lang="tt-RU" sz="3900" b="1" i="1" u="sng" dirty="0" smtClean="0">
                <a:solidFill>
                  <a:srgbClr val="FF0000"/>
                </a:solidFill>
                <a:latin typeface="Times New Roman" pitchFamily="18" charset="0"/>
                <a:cs typeface="Times New Roman" pitchFamily="18" charset="0"/>
              </a:rPr>
              <a:t>2 төркем:</a:t>
            </a:r>
          </a:p>
          <a:p>
            <a:pPr marL="285750" indent="-285750">
              <a:buFont typeface="Arial" charset="0"/>
              <a:buChar char="•"/>
            </a:pPr>
            <a:r>
              <a:rPr lang="tt-RU" sz="3000" b="1" i="1" dirty="0" smtClean="0">
                <a:solidFill>
                  <a:srgbClr val="92D050"/>
                </a:solidFill>
                <a:latin typeface="Century Schoolbook" pitchFamily="18" charset="0"/>
              </a:rPr>
              <a:t>Мин бу проблеманы чишә алам, чөнки... .</a:t>
            </a:r>
            <a:endParaRPr lang="ru-RU" sz="3000" b="1" i="1" dirty="0" smtClean="0">
              <a:solidFill>
                <a:srgbClr val="92D050"/>
              </a:solidFill>
              <a:latin typeface="Century Schoolbook" pitchFamily="18" charset="0"/>
            </a:endParaRPr>
          </a:p>
          <a:p>
            <a:pPr marL="285750" indent="-285750">
              <a:buFont typeface="Arial" charset="0"/>
              <a:buChar char="•"/>
            </a:pPr>
            <a:r>
              <a:rPr lang="tt-RU" sz="3000" b="1" i="1" dirty="0" smtClean="0">
                <a:solidFill>
                  <a:srgbClr val="FFFF00"/>
                </a:solidFill>
                <a:latin typeface="Century Schoolbook" pitchFamily="18" charset="0"/>
              </a:rPr>
              <a:t>Мин проблемаларны тиз хәл итәм, чөнки ... </a:t>
            </a:r>
            <a:r>
              <a:rPr lang="tt-RU" sz="3000" b="1" i="1" dirty="0" smtClean="0">
                <a:latin typeface="Century Schoolbook" pitchFamily="18" charset="0"/>
              </a:rPr>
              <a:t>.</a:t>
            </a:r>
            <a:endParaRPr lang="ru-RU" sz="3000" b="1" i="1" dirty="0" smtClean="0">
              <a:latin typeface="Century Schoolbook" pitchFamily="18" charset="0"/>
            </a:endParaRPr>
          </a:p>
          <a:p>
            <a:pPr marL="285750" indent="-285750">
              <a:buFont typeface="Arial" charset="0"/>
              <a:buChar char="•"/>
            </a:pPr>
            <a:r>
              <a:rPr lang="tt-RU" sz="3000" b="1" i="1" dirty="0" smtClean="0">
                <a:solidFill>
                  <a:srgbClr val="00B0F0"/>
                </a:solidFill>
                <a:latin typeface="Century Schoolbook" pitchFamily="18" charset="0"/>
              </a:rPr>
              <a:t>Миңа кеше белән аралашу авыр түгел, чөнки ... .</a:t>
            </a:r>
            <a:endParaRPr lang="ru-RU" sz="3000" b="1" i="1" dirty="0" smtClean="0">
              <a:solidFill>
                <a:srgbClr val="00B0F0"/>
              </a:solidFill>
              <a:latin typeface="Century Schoolbook" pitchFamily="18" charset="0"/>
            </a:endParaRPr>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495</Words>
  <Application>Microsoft Office PowerPoint</Application>
  <PresentationFormat>Экран (4:3)</PresentationFormat>
  <Paragraphs>88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Психологик уңай халәт </vt:lpstr>
      <vt:lpstr>Актуальләштерү  </vt:lpstr>
      <vt:lpstr>Өй эше тикшерү </vt:lpstr>
      <vt:lpstr>Презентация PowerPoint</vt:lpstr>
      <vt:lpstr>20 декабрь Сыйныф эше </vt:lpstr>
      <vt:lpstr>  Халык авыз иҗаты – җәмгыятьтә үз-үзеңне тота белергә юнәлдерелгән язылмаган канун ул</vt:lpstr>
      <vt:lpstr>Өзектән иярчен кушма җөмләне табып, төрен, бәйләүче чарасын күрсәтергә, схемасын төзергә:</vt:lpstr>
      <vt:lpstr>  Дөрес җавап!</vt:lpstr>
      <vt:lpstr>Иярчен сәбәп җөмләләр төзергә</vt:lpstr>
      <vt:lpstr>Бирелгән схема буенча җөмлә төзергә</vt:lpstr>
      <vt:lpstr>Өй эше</vt:lpstr>
      <vt:lpstr>:</vt:lpstr>
      <vt:lpstr>Рефлексия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Мустафина</cp:lastModifiedBy>
  <cp:revision>59</cp:revision>
  <dcterms:modified xsi:type="dcterms:W3CDTF">2012-12-20T05:16:52Z</dcterms:modified>
</cp:coreProperties>
</file>