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56" r:id="rId4"/>
    <p:sldId id="257" r:id="rId5"/>
    <p:sldId id="258" r:id="rId6"/>
    <p:sldId id="260" r:id="rId7"/>
    <p:sldId id="261" r:id="rId8"/>
    <p:sldId id="279" r:id="rId9"/>
    <p:sldId id="272" r:id="rId10"/>
    <p:sldId id="277" r:id="rId11"/>
    <p:sldId id="264" r:id="rId12"/>
    <p:sldId id="265" r:id="rId13"/>
    <p:sldId id="266" r:id="rId14"/>
    <p:sldId id="267" r:id="rId15"/>
    <p:sldId id="268" r:id="rId16"/>
    <p:sldId id="269" r:id="rId17"/>
    <p:sldId id="263" r:id="rId18"/>
    <p:sldId id="274" r:id="rId19"/>
    <p:sldId id="270" r:id="rId20"/>
    <p:sldId id="280" r:id="rId21"/>
    <p:sldId id="275" r:id="rId22"/>
    <p:sldId id="278" r:id="rId23"/>
    <p:sldId id="271" r:id="rId24"/>
    <p:sldId id="276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AE5D8-FA6B-4B4F-B6E7-8B49D8397977}" type="datetimeFigureOut">
              <a:rPr lang="ru-RU"/>
              <a:pPr>
                <a:defRPr/>
              </a:pPr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55AE6-EB90-47D4-B415-A0E6C31EF4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470FA-D9AA-4051-A10D-FFBBB99EAB47}" type="datetimeFigureOut">
              <a:rPr lang="ru-RU"/>
              <a:pPr>
                <a:defRPr/>
              </a:pPr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929E3-FE77-44F1-A983-5E88687118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84D1D-BF30-46C8-886F-6F39DACE151E}" type="datetimeFigureOut">
              <a:rPr lang="ru-RU"/>
              <a:pPr>
                <a:defRPr/>
              </a:pPr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79D74-EA55-459E-B5BF-FF617B5F72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7BB7D-DD77-42ED-BA74-E40D5DB03B7C}" type="datetimeFigureOut">
              <a:rPr lang="ru-RU"/>
              <a:pPr>
                <a:defRPr/>
              </a:pPr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8029C-DDB9-4FF8-B3B3-C6C8BD51BA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7B36E-52EE-40D4-ADB8-4A746DB4EF4F}" type="datetimeFigureOut">
              <a:rPr lang="ru-RU"/>
              <a:pPr>
                <a:defRPr/>
              </a:pPr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74102-1406-46D0-8185-E2FCE8EBC4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955FE-FE45-46F8-A94C-8836899331BD}" type="datetimeFigureOut">
              <a:rPr lang="ru-RU"/>
              <a:pPr>
                <a:defRPr/>
              </a:pPr>
              <a:t>23.10.2012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57C26-5D39-4DAB-A49B-DC8F8AB9F3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BD66E-CAFF-4C40-8DD2-8A7DAB4E9258}" type="datetimeFigureOut">
              <a:rPr lang="ru-RU"/>
              <a:pPr>
                <a:defRPr/>
              </a:pPr>
              <a:t>23.10.2012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9F787-7954-4B19-96DD-3CFC76A0AB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76CFC-C31F-4DB7-861A-369F48024D99}" type="datetimeFigureOut">
              <a:rPr lang="ru-RU"/>
              <a:pPr>
                <a:defRPr/>
              </a:pPr>
              <a:t>23.10.2012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9359C-68C3-455D-8C44-3F13C62236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1FF00-F9E7-4D66-A707-10B1354D3228}" type="datetimeFigureOut">
              <a:rPr lang="ru-RU"/>
              <a:pPr>
                <a:defRPr/>
              </a:pPr>
              <a:t>23.10.2012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52D64-FD59-4B5F-8288-9DB40E835D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20ECB-067C-4489-9CAF-52CC6A496262}" type="datetimeFigureOut">
              <a:rPr lang="ru-RU"/>
              <a:pPr>
                <a:defRPr/>
              </a:pPr>
              <a:t>23.10.2012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FF6B0-3BC6-4B16-8B66-3343BB45C2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80B95-4C59-48C2-882C-6A5065B4FD07}" type="datetimeFigureOut">
              <a:rPr lang="ru-RU"/>
              <a:pPr>
                <a:defRPr/>
              </a:pPr>
              <a:t>23.10.2012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9C772-E858-472B-9AEA-E71403BE84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BFCE07-B856-4A2C-9BB5-9977780D1F19}" type="datetimeFigureOut">
              <a:rPr lang="ru-RU"/>
              <a:pPr>
                <a:defRPr/>
              </a:pPr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D2ED47F-3670-45A4-B71B-17C5B074E0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331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28625" y="1143000"/>
            <a:ext cx="8715375" cy="984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t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sz="4000" dirty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Тема: һөнәр сайлау – җаваплы эш.</a:t>
            </a:r>
            <a:endParaRPr lang="ru-RU" sz="4000" dirty="0">
              <a:solidFill>
                <a:schemeClr val="tx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17" name="TextBox 5"/>
          <p:cNvSpPr txBox="1">
            <a:spLocks noChangeArrowheads="1"/>
          </p:cNvSpPr>
          <p:nvPr/>
        </p:nvSpPr>
        <p:spPr bwMode="auto">
          <a:xfrm>
            <a:off x="500063" y="3429000"/>
            <a:ext cx="8072437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t-RU" sz="3200">
                <a:latin typeface="Calibri" pitchFamily="34" charset="0"/>
              </a:rPr>
              <a:t>Һөнәр – ул кешеләрнең төп шөгыле, хезмәт эшчәнлеге.</a:t>
            </a:r>
            <a:endParaRPr lang="ru-RU" sz="3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85728"/>
            <a:ext cx="7772400" cy="1470025"/>
          </a:xfrm>
        </p:spPr>
        <p:txBody>
          <a:bodyPr/>
          <a:lstStyle/>
          <a:p>
            <a:pPr algn="l"/>
            <a:r>
              <a:rPr lang="tt-RU" sz="4000" u="sng" dirty="0" smtClean="0"/>
              <a:t>Җөмләләрне дәвам ит:</a:t>
            </a:r>
            <a:r>
              <a:rPr lang="tt-RU" sz="4000" dirty="0" smtClean="0"/>
              <a:t/>
            </a:r>
            <a:br>
              <a:rPr lang="tt-RU" sz="4000" dirty="0" smtClean="0"/>
            </a:br>
            <a:r>
              <a:rPr lang="tt-RU" sz="4000" dirty="0" smtClean="0"/>
              <a:t>1)Яш</a:t>
            </a:r>
            <a:r>
              <a:rPr lang="ru-RU" sz="4000" dirty="0" err="1" smtClean="0"/>
              <a:t>ь</a:t>
            </a:r>
            <a:r>
              <a:rPr lang="tt-RU" sz="4000" dirty="0" smtClean="0"/>
              <a:t>ләр </a:t>
            </a:r>
            <a:r>
              <a:rPr lang="en-US" sz="4000" dirty="0" smtClean="0"/>
              <a:t>h</a:t>
            </a:r>
            <a:r>
              <a:rPr lang="tt-RU" sz="4000" dirty="0" smtClean="0"/>
              <a:t>өнәр сайламый,...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643050"/>
            <a:ext cx="4429156" cy="714380"/>
          </a:xfrm>
        </p:spPr>
        <p:txBody>
          <a:bodyPr/>
          <a:lstStyle/>
          <a:p>
            <a:pPr algn="l"/>
            <a:r>
              <a:rPr lang="tt-RU" i="1" dirty="0" smtClean="0">
                <a:solidFill>
                  <a:schemeClr val="tx2"/>
                </a:solidFill>
              </a:rPr>
              <a:t>уку йортын сайлый.</a:t>
            </a:r>
            <a:endParaRPr lang="ru-RU" i="1" dirty="0">
              <a:solidFill>
                <a:schemeClr val="tx2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0" y="2214554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t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t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2143116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t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2) Техникум,югары</a:t>
            </a:r>
            <a:r>
              <a:rPr kumimoji="0" lang="tt-RU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уку йортын тәмамлаган яш</a:t>
            </a:r>
            <a:r>
              <a:rPr kumimoji="0" lang="ru-RU" sz="4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ьләр</a:t>
            </a:r>
            <a:r>
              <a:rPr kumimoji="0" lang="ru-RU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t-RU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... 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0" y="3500438"/>
            <a:ext cx="764386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tt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үз һөнәрләре буенча эшләми.</a:t>
            </a: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0" y="3643314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t-RU" sz="4000" dirty="0" smtClean="0">
                <a:latin typeface="+mj-lt"/>
                <a:ea typeface="+mj-ea"/>
                <a:cs typeface="+mj-cs"/>
              </a:rPr>
              <a:t>3</a:t>
            </a:r>
            <a:r>
              <a:rPr kumimoji="0" lang="tt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Мәктәпне</a:t>
            </a:r>
            <a:r>
              <a:rPr kumimoji="0" lang="tt-RU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тәмамлаганда ... 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0" y="4714884"/>
            <a:ext cx="785818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tt-RU" sz="3200" i="1" dirty="0" smtClean="0">
                <a:solidFill>
                  <a:schemeClr val="tx2"/>
                </a:solidFill>
                <a:latin typeface="+mn-lt"/>
              </a:rPr>
              <a:t>я</a:t>
            </a:r>
            <a:r>
              <a:rPr kumimoji="0" lang="tt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раткан һөнәрең турында</a:t>
            </a:r>
            <a:r>
              <a:rPr kumimoji="0" lang="tt-RU" sz="3200" b="0" i="1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уйларга кирәк</a:t>
            </a: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0" y="485776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t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4) Һөнәр сайлау - </a:t>
            </a:r>
            <a:r>
              <a:rPr kumimoji="0" lang="tt-RU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... 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 bwMode="auto">
          <a:xfrm>
            <a:off x="0" y="5929330"/>
            <a:ext cx="785818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tt-RU" sz="3200" i="1" dirty="0" smtClean="0">
                <a:solidFill>
                  <a:schemeClr val="tx2"/>
                </a:solidFill>
                <a:latin typeface="+mn-lt"/>
              </a:rPr>
              <a:t>киләчәгеңне планлаштыру дигән сүз</a:t>
            </a:r>
            <a:r>
              <a:rPr kumimoji="0" lang="tt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  <p:bldP spid="8" grpId="0" build="p"/>
      <p:bldP spid="1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500063" y="357188"/>
            <a:ext cx="8786812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t-RU" sz="3200">
                <a:latin typeface="Calibri" pitchFamily="34" charset="0"/>
              </a:rPr>
              <a:t>Реклама оештыручылар: реклама кәгаз</a:t>
            </a:r>
            <a:r>
              <a:rPr lang="ru-RU" sz="3200">
                <a:latin typeface="Calibri" pitchFamily="34" charset="0"/>
              </a:rPr>
              <a:t>ь</a:t>
            </a:r>
            <a:r>
              <a:rPr lang="tt-RU" sz="3200">
                <a:latin typeface="Calibri" pitchFamily="34" charset="0"/>
              </a:rPr>
              <a:t>ләре,купон тараталар;товар турында тулы мәгълүмат,аны куллану буенча киңәшләр бирәләр;бүләк тараталар,дегуста</a:t>
            </a:r>
            <a:r>
              <a:rPr lang="ru-RU" sz="3200">
                <a:latin typeface="Calibri" pitchFamily="34" charset="0"/>
              </a:rPr>
              <a:t>ц</a:t>
            </a:r>
            <a:r>
              <a:rPr lang="tt-RU" sz="3200">
                <a:latin typeface="Calibri" pitchFamily="34" charset="0"/>
              </a:rPr>
              <a:t>ияләү</a:t>
            </a:r>
          </a:p>
          <a:p>
            <a:r>
              <a:rPr lang="tt-RU" sz="3200">
                <a:latin typeface="Calibri" pitchFamily="34" charset="0"/>
              </a:rPr>
              <a:t>уздыралар.</a:t>
            </a:r>
            <a:endParaRPr lang="ru-RU" sz="3200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42938" y="3000375"/>
            <a:ext cx="72866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t-RU" sz="5400">
                <a:latin typeface="Calibri" pitchFamily="34" charset="0"/>
              </a:rPr>
              <a:t>Бу нинди һөнәр исеме?</a:t>
            </a:r>
            <a:endParaRPr lang="ru-RU" sz="5400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71625" y="4286250"/>
            <a:ext cx="578643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t-RU" sz="8000" u="sng">
                <a:latin typeface="Calibri" pitchFamily="34" charset="0"/>
              </a:rPr>
              <a:t>Промоутер</a:t>
            </a: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428625" y="357188"/>
            <a:ext cx="8286750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t-RU" sz="2800">
                <a:latin typeface="Calibri" pitchFamily="34" charset="0"/>
              </a:rPr>
              <a:t>Промоутерлар җитәкчесе.Ул рекламаны дөрес оештыру өчен, клиентлар белән</a:t>
            </a:r>
          </a:p>
          <a:p>
            <a:r>
              <a:rPr lang="tt-RU" sz="2800">
                <a:latin typeface="Calibri" pitchFamily="34" charset="0"/>
              </a:rPr>
              <a:t>ничек сөйләшергә,үз-үзеңне ничек тотарга, сатып алучыларга нинди юнәлеш бирергә кирәклекне аңлата.</a:t>
            </a:r>
            <a:endParaRPr lang="ru-RU" sz="2800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714500" y="2928938"/>
            <a:ext cx="55721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t-RU" sz="3600">
                <a:latin typeface="Calibri" pitchFamily="34" charset="0"/>
              </a:rPr>
              <a:t>Бу һөнәр иясе ничек атала?</a:t>
            </a:r>
            <a:endParaRPr lang="ru-RU" sz="3600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643188" y="4143375"/>
            <a:ext cx="35718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t-RU" sz="4400" u="sng">
                <a:latin typeface="Calibri" pitchFamily="34" charset="0"/>
              </a:rPr>
              <a:t>Супервайзер</a:t>
            </a:r>
            <a:endParaRPr lang="ru-RU" sz="4400" u="sng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571500" y="428625"/>
            <a:ext cx="7929563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t-RU" sz="3200">
                <a:latin typeface="Calibri" pitchFamily="34" charset="0"/>
              </a:rPr>
              <a:t>Җәмгыят</a:t>
            </a:r>
            <a:r>
              <a:rPr lang="ru-RU" sz="3200">
                <a:latin typeface="Calibri" pitchFamily="34" charset="0"/>
              </a:rPr>
              <a:t>ьне тулаем </a:t>
            </a:r>
            <a:r>
              <a:rPr lang="tt-RU" sz="3200">
                <a:latin typeface="Calibri" pitchFamily="34" charset="0"/>
              </a:rPr>
              <a:t>һәм аның үсеш-үзгәреш күренешләрен;җәмгыятьтәге төрле катлауларның ,төркемнәрнең аерым бер мәсьәләгә фикерен, мөнәсәбәтен Һәм башкаларны өйрәнә.</a:t>
            </a:r>
            <a:endParaRPr lang="ru-RU" sz="3200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143125" y="3071813"/>
            <a:ext cx="4143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t-RU" sz="3200">
                <a:latin typeface="Calibri" pitchFamily="34" charset="0"/>
              </a:rPr>
              <a:t>Бу нинди һөнәр иясе?  </a:t>
            </a:r>
            <a:endParaRPr lang="ru-RU" sz="3200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928813" y="4429125"/>
            <a:ext cx="521493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t-RU" sz="4400" u="sng">
                <a:latin typeface="Calibri" pitchFamily="34" charset="0"/>
              </a:rPr>
              <a:t>Со</a:t>
            </a:r>
            <a:r>
              <a:rPr lang="ru-RU" sz="4400" u="sng">
                <a:latin typeface="Calibri" pitchFamily="34" charset="0"/>
              </a:rPr>
              <a:t>ц</a:t>
            </a:r>
            <a:r>
              <a:rPr lang="tt-RU" sz="4400" u="sng">
                <a:latin typeface="Calibri" pitchFamily="34" charset="0"/>
              </a:rPr>
              <a:t>иология белгече</a:t>
            </a:r>
            <a:endParaRPr lang="ru-RU" sz="4400" u="sng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642938" y="428625"/>
            <a:ext cx="785812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t-RU" sz="3600">
                <a:latin typeface="Calibri" pitchFamily="34" charset="0"/>
              </a:rPr>
              <a:t>Проект җитәкчесенең “ уң кулы”-реклама оештыруны контрол</a:t>
            </a:r>
            <a:r>
              <a:rPr lang="ru-RU" sz="3600">
                <a:latin typeface="Calibri" pitchFamily="34" charset="0"/>
              </a:rPr>
              <a:t>ь</a:t>
            </a:r>
            <a:r>
              <a:rPr lang="tt-RU" sz="3600">
                <a:latin typeface="Calibri" pitchFamily="34" charset="0"/>
              </a:rPr>
              <a:t>дә тотучы.</a:t>
            </a:r>
            <a:endParaRPr lang="ru-RU" sz="3600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71625" y="2428875"/>
            <a:ext cx="50720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t-RU" sz="3600">
                <a:latin typeface="Calibri" pitchFamily="34" charset="0"/>
              </a:rPr>
              <a:t>Бу нинди һөнәр иясе?</a:t>
            </a:r>
            <a:endParaRPr lang="ru-RU" sz="3600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43125" y="4071938"/>
            <a:ext cx="41433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t-RU" sz="4800" u="sng">
                <a:latin typeface="Calibri" pitchFamily="34" charset="0"/>
              </a:rPr>
              <a:t>Координатор</a:t>
            </a:r>
            <a:endParaRPr lang="ru-RU" sz="4800" u="sng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714375" y="857250"/>
            <a:ext cx="7500938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t-RU" sz="3200">
                <a:latin typeface="Calibri" pitchFamily="34" charset="0"/>
              </a:rPr>
              <a:t>Дустыңнан сора:</a:t>
            </a:r>
          </a:p>
          <a:p>
            <a:endParaRPr lang="tt-RU" sz="3200">
              <a:latin typeface="Calibri" pitchFamily="34" charset="0"/>
            </a:endParaRPr>
          </a:p>
          <a:p>
            <a:endParaRPr lang="tt-RU" sz="3200">
              <a:latin typeface="Calibri" pitchFamily="34" charset="0"/>
            </a:endParaRPr>
          </a:p>
          <a:p>
            <a:r>
              <a:rPr lang="tt-RU" sz="3200">
                <a:latin typeface="Calibri" pitchFamily="34" charset="0"/>
              </a:rPr>
              <a:t>-готов ли  он к выбору профессии;</a:t>
            </a:r>
          </a:p>
          <a:p>
            <a:r>
              <a:rPr lang="tt-RU" sz="3200">
                <a:latin typeface="Calibri" pitchFamily="34" charset="0"/>
              </a:rPr>
              <a:t>-что он знает о своей будущей профессии;</a:t>
            </a:r>
          </a:p>
          <a:p>
            <a:pPr>
              <a:buFontTx/>
              <a:buChar char="-"/>
            </a:pPr>
            <a:r>
              <a:rPr lang="tt-RU" sz="3200">
                <a:latin typeface="Calibri" pitchFamily="34" charset="0"/>
              </a:rPr>
              <a:t>что он ждет от свое будущей профессии;</a:t>
            </a:r>
          </a:p>
          <a:p>
            <a:r>
              <a:rPr lang="tt-RU" sz="3200">
                <a:latin typeface="Calibri" pitchFamily="34" charset="0"/>
              </a:rPr>
              <a:t>- как он готовится к выбору профессии;</a:t>
            </a:r>
            <a:endParaRPr lang="ru-RU" sz="3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628" name="TextBox 4"/>
          <p:cNvSpPr txBox="1">
            <a:spLocks noChangeArrowheads="1"/>
          </p:cNvSpPr>
          <p:nvPr/>
        </p:nvSpPr>
        <p:spPr bwMode="auto">
          <a:xfrm>
            <a:off x="714375" y="857250"/>
            <a:ext cx="7858125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t-RU" sz="3600" dirty="0">
                <a:latin typeface="Calibri" pitchFamily="34" charset="0"/>
              </a:rPr>
              <a:t>Дустыңа киңәш бир:</a:t>
            </a:r>
          </a:p>
          <a:p>
            <a:endParaRPr lang="tt-RU" sz="3600" dirty="0">
              <a:latin typeface="Calibri" pitchFamily="34" charset="0"/>
            </a:endParaRPr>
          </a:p>
          <a:p>
            <a:endParaRPr lang="tt-RU" sz="3600" dirty="0"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tt-RU" sz="3600" dirty="0">
                <a:latin typeface="Calibri" pitchFamily="34" charset="0"/>
              </a:rPr>
              <a:t>побольше узнать о выбранной профессии;</a:t>
            </a:r>
          </a:p>
          <a:p>
            <a:pPr>
              <a:buFontTx/>
              <a:buChar char="-"/>
            </a:pPr>
            <a:r>
              <a:rPr lang="tt-RU" sz="3600" dirty="0">
                <a:latin typeface="Calibri" pitchFamily="34" charset="0"/>
              </a:rPr>
              <a:t> узнать, востребована ли выбранная им профессия;</a:t>
            </a:r>
          </a:p>
          <a:p>
            <a:pPr>
              <a:buFontTx/>
              <a:buChar char="-"/>
            </a:pPr>
            <a:r>
              <a:rPr lang="tt-RU" sz="3600" dirty="0">
                <a:latin typeface="Calibri" pitchFamily="34" charset="0"/>
              </a:rPr>
              <a:t> </a:t>
            </a:r>
            <a:r>
              <a:rPr lang="tt-RU" sz="3600" dirty="0" smtClean="0">
                <a:latin typeface="Calibri" pitchFamily="34" charset="0"/>
              </a:rPr>
              <a:t>где можно </a:t>
            </a:r>
            <a:r>
              <a:rPr lang="tt-RU" sz="3600" dirty="0">
                <a:latin typeface="Calibri" pitchFamily="34" charset="0"/>
              </a:rPr>
              <a:t>получить образование по данной профессии.</a:t>
            </a:r>
            <a:endParaRPr lang="ru-RU" sz="3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tt-RU">
                <a:solidFill>
                  <a:srgbClr val="000000"/>
                </a:solidFill>
                <a:latin typeface="Arial" charset="0"/>
              </a:rPr>
              <a:t> </a:t>
            </a: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85875" y="0"/>
            <a:ext cx="3000375" cy="776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t-RU" sz="2400">
                <a:latin typeface="Calibri" pitchFamily="34" charset="0"/>
              </a:rPr>
              <a:t>киләчәк- </a:t>
            </a:r>
          </a:p>
          <a:p>
            <a:r>
              <a:rPr lang="tt-RU" sz="2400">
                <a:latin typeface="Calibri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tt-RU" sz="2400">
                <a:latin typeface="Calibri" pitchFamily="34" charset="0"/>
              </a:rPr>
              <a:t>күңелгә ятмау-</a:t>
            </a:r>
          </a:p>
          <a:p>
            <a:endParaRPr lang="tt-RU" sz="2400">
              <a:latin typeface="Calibri" pitchFamily="34" charset="0"/>
            </a:endParaRPr>
          </a:p>
          <a:p>
            <a:r>
              <a:rPr lang="tt-RU" sz="2400">
                <a:latin typeface="Calibri" pitchFamily="34" charset="0"/>
              </a:rPr>
              <a:t>төгәл-</a:t>
            </a:r>
          </a:p>
          <a:p>
            <a:endParaRPr lang="tt-RU" sz="2400">
              <a:latin typeface="Calibri" pitchFamily="34" charset="0"/>
            </a:endParaRPr>
          </a:p>
          <a:p>
            <a:r>
              <a:rPr lang="tt-RU" sz="2400">
                <a:latin typeface="Calibri" pitchFamily="34" charset="0"/>
              </a:rPr>
              <a:t>ихтыяҗ-</a:t>
            </a:r>
          </a:p>
          <a:p>
            <a:endParaRPr lang="tt-RU" sz="2400">
              <a:latin typeface="Calibri" pitchFamily="34" charset="0"/>
            </a:endParaRPr>
          </a:p>
          <a:p>
            <a:r>
              <a:rPr lang="tt-RU" sz="2400">
                <a:latin typeface="Calibri" pitchFamily="34" charset="0"/>
              </a:rPr>
              <a:t>канәгат</a:t>
            </a:r>
            <a:r>
              <a:rPr lang="ru-RU" sz="2400">
                <a:latin typeface="Calibri" pitchFamily="34" charset="0"/>
              </a:rPr>
              <a:t>ь</a:t>
            </a:r>
            <a:r>
              <a:rPr lang="tt-RU" sz="2400">
                <a:latin typeface="Calibri" pitchFamily="34" charset="0"/>
              </a:rPr>
              <a:t>сезлек-</a:t>
            </a:r>
          </a:p>
          <a:p>
            <a:endParaRPr lang="tt-RU" sz="2400">
              <a:latin typeface="Calibri" pitchFamily="34" charset="0"/>
            </a:endParaRPr>
          </a:p>
          <a:p>
            <a:r>
              <a:rPr lang="tt-RU" sz="2400">
                <a:latin typeface="Calibri" pitchFamily="34" charset="0"/>
              </a:rPr>
              <a:t>үз-үзеңне ничек</a:t>
            </a:r>
            <a:r>
              <a:rPr lang="tt-RU" sz="2400"/>
              <a:t> </a:t>
            </a:r>
            <a:r>
              <a:rPr lang="tt-RU"/>
              <a:t>тоту-</a:t>
            </a:r>
          </a:p>
          <a:p>
            <a:endParaRPr lang="tt-RU" sz="2400"/>
          </a:p>
          <a:p>
            <a:r>
              <a:rPr lang="tt-RU" sz="2400">
                <a:latin typeface="Calibri" pitchFamily="34" charset="0"/>
              </a:rPr>
              <a:t>җәмәгат</a:t>
            </a:r>
            <a:r>
              <a:rPr lang="ru-RU" sz="2400">
                <a:latin typeface="Calibri" pitchFamily="34" charset="0"/>
              </a:rPr>
              <a:t>ь</a:t>
            </a:r>
            <a:r>
              <a:rPr lang="tt-RU" sz="2400">
                <a:latin typeface="Calibri" pitchFamily="34" charset="0"/>
              </a:rPr>
              <a:t>челек-</a:t>
            </a:r>
          </a:p>
          <a:p>
            <a:endParaRPr lang="tt-RU" sz="2400">
              <a:latin typeface="Calibri" pitchFamily="34" charset="0"/>
            </a:endParaRPr>
          </a:p>
          <a:p>
            <a:r>
              <a:rPr lang="tt-RU" sz="2400">
                <a:latin typeface="Calibri" pitchFamily="34" charset="0"/>
              </a:rPr>
              <a:t>йогынты-</a:t>
            </a:r>
          </a:p>
          <a:p>
            <a:endParaRPr lang="tt-RU" sz="2400">
              <a:latin typeface="Calibri" pitchFamily="34" charset="0"/>
            </a:endParaRPr>
          </a:p>
          <a:p>
            <a:r>
              <a:rPr lang="tt-RU" sz="2400">
                <a:latin typeface="Calibri" pitchFamily="34" charset="0"/>
              </a:rPr>
              <a:t>ихтирам казаналар-</a:t>
            </a:r>
          </a:p>
          <a:p>
            <a:endParaRPr lang="tt-RU" sz="2400">
              <a:latin typeface="Calibri" pitchFamily="34" charset="0"/>
            </a:endParaRPr>
          </a:p>
          <a:p>
            <a:endParaRPr lang="tt-RU">
              <a:latin typeface="Calibri" pitchFamily="34" charset="0"/>
            </a:endParaRPr>
          </a:p>
          <a:p>
            <a:endParaRPr lang="tt-RU">
              <a:latin typeface="Calibri" pitchFamily="34" charset="0"/>
            </a:endParaRPr>
          </a:p>
          <a:p>
            <a:endParaRPr lang="tt-RU">
              <a:latin typeface="Calibri" pitchFamily="34" charset="0"/>
            </a:endParaRPr>
          </a:p>
          <a:p>
            <a:r>
              <a:rPr lang="tt-RU">
                <a:latin typeface="Calibri" pitchFamily="34" charset="0"/>
              </a:rPr>
              <a:t> </a:t>
            </a:r>
            <a:endParaRPr lang="ru-RU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700338" y="0"/>
            <a:ext cx="4000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t-RU" sz="2400">
                <a:latin typeface="Calibri" pitchFamily="34" charset="0"/>
              </a:rPr>
              <a:t>будущее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492500" y="765175"/>
            <a:ext cx="2000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не по душе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411413" y="1412875"/>
            <a:ext cx="1214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точно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484438" y="2205038"/>
            <a:ext cx="2000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потребность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635375" y="2924175"/>
            <a:ext cx="2357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недовольство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500563" y="3643313"/>
            <a:ext cx="25003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как себя вести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643313" y="4357688"/>
            <a:ext cx="36433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общественность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700338" y="5084763"/>
            <a:ext cx="4286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влияние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286250" y="5857875"/>
            <a:ext cx="4214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заслуживают уважение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285720" y="214290"/>
            <a:ext cx="857256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tt-RU" sz="2400" b="1" u="sng" dirty="0" smtClean="0"/>
              <a:t>Психологлар  уе буенча һөнәрләр 5 төргә бүленә</a:t>
            </a:r>
          </a:p>
          <a:p>
            <a:pPr marL="342900" indent="-342900"/>
            <a:endParaRPr lang="tt-RU" sz="2000" dirty="0" smtClean="0"/>
          </a:p>
          <a:p>
            <a:pPr marL="342900" indent="-342900">
              <a:buFont typeface="+mj-lt"/>
              <a:buAutoNum type="arabicParenR"/>
            </a:pPr>
            <a:r>
              <a:rPr lang="tt-RU" sz="2000" b="1" dirty="0" smtClean="0"/>
              <a:t>Кеше </a:t>
            </a:r>
            <a:r>
              <a:rPr lang="tt-RU" sz="2000" b="1" dirty="0"/>
              <a:t>– кеше</a:t>
            </a:r>
          </a:p>
          <a:p>
            <a:pPr marL="342900" indent="-342900"/>
            <a:r>
              <a:rPr lang="tt-RU" sz="2000" dirty="0"/>
              <a:t>Табиб, тәрбияче, укытучы, сатучы</a:t>
            </a:r>
          </a:p>
          <a:p>
            <a:pPr marL="342900" indent="-342900"/>
            <a:endParaRPr lang="tt-RU" sz="2000" dirty="0"/>
          </a:p>
          <a:p>
            <a:pPr marL="342900" indent="-342900"/>
            <a:r>
              <a:rPr lang="tt-RU" sz="2000" b="1" dirty="0"/>
              <a:t>2) Кеше – табигат</a:t>
            </a:r>
            <a:r>
              <a:rPr lang="ru-RU" sz="2000" b="1" dirty="0" err="1"/>
              <a:t>ь</a:t>
            </a:r>
            <a:endParaRPr lang="ru-RU" sz="2000" b="1" dirty="0"/>
          </a:p>
          <a:p>
            <a:pPr marL="342900" indent="-342900"/>
            <a:r>
              <a:rPr lang="ru-RU" sz="2000" dirty="0" err="1"/>
              <a:t>Терлекче</a:t>
            </a:r>
            <a:r>
              <a:rPr lang="ru-RU" sz="2000" dirty="0"/>
              <a:t>, агроном, </a:t>
            </a:r>
            <a:r>
              <a:rPr lang="ru-RU" sz="2000" dirty="0" err="1"/>
              <a:t>бакчачы</a:t>
            </a:r>
            <a:endParaRPr lang="ru-RU" sz="2000" dirty="0"/>
          </a:p>
          <a:p>
            <a:pPr marL="342900" indent="-342900"/>
            <a:endParaRPr lang="ru-RU" sz="2000" dirty="0"/>
          </a:p>
          <a:p>
            <a:pPr marL="342900" indent="-342900"/>
            <a:r>
              <a:rPr lang="ru-RU" sz="2000" b="1" dirty="0"/>
              <a:t>3) Кеше – техника</a:t>
            </a:r>
          </a:p>
          <a:p>
            <a:pPr marL="342900" indent="-342900"/>
            <a:r>
              <a:rPr lang="ru-RU" sz="2000" dirty="0"/>
              <a:t>Машина </a:t>
            </a:r>
            <a:r>
              <a:rPr lang="ru-RU" sz="2000" dirty="0" err="1"/>
              <a:t>й</a:t>
            </a:r>
            <a:r>
              <a:rPr lang="tt-RU" sz="2000" dirty="0"/>
              <a:t>өртүче, тимерче, эретеп ябыштыручы</a:t>
            </a:r>
          </a:p>
          <a:p>
            <a:pPr marL="342900" indent="-342900"/>
            <a:endParaRPr lang="tt-RU" sz="2000" dirty="0"/>
          </a:p>
          <a:p>
            <a:pPr marL="342900" indent="-342900"/>
            <a:r>
              <a:rPr lang="tt-RU" sz="2000" b="1" dirty="0"/>
              <a:t>4) Кеше - белгечләр системасы</a:t>
            </a:r>
          </a:p>
          <a:p>
            <a:pPr marL="342900" indent="-342900"/>
            <a:r>
              <a:rPr lang="tt-RU" sz="2000" dirty="0"/>
              <a:t>Тәрҗемәче, хисапчы, ик</a:t>
            </a:r>
            <a:r>
              <a:rPr lang="ru-RU" sz="2000" dirty="0" err="1"/>
              <a:t>ъ</a:t>
            </a:r>
            <a:r>
              <a:rPr lang="tt-RU" sz="2000" dirty="0"/>
              <a:t>тисадчы</a:t>
            </a:r>
          </a:p>
          <a:p>
            <a:pPr marL="342900" indent="-342900"/>
            <a:endParaRPr lang="tt-RU" sz="2000" dirty="0"/>
          </a:p>
          <a:p>
            <a:pPr marL="342900" indent="-342900"/>
            <a:r>
              <a:rPr lang="tt-RU" sz="2000" b="1" dirty="0"/>
              <a:t>5) Кеше - сәнгат</a:t>
            </a:r>
            <a:r>
              <a:rPr lang="ru-RU" sz="2000" b="1" dirty="0" err="1"/>
              <a:t>ь</a:t>
            </a:r>
            <a:r>
              <a:rPr lang="tt-RU" sz="2000" b="1" dirty="0"/>
              <a:t> образы</a:t>
            </a:r>
          </a:p>
          <a:p>
            <a:pPr marL="342900" indent="-342900"/>
            <a:r>
              <a:rPr lang="tt-RU" sz="2000" dirty="0"/>
              <a:t>Рәссам, буяучы, бизәүче</a:t>
            </a:r>
          </a:p>
          <a:p>
            <a:pPr marL="342900" indent="-342900">
              <a:buFontTx/>
              <a:buAutoNum type="arabicParenR"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3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3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37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37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37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37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379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379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652" name="TextBox 5"/>
          <p:cNvSpPr txBox="1">
            <a:spLocks noChangeArrowheads="1"/>
          </p:cNvSpPr>
          <p:nvPr/>
        </p:nvSpPr>
        <p:spPr bwMode="auto">
          <a:xfrm>
            <a:off x="1143000" y="714375"/>
            <a:ext cx="642937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t-RU" sz="2800">
                <a:latin typeface="Calibri" pitchFamily="34" charset="0"/>
              </a:rPr>
              <a:t>Һөнәрне ничек сайларга?</a:t>
            </a:r>
          </a:p>
          <a:p>
            <a:endParaRPr lang="tt-RU" sz="2800">
              <a:latin typeface="Calibri" pitchFamily="34" charset="0"/>
            </a:endParaRPr>
          </a:p>
          <a:p>
            <a:endParaRPr lang="tt-RU" sz="2800">
              <a:latin typeface="Calibri" pitchFamily="34" charset="0"/>
            </a:endParaRPr>
          </a:p>
          <a:p>
            <a:r>
              <a:rPr lang="tt-RU" sz="2800">
                <a:latin typeface="Calibri" pitchFamily="34" charset="0"/>
              </a:rPr>
              <a:t>А) кешеләр белән киңәшләшергә;</a:t>
            </a:r>
          </a:p>
          <a:p>
            <a:r>
              <a:rPr lang="tt-RU" sz="2800">
                <a:latin typeface="Calibri" pitchFamily="34" charset="0"/>
              </a:rPr>
              <a:t>Б) профессиягә ихтыяҗ булуына карап;</a:t>
            </a:r>
          </a:p>
          <a:p>
            <a:r>
              <a:rPr lang="tt-RU" sz="2800">
                <a:latin typeface="Calibri" pitchFamily="34" charset="0"/>
              </a:rPr>
              <a:t>В) табыш китерүенә карап;</a:t>
            </a:r>
          </a:p>
          <a:p>
            <a:r>
              <a:rPr lang="tt-RU" sz="2800">
                <a:latin typeface="Calibri" pitchFamily="34" charset="0"/>
              </a:rPr>
              <a:t>Г) тормышта үзең өчен нәрсә кызык икәнен билгеләргә, аннан соң һөнәр сайларга;</a:t>
            </a:r>
          </a:p>
          <a:p>
            <a:r>
              <a:rPr lang="tt-RU" sz="2800">
                <a:latin typeface="Calibri" pitchFamily="34" charset="0"/>
              </a:rPr>
              <a:t>Д) үз холкыңны игътибарга алып.</a:t>
            </a:r>
            <a:endParaRPr lang="ru-RU" sz="28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Содержимое 4" descr="pedago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21276897">
            <a:off x="468313" y="547688"/>
            <a:ext cx="4318000" cy="342900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857750" y="642938"/>
            <a:ext cx="3857625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sz="3200" dirty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Бу нинди һөнәр иясе?</a:t>
            </a:r>
            <a:endParaRPr lang="ru-RU" sz="3200" dirty="0">
              <a:solidFill>
                <a:schemeClr val="accent6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3500" y="2071688"/>
            <a:ext cx="3571875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sz="5400" u="sng" dirty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Укытучы</a:t>
            </a:r>
            <a:endParaRPr lang="ru-RU" sz="5400" u="sng" dirty="0">
              <a:solidFill>
                <a:schemeClr val="accent6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88" y="4429125"/>
            <a:ext cx="8358187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sz="3200" dirty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Укытучы – иң киң таралган һөнәрләрнең берсе. Киләчәк буынны тормыш юлына эзерли, тиешле белем, тәрбия бирә</a:t>
            </a:r>
            <a:r>
              <a:rPr lang="tt-RU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ru-RU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311275" y="8572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755650" y="857250"/>
            <a:ext cx="7866063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t-RU" dirty="0"/>
              <a:t>                                                      Баллар :</a:t>
            </a:r>
          </a:p>
          <a:p>
            <a:endParaRPr lang="tt-RU" dirty="0"/>
          </a:p>
          <a:p>
            <a:r>
              <a:rPr lang="tt-RU" dirty="0"/>
              <a:t>А – 1</a:t>
            </a:r>
          </a:p>
          <a:p>
            <a:r>
              <a:rPr lang="tt-RU" dirty="0"/>
              <a:t>Ә - 2</a:t>
            </a:r>
          </a:p>
          <a:p>
            <a:r>
              <a:rPr lang="tt-RU" dirty="0"/>
              <a:t>Б – 3</a:t>
            </a:r>
          </a:p>
          <a:p>
            <a:r>
              <a:rPr lang="tt-RU" dirty="0"/>
              <a:t>В – 4</a:t>
            </a:r>
          </a:p>
          <a:p>
            <a:r>
              <a:rPr lang="tt-RU" dirty="0"/>
              <a:t>Г – 5</a:t>
            </a:r>
          </a:p>
          <a:p>
            <a:endParaRPr lang="tt-RU" dirty="0"/>
          </a:p>
          <a:p>
            <a:endParaRPr lang="tt-RU" dirty="0"/>
          </a:p>
          <a:p>
            <a:r>
              <a:rPr lang="tt-RU" dirty="0"/>
              <a:t>10 -15  - кешеләр белән даими </a:t>
            </a:r>
            <a:r>
              <a:rPr lang="tt-RU" dirty="0" smtClean="0"/>
              <a:t>аралашуга </a:t>
            </a:r>
            <a:r>
              <a:rPr lang="tt-RU" dirty="0"/>
              <a:t>корылган </a:t>
            </a:r>
            <a:r>
              <a:rPr lang="en-US" dirty="0"/>
              <a:t>h</a:t>
            </a:r>
            <a:r>
              <a:rPr lang="tt-RU" dirty="0"/>
              <a:t>өнәр синеке ;</a:t>
            </a:r>
          </a:p>
          <a:p>
            <a:r>
              <a:rPr lang="tt-RU" dirty="0"/>
              <a:t>16 – 24 – иҗатка зур иг</a:t>
            </a:r>
            <a:r>
              <a:rPr lang="ru-RU" dirty="0" err="1"/>
              <a:t>ъ</a:t>
            </a:r>
            <a:r>
              <a:rPr lang="tt-RU" dirty="0"/>
              <a:t>тибар бирәсең, сәнгат</a:t>
            </a:r>
            <a:r>
              <a:rPr lang="ru-RU" dirty="0" err="1"/>
              <a:t>ь</a:t>
            </a:r>
            <a:r>
              <a:rPr lang="ru-RU" dirty="0"/>
              <a:t> </a:t>
            </a:r>
            <a:r>
              <a:rPr lang="tt-RU" dirty="0"/>
              <a:t>өлкәсендә үз</a:t>
            </a:r>
          </a:p>
          <a:p>
            <a:r>
              <a:rPr lang="tt-RU" dirty="0"/>
              <a:t>юлыңны табарсың ;</a:t>
            </a:r>
          </a:p>
          <a:p>
            <a:r>
              <a:rPr lang="tt-RU" dirty="0"/>
              <a:t>25 – 35 – машиналар, механикалар дөн</a:t>
            </a:r>
            <a:r>
              <a:rPr lang="ru-RU" dirty="0" err="1"/>
              <a:t>ь</a:t>
            </a:r>
            <a:r>
              <a:rPr lang="tt-RU" dirty="0"/>
              <a:t>ясында үзеңне яхшы тояр-</a:t>
            </a:r>
          </a:p>
          <a:p>
            <a:r>
              <a:rPr lang="tt-RU" dirty="0"/>
              <a:t>сың, техника белән бәйле </a:t>
            </a:r>
            <a:r>
              <a:rPr lang="en-US" dirty="0"/>
              <a:t>h</a:t>
            </a:r>
            <a:r>
              <a:rPr lang="tt-RU" dirty="0"/>
              <a:t>өнәрләр синеке ; </a:t>
            </a:r>
          </a:p>
          <a:p>
            <a:r>
              <a:rPr lang="tt-RU" dirty="0"/>
              <a:t>35 – 45 –сиңа төрле китаплар, файл, текстлар белән бәйле </a:t>
            </a:r>
            <a:r>
              <a:rPr lang="en-US" dirty="0"/>
              <a:t>h</a:t>
            </a:r>
            <a:r>
              <a:rPr lang="tt-RU" dirty="0"/>
              <a:t>өнәрләр туры килә ;</a:t>
            </a:r>
          </a:p>
          <a:p>
            <a:r>
              <a:rPr lang="tt-RU" dirty="0"/>
              <a:t>46 дан күбрәк – кешене “табигат</a:t>
            </a:r>
            <a:r>
              <a:rPr lang="ru-RU" dirty="0" err="1"/>
              <a:t>ь</a:t>
            </a:r>
            <a:r>
              <a:rPr lang="tt-RU" dirty="0"/>
              <a:t> патшасы” дип атарлар, гармониядә яшәр өчен күп белергә, күп укырга кирәк.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/>
          <a:lstStyle/>
          <a:p>
            <a:r>
              <a:rPr lang="tt-RU" dirty="0" smtClean="0"/>
              <a:t>Схемалар буенча диалог төзегез.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143116"/>
            <a:ext cx="8429684" cy="3852874"/>
          </a:xfrm>
        </p:spPr>
        <p:txBody>
          <a:bodyPr numCol="2"/>
          <a:lstStyle/>
          <a:p>
            <a:pPr marL="971550" lvl="1" indent="-514350" algn="l"/>
            <a:r>
              <a:rPr lang="tt-RU" dirty="0" smtClean="0">
                <a:solidFill>
                  <a:srgbClr val="FF0000"/>
                </a:solidFill>
              </a:rPr>
              <a:t>1)</a:t>
            </a:r>
          </a:p>
          <a:p>
            <a:pPr marL="971550" lvl="1" indent="-514350" algn="l">
              <a:buFont typeface="Calibri" pitchFamily="34" charset="0"/>
              <a:buChar char="―"/>
            </a:pPr>
            <a:r>
              <a:rPr lang="tt-RU" dirty="0" smtClean="0">
                <a:solidFill>
                  <a:srgbClr val="FF0000"/>
                </a:solidFill>
              </a:rPr>
              <a:t>тәк</a:t>
            </a:r>
            <a:r>
              <a:rPr lang="ru-RU" dirty="0" err="1" smtClean="0">
                <a:solidFill>
                  <a:srgbClr val="FF0000"/>
                </a:solidFill>
              </a:rPr>
              <a:t>ъ</a:t>
            </a:r>
            <a:r>
              <a:rPr lang="tt-RU" dirty="0" smtClean="0">
                <a:solidFill>
                  <a:srgbClr val="FF0000"/>
                </a:solidFill>
              </a:rPr>
              <a:t>дим итү</a:t>
            </a:r>
          </a:p>
          <a:p>
            <a:pPr marL="971550" lvl="1" indent="-514350" algn="l">
              <a:buFont typeface="Calibri" pitchFamily="34" charset="0"/>
              <a:buChar char="―"/>
            </a:pPr>
            <a:r>
              <a:rPr lang="tt-RU" dirty="0" smtClean="0">
                <a:solidFill>
                  <a:srgbClr val="FF0000"/>
                </a:solidFill>
              </a:rPr>
              <a:t>риза булмау</a:t>
            </a:r>
          </a:p>
          <a:p>
            <a:pPr marL="971550" lvl="1" indent="-514350" algn="l">
              <a:buFont typeface="Calibri" pitchFamily="34" charset="0"/>
              <a:buChar char="―"/>
            </a:pPr>
            <a:r>
              <a:rPr lang="tt-RU" dirty="0" smtClean="0">
                <a:solidFill>
                  <a:srgbClr val="FF0000"/>
                </a:solidFill>
              </a:rPr>
              <a:t>аңлату</a:t>
            </a:r>
          </a:p>
          <a:p>
            <a:pPr marL="971550" lvl="1" indent="-514350" algn="l">
              <a:buFont typeface="Calibri" pitchFamily="34" charset="0"/>
              <a:buChar char="―"/>
            </a:pPr>
            <a:r>
              <a:rPr lang="tt-RU" dirty="0" smtClean="0">
                <a:solidFill>
                  <a:srgbClr val="FF0000"/>
                </a:solidFill>
              </a:rPr>
              <a:t>сорау бирү</a:t>
            </a:r>
          </a:p>
          <a:p>
            <a:pPr marL="971550" lvl="1" indent="-514350" algn="l">
              <a:buFont typeface="Calibri" pitchFamily="34" charset="0"/>
              <a:buChar char="―"/>
            </a:pPr>
            <a:r>
              <a:rPr lang="tt-RU" dirty="0" smtClean="0">
                <a:solidFill>
                  <a:srgbClr val="FF0000"/>
                </a:solidFill>
              </a:rPr>
              <a:t>исбатлау</a:t>
            </a:r>
          </a:p>
          <a:p>
            <a:pPr marL="971550" lvl="1" indent="-514350" algn="l">
              <a:buFont typeface="Calibri" pitchFamily="34" charset="0"/>
              <a:buChar char="―"/>
            </a:pPr>
            <a:r>
              <a:rPr lang="tt-RU" dirty="0" smtClean="0">
                <a:solidFill>
                  <a:srgbClr val="FF0000"/>
                </a:solidFill>
              </a:rPr>
              <a:t>риза булу</a:t>
            </a:r>
          </a:p>
          <a:p>
            <a:pPr marL="971550" lvl="1" indent="-514350" algn="l">
              <a:buFont typeface="Calibri" pitchFamily="34" charset="0"/>
              <a:buChar char="―"/>
            </a:pPr>
            <a:endParaRPr lang="tt-RU" dirty="0" smtClean="0"/>
          </a:p>
          <a:p>
            <a:pPr marL="971550" lvl="1" indent="-514350" algn="l">
              <a:buFont typeface="Calibri" pitchFamily="34" charset="0"/>
              <a:buChar char="―"/>
            </a:pPr>
            <a:endParaRPr lang="tt-RU" dirty="0" smtClean="0"/>
          </a:p>
          <a:p>
            <a:pPr marL="971550" lvl="1" indent="-514350" algn="l">
              <a:buFont typeface="Calibri" pitchFamily="34" charset="0"/>
              <a:buChar char="―"/>
            </a:pPr>
            <a:endParaRPr lang="tt-RU" dirty="0" smtClean="0"/>
          </a:p>
          <a:p>
            <a:pPr marL="971550" lvl="1" indent="-514350" algn="l">
              <a:buFont typeface="Calibri" pitchFamily="34" charset="0"/>
              <a:buChar char="―"/>
            </a:pPr>
            <a:endParaRPr lang="tt-RU" dirty="0" smtClean="0"/>
          </a:p>
          <a:p>
            <a:pPr marL="971550" lvl="1" indent="-514350" algn="l"/>
            <a:r>
              <a:rPr lang="tt-RU" smtClean="0"/>
              <a:t>2)</a:t>
            </a:r>
            <a:endParaRPr lang="tt-RU" dirty="0" smtClean="0"/>
          </a:p>
          <a:p>
            <a:pPr marL="971550" lvl="1" indent="-514350" algn="l">
              <a:buFont typeface="Calibri" pitchFamily="34" charset="0"/>
              <a:buChar char="―"/>
            </a:pPr>
            <a:r>
              <a:rPr lang="tt-RU" dirty="0" smtClean="0">
                <a:solidFill>
                  <a:schemeClr val="tx2">
                    <a:lumMod val="75000"/>
                  </a:schemeClr>
                </a:solidFill>
              </a:rPr>
              <a:t>киңәш бирү</a:t>
            </a:r>
          </a:p>
          <a:p>
            <a:pPr marL="971550" lvl="1" indent="-514350" algn="l">
              <a:buFont typeface="Calibri" pitchFamily="34" charset="0"/>
              <a:buChar char="―"/>
            </a:pPr>
            <a:r>
              <a:rPr lang="tt-RU" dirty="0" smtClean="0">
                <a:solidFill>
                  <a:schemeClr val="tx2">
                    <a:lumMod val="75000"/>
                  </a:schemeClr>
                </a:solidFill>
              </a:rPr>
              <a:t>риза булмау, фикерне кире кагу</a:t>
            </a:r>
          </a:p>
          <a:p>
            <a:pPr marL="971550" lvl="1" indent="-514350" algn="l">
              <a:buFont typeface="Calibri" pitchFamily="34" charset="0"/>
              <a:buChar char="―"/>
            </a:pPr>
            <a:r>
              <a:rPr lang="tt-RU" dirty="0" smtClean="0">
                <a:solidFill>
                  <a:schemeClr val="tx2">
                    <a:lumMod val="75000"/>
                  </a:schemeClr>
                </a:solidFill>
              </a:rPr>
              <a:t>исбатлау</a:t>
            </a:r>
          </a:p>
          <a:p>
            <a:pPr marL="971550" lvl="1" indent="-514350" algn="l">
              <a:buFont typeface="Calibri" pitchFamily="34" charset="0"/>
              <a:buChar char="―"/>
            </a:pPr>
            <a:r>
              <a:rPr lang="tt-RU" dirty="0" smtClean="0">
                <a:solidFill>
                  <a:schemeClr val="tx2">
                    <a:lumMod val="75000"/>
                  </a:schemeClr>
                </a:solidFill>
              </a:rPr>
              <a:t>риза булу, килешү</a:t>
            </a:r>
          </a:p>
          <a:p>
            <a:pPr marL="971550" lvl="1" indent="-514350" algn="l"/>
            <a:endParaRPr lang="tt-RU" dirty="0" smtClean="0"/>
          </a:p>
          <a:p>
            <a:pPr marL="971550" lvl="1" indent="-514350" algn="l">
              <a:buFont typeface="Calibri" pitchFamily="34" charset="0"/>
              <a:buChar char="―"/>
            </a:pPr>
            <a:endParaRPr lang="tt-RU" dirty="0" smtClean="0"/>
          </a:p>
          <a:p>
            <a:pPr marL="514350" indent="-514350">
              <a:buFont typeface="+mj-lt"/>
              <a:buAutoNum type="arabicPeriod"/>
            </a:pPr>
            <a:endParaRPr lang="tt-RU" dirty="0" smtClean="0"/>
          </a:p>
          <a:p>
            <a:pPr marL="514350" indent="-514350">
              <a:buFont typeface="+mj-lt"/>
              <a:buAutoNum type="arabicPeriod"/>
            </a:pPr>
            <a:endParaRPr lang="tt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85813" y="642938"/>
            <a:ext cx="7143750" cy="5078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sz="3600" dirty="0">
                <a:latin typeface="+mn-lt"/>
              </a:rPr>
              <a:t>                       Өй эше: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t-RU" sz="36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t-RU" sz="36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tt-RU" sz="3600" dirty="0">
                <a:latin typeface="+mn-lt"/>
              </a:rPr>
              <a:t>Яраткан һөнәреңә презентация эшләргә;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tt-RU" sz="3600" dirty="0">
                <a:latin typeface="+mn-lt"/>
              </a:rPr>
              <a:t>Яраткан һөнәреңә реклама ясарга;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tt-RU" sz="3600" dirty="0">
                <a:latin typeface="+mn-lt"/>
              </a:rPr>
              <a:t>Безгә таныш булмаган һөнәрләр турында мәг</a:t>
            </a:r>
            <a:r>
              <a:rPr lang="ru-RU" sz="3600" dirty="0" err="1">
                <a:latin typeface="+mn-lt"/>
              </a:rPr>
              <a:t>ъ</a:t>
            </a:r>
            <a:r>
              <a:rPr lang="tt-RU" sz="3600" dirty="0">
                <a:latin typeface="+mn-lt"/>
              </a:rPr>
              <a:t>лүмат табарга.</a:t>
            </a:r>
            <a:endParaRPr lang="ru-RU" sz="3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671638" y="11445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2124075" y="1628775"/>
            <a:ext cx="4484688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t-RU" sz="2400" b="1" dirty="0" smtClean="0"/>
              <a:t>                Сораулар:</a:t>
            </a:r>
            <a:endParaRPr lang="tt-RU" sz="2400" b="1" dirty="0"/>
          </a:p>
          <a:p>
            <a:endParaRPr lang="tt-RU" sz="2400" b="1" dirty="0"/>
          </a:p>
          <a:p>
            <a:r>
              <a:rPr lang="tt-RU" sz="2400" b="1" dirty="0"/>
              <a:t>Миңа нинди </a:t>
            </a:r>
            <a:r>
              <a:rPr lang="en-US" sz="2400" b="1" dirty="0"/>
              <a:t>h</a:t>
            </a:r>
            <a:r>
              <a:rPr lang="tt-RU" sz="2400" b="1" dirty="0"/>
              <a:t>өнәр ошый ?</a:t>
            </a:r>
          </a:p>
          <a:p>
            <a:endParaRPr lang="tt-RU" sz="2400" b="1" dirty="0"/>
          </a:p>
          <a:p>
            <a:r>
              <a:rPr lang="tt-RU" sz="2400" b="1" dirty="0"/>
              <a:t>Мин ни эшләргә яратам ?</a:t>
            </a:r>
          </a:p>
          <a:p>
            <a:endParaRPr lang="tt-RU" sz="2400" b="1" dirty="0"/>
          </a:p>
          <a:p>
            <a:r>
              <a:rPr lang="tt-RU" sz="2400" b="1" dirty="0"/>
              <a:t>Булдыра аламмы ?</a:t>
            </a:r>
          </a:p>
          <a:p>
            <a:endParaRPr lang="tt-RU" sz="2400" b="1" dirty="0"/>
          </a:p>
          <a:p>
            <a:r>
              <a:rPr lang="tt-RU" sz="2400" b="1" dirty="0"/>
              <a:t>Ул </a:t>
            </a:r>
            <a:r>
              <a:rPr lang="en-US" sz="2400" b="1" dirty="0"/>
              <a:t>h</a:t>
            </a:r>
            <a:r>
              <a:rPr lang="tt-RU" sz="2400" b="1" dirty="0"/>
              <a:t>өнәргә ихтыяҗ бармы?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Рисунок 4" descr="shop-assistant_bi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04127">
            <a:off x="4972050" y="431800"/>
            <a:ext cx="3673475" cy="40878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 rot="21306428">
            <a:off x="279400" y="219075"/>
            <a:ext cx="5214938" cy="1754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 err="1">
                <a:solidFill>
                  <a:schemeClr val="accent5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Бу</a:t>
            </a:r>
            <a:r>
              <a:rPr lang="ru-RU" sz="5400" dirty="0">
                <a:solidFill>
                  <a:schemeClr val="accent5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5400" dirty="0" err="1">
                <a:solidFill>
                  <a:schemeClr val="accent5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нинди</a:t>
            </a:r>
            <a:r>
              <a:rPr lang="ru-RU" sz="5400" dirty="0">
                <a:solidFill>
                  <a:schemeClr val="accent5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5400" dirty="0" err="1">
                <a:solidFill>
                  <a:schemeClr val="accent5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һөнәр иясе</a:t>
            </a:r>
            <a:r>
              <a:rPr lang="ru-RU" sz="5400" dirty="0">
                <a:solidFill>
                  <a:schemeClr val="accent5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063" y="2571750"/>
            <a:ext cx="5500687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u="sng" dirty="0" err="1">
                <a:solidFill>
                  <a:schemeClr val="accent5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Сатучы</a:t>
            </a:r>
            <a:endParaRPr lang="ru-RU" sz="7200" u="sng" dirty="0">
              <a:solidFill>
                <a:schemeClr val="accent5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75" y="4786313"/>
            <a:ext cx="9001125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err="1">
                <a:solidFill>
                  <a:schemeClr val="accent5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Сатучы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tt-RU" sz="2800" dirty="0">
                <a:solidFill>
                  <a:schemeClr val="accent5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җитештерү һәм сатып алучылар арасындагы белгеч. Сатучы сатып алучыга кирәкле товарны тәк</a:t>
            </a:r>
            <a:r>
              <a:rPr lang="ru-RU" sz="2800" dirty="0" err="1">
                <a:solidFill>
                  <a:schemeClr val="accent5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ъ</a:t>
            </a:r>
            <a:r>
              <a:rPr lang="tt-RU" sz="2800" dirty="0">
                <a:solidFill>
                  <a:schemeClr val="accent5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дим итә, ул товар өчен акча ала</a:t>
            </a:r>
            <a:r>
              <a:rPr lang="tt-RU" sz="1600" dirty="0">
                <a:solidFill>
                  <a:schemeClr val="accent5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Рисунок 4" descr="24173724.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327185">
            <a:off x="415925" y="576263"/>
            <a:ext cx="3875088" cy="34464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429125" y="500063"/>
            <a:ext cx="4572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Бу нинди </a:t>
            </a:r>
            <a:r>
              <a:rPr lang="tt-RU" sz="4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һөнәр иясе</a:t>
            </a:r>
            <a:r>
              <a:rPr lang="ru-RU" sz="4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857750" y="2286000"/>
            <a:ext cx="40005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t-RU" sz="6600" u="sn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Төзүче</a:t>
            </a:r>
            <a:endParaRPr lang="ru-RU" sz="6600" u="sng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00063" y="4643438"/>
            <a:ext cx="76438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t-RU" sz="36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Төзүче – йортлар, заводлар һәм башка объектлар буенча белгеч.</a:t>
            </a:r>
            <a:endParaRPr lang="ru-RU" sz="36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Содержимое 4" descr="1263548528_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 rot="324352">
            <a:off x="4148138" y="415925"/>
            <a:ext cx="4446587" cy="3336925"/>
          </a:xfrm>
        </p:spPr>
      </p:pic>
      <p:sp>
        <p:nvSpPr>
          <p:cNvPr id="6" name="TextBox 5"/>
          <p:cNvSpPr txBox="1"/>
          <p:nvPr/>
        </p:nvSpPr>
        <p:spPr>
          <a:xfrm rot="21233590">
            <a:off x="214313" y="571500"/>
            <a:ext cx="4143375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sz="4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Бу нинди һөнәр иясе?</a:t>
            </a:r>
            <a:endParaRPr lang="ru-RU" sz="4000" dirty="0">
              <a:solidFill>
                <a:schemeClr val="tx2">
                  <a:lumMod val="60000"/>
                  <a:lumOff val="4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50" y="2357438"/>
            <a:ext cx="3571875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sz="48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Пешекче</a:t>
            </a:r>
            <a:endParaRPr lang="ru-RU" sz="4800" u="sng" dirty="0">
              <a:solidFill>
                <a:schemeClr val="tx2">
                  <a:lumMod val="60000"/>
                  <a:lumOff val="4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88" y="4071938"/>
            <a:ext cx="8286750" cy="2062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Пешекче – төрле азык әзерли торган белгеч. Пешекчеләр гомуми туклану оешмаларында төрле ризыклар әзерлиләр. 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Содержимое 4" descr="doktor_terapiya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 rot="21229836">
            <a:off x="631825" y="455613"/>
            <a:ext cx="3379788" cy="3968750"/>
          </a:xfrm>
        </p:spPr>
      </p:pic>
      <p:sp>
        <p:nvSpPr>
          <p:cNvPr id="6" name="TextBox 5"/>
          <p:cNvSpPr txBox="1"/>
          <p:nvPr/>
        </p:nvSpPr>
        <p:spPr>
          <a:xfrm rot="221799">
            <a:off x="4286250" y="642938"/>
            <a:ext cx="4500563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sz="4800" dirty="0">
                <a:solidFill>
                  <a:schemeClr val="accent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Бу нинди һөнәр иясе?</a:t>
            </a:r>
            <a:endParaRPr lang="ru-RU" sz="4800" dirty="0">
              <a:solidFill>
                <a:schemeClr val="accent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7" name="TextBox 6"/>
          <p:cNvSpPr txBox="1">
            <a:spLocks noChangeArrowheads="1"/>
          </p:cNvSpPr>
          <p:nvPr/>
        </p:nvSpPr>
        <p:spPr bwMode="auto">
          <a:xfrm>
            <a:off x="4572000" y="1857375"/>
            <a:ext cx="3714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21357648">
            <a:off x="4678363" y="2560638"/>
            <a:ext cx="3786187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sz="6600" u="sng" dirty="0">
                <a:solidFill>
                  <a:schemeClr val="accent4"/>
                </a:solidFill>
                <a:latin typeface="+mn-lt"/>
              </a:rPr>
              <a:t>Табиб</a:t>
            </a:r>
            <a:endParaRPr lang="ru-RU" sz="6600" u="sng" dirty="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88" y="4572000"/>
            <a:ext cx="8786812" cy="2092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sz="2800" dirty="0">
                <a:solidFill>
                  <a:schemeClr val="accent4"/>
                </a:solidFill>
                <a:latin typeface="+mn-lt"/>
              </a:rPr>
              <a:t>Табиб – авыруларны кисәтү һәм дәвалау буенча үзенең белемен кызганмаучы, кешеләрнең сәләмәтлекларен ныгытучы һәм саклаучы кеше. Ул медиөина һөнәре буенча үзенең югары белемгә ия булган белгеч.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dirty="0">
                <a:latin typeface="+mn-lt"/>
              </a:rPr>
              <a:t> </a:t>
            </a:r>
            <a:endParaRPr lang="ru-RU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00438" y="785813"/>
            <a:ext cx="4572000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t-RU" sz="4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табиб-кардиохирург-</a:t>
            </a:r>
          </a:p>
          <a:p>
            <a:r>
              <a:rPr lang="tt-RU" sz="4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Сөләйманов Ринат Акчурин</a:t>
            </a:r>
            <a:endParaRPr lang="ru-RU" sz="4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" name="Содержимое 5" descr="4bff0d282518a111c2d64eb60c99c71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63" y="1000125"/>
            <a:ext cx="2643187" cy="2643188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14563" y="142875"/>
            <a:ext cx="428625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t-RU" sz="4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Бу кем?</a:t>
            </a:r>
            <a:endParaRPr lang="ru-RU" sz="44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8" name="Рисунок 7" descr="uvv40t5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50" y="4071938"/>
            <a:ext cx="4357688" cy="25511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97325116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625" y="4000500"/>
            <a:ext cx="3429000" cy="2571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500034" y="3643314"/>
            <a:ext cx="69240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dirty="0"/>
              <a:t>5. С самого начала определи то, какая тебе профессия нужна.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642918"/>
            <a:ext cx="8001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 Молодежь ведь не профессию выбирает, а учебное заведение.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000108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chemeClr val="tx2"/>
                </a:solidFill>
              </a:rPr>
              <a:t>Яшь</a:t>
            </a:r>
            <a:r>
              <a:rPr lang="tt-RU" dirty="0" smtClean="0">
                <a:solidFill>
                  <a:schemeClr val="tx2"/>
                </a:solidFill>
              </a:rPr>
              <a:t>ләр бит</a:t>
            </a:r>
            <a:r>
              <a:rPr lang="en-US" dirty="0" smtClean="0">
                <a:solidFill>
                  <a:schemeClr val="tx2"/>
                </a:solidFill>
              </a:rPr>
              <a:t> h</a:t>
            </a:r>
            <a:r>
              <a:rPr lang="tt-RU" dirty="0" smtClean="0">
                <a:solidFill>
                  <a:schemeClr val="tx2"/>
                </a:solidFill>
              </a:rPr>
              <a:t>өнәр сайламый, уку йортын сайлый.</a:t>
            </a:r>
            <a:endParaRPr lang="tt-RU" dirty="0">
              <a:solidFill>
                <a:schemeClr val="tx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500174"/>
            <a:ext cx="83582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2. Нам нужны инженеры, технологи, строители, токари.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785926"/>
            <a:ext cx="77867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dirty="0" smtClean="0">
                <a:solidFill>
                  <a:schemeClr val="tx2"/>
                </a:solidFill>
              </a:rPr>
              <a:t>Безгә ин</a:t>
            </a:r>
            <a:r>
              <a:rPr lang="ru-RU" dirty="0" smtClean="0">
                <a:solidFill>
                  <a:schemeClr val="tx2"/>
                </a:solidFill>
              </a:rPr>
              <a:t>ж</a:t>
            </a:r>
            <a:r>
              <a:rPr lang="tt-RU" dirty="0" smtClean="0">
                <a:solidFill>
                  <a:schemeClr val="tx2"/>
                </a:solidFill>
              </a:rPr>
              <a:t>енерлар, технологлар, төзүчеләр, токар</a:t>
            </a:r>
            <a:r>
              <a:rPr lang="ru-RU" dirty="0" err="1" smtClean="0">
                <a:solidFill>
                  <a:schemeClr val="tx2"/>
                </a:solidFill>
              </a:rPr>
              <a:t>ь</a:t>
            </a:r>
            <a:r>
              <a:rPr lang="tt-RU" dirty="0" smtClean="0">
                <a:solidFill>
                  <a:schemeClr val="tx2"/>
                </a:solidFill>
              </a:rPr>
              <a:t>лар кирәк.</a:t>
            </a:r>
            <a:endParaRPr lang="tt-RU" dirty="0">
              <a:solidFill>
                <a:schemeClr val="tx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2285992"/>
            <a:ext cx="83582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3. Надо думать не о том, куда пойти учиться, а о любимой работе.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2714620"/>
            <a:ext cx="7929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chemeClr val="tx2"/>
                </a:solidFill>
              </a:rPr>
              <a:t>Укырга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кая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барасы</a:t>
            </a:r>
            <a:r>
              <a:rPr lang="tt-RU" dirty="0" smtClean="0">
                <a:solidFill>
                  <a:schemeClr val="tx2"/>
                </a:solidFill>
              </a:rPr>
              <a:t>ңны түгел, ә яраткан </a:t>
            </a:r>
            <a:r>
              <a:rPr lang="en-US" dirty="0" smtClean="0">
                <a:solidFill>
                  <a:schemeClr val="tx2"/>
                </a:solidFill>
              </a:rPr>
              <a:t>h</a:t>
            </a:r>
            <a:r>
              <a:rPr lang="tt-RU" dirty="0" smtClean="0">
                <a:solidFill>
                  <a:schemeClr val="tx2"/>
                </a:solidFill>
              </a:rPr>
              <a:t>өнәрең турында уйларга кирәк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3105835"/>
            <a:ext cx="8072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4. Действительно, выбор </a:t>
            </a:r>
            <a:r>
              <a:rPr lang="ru-RU" dirty="0" err="1" smtClean="0"/>
              <a:t>професии</a:t>
            </a:r>
            <a:r>
              <a:rPr lang="ru-RU" dirty="0" smtClean="0"/>
              <a:t> – планирование будущего.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3500438"/>
            <a:ext cx="87154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dirty="0" smtClean="0">
                <a:solidFill>
                  <a:schemeClr val="tx2"/>
                </a:solidFill>
              </a:rPr>
              <a:t>Чыннан да, </a:t>
            </a:r>
            <a:r>
              <a:rPr lang="en-US" dirty="0" smtClean="0">
                <a:solidFill>
                  <a:schemeClr val="tx2"/>
                </a:solidFill>
              </a:rPr>
              <a:t>h</a:t>
            </a:r>
            <a:r>
              <a:rPr lang="tt-RU" dirty="0" smtClean="0">
                <a:solidFill>
                  <a:schemeClr val="tx2"/>
                </a:solidFill>
              </a:rPr>
              <a:t>өнәр сайлау – киләчәгеңне планлаштыру.</a:t>
            </a:r>
            <a:endParaRPr lang="tt-RU" dirty="0">
              <a:solidFill>
                <a:schemeClr val="tx2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0034" y="4357694"/>
            <a:ext cx="76438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dirty="0" smtClean="0">
                <a:solidFill>
                  <a:schemeClr val="tx2"/>
                </a:solidFill>
              </a:rPr>
              <a:t>Иң элек сиңа нинди </a:t>
            </a:r>
            <a:r>
              <a:rPr lang="en-US" dirty="0" smtClean="0">
                <a:solidFill>
                  <a:schemeClr val="tx2"/>
                </a:solidFill>
              </a:rPr>
              <a:t>h</a:t>
            </a:r>
            <a:r>
              <a:rPr lang="tt-RU" dirty="0" smtClean="0">
                <a:solidFill>
                  <a:schemeClr val="tx2"/>
                </a:solidFill>
              </a:rPr>
              <a:t>өнәр кирәклеген ачыкла.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8" grpId="0" build="p"/>
      <p:bldP spid="10" grpId="0" build="p"/>
      <p:bldP spid="11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827</Words>
  <Application>Microsoft Office PowerPoint</Application>
  <PresentationFormat>Экран (4:3)</PresentationFormat>
  <Paragraphs>176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Җөмләләрне дәвам ит: 1)Яшьләр hөнәр сайламый,...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Схемалар буенча диалог төзегез.</vt:lpstr>
      <vt:lpstr>Слайд 23</vt:lpstr>
      <vt:lpstr>Слайд 24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Исламов</dc:creator>
  <cp:lastModifiedBy>1</cp:lastModifiedBy>
  <cp:revision>53</cp:revision>
  <dcterms:created xsi:type="dcterms:W3CDTF">2012-10-21T04:24:05Z</dcterms:created>
  <dcterms:modified xsi:type="dcterms:W3CDTF">2012-10-23T08:17:08Z</dcterms:modified>
</cp:coreProperties>
</file>