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79" r:id="rId5"/>
    <p:sldId id="277" r:id="rId6"/>
    <p:sldId id="295" r:id="rId7"/>
    <p:sldId id="297" r:id="rId8"/>
    <p:sldId id="278" r:id="rId9"/>
    <p:sldId id="268" r:id="rId10"/>
    <p:sldId id="266" r:id="rId11"/>
    <p:sldId id="267" r:id="rId12"/>
    <p:sldId id="269" r:id="rId13"/>
    <p:sldId id="270" r:id="rId14"/>
    <p:sldId id="296" r:id="rId15"/>
    <p:sldId id="284" r:id="rId16"/>
    <p:sldId id="286" r:id="rId17"/>
    <p:sldId id="273" r:id="rId18"/>
    <p:sldId id="291" r:id="rId19"/>
    <p:sldId id="275" r:id="rId20"/>
    <p:sldId id="287" r:id="rId21"/>
    <p:sldId id="289" r:id="rId22"/>
    <p:sldId id="293" r:id="rId23"/>
    <p:sldId id="29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60F6-6006-4A0F-A19E-DAD7E051952F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7D1D-16AF-463A-A164-C9C7C01D1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60F6-6006-4A0F-A19E-DAD7E051952F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7D1D-16AF-463A-A164-C9C7C01D1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60F6-6006-4A0F-A19E-DAD7E051952F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7D1D-16AF-463A-A164-C9C7C01D1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C8210-ADD3-4E07-8E3C-4CBAC312EFEB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D9E76-8C64-434C-9398-05DF78377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60F6-6006-4A0F-A19E-DAD7E051952F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7D1D-16AF-463A-A164-C9C7C01D1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60F6-6006-4A0F-A19E-DAD7E051952F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7D1D-16AF-463A-A164-C9C7C01D1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60F6-6006-4A0F-A19E-DAD7E051952F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7D1D-16AF-463A-A164-C9C7C01D1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60F6-6006-4A0F-A19E-DAD7E051952F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7D1D-16AF-463A-A164-C9C7C01D1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60F6-6006-4A0F-A19E-DAD7E051952F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7D1D-16AF-463A-A164-C9C7C01D1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60F6-6006-4A0F-A19E-DAD7E051952F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7D1D-16AF-463A-A164-C9C7C01D1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60F6-6006-4A0F-A19E-DAD7E051952F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7D1D-16AF-463A-A164-C9C7C01D1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60F6-6006-4A0F-A19E-DAD7E051952F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7D1D-16AF-463A-A164-C9C7C01D1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460F6-6006-4A0F-A19E-DAD7E051952F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77D1D-16AF-463A-A164-C9C7C01D1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72819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1300" dirty="0"/>
              <a:t>Муниципальное казенное специальное (коррекционное) образовательное  учреждение для обучающихся, воспитанников с ограниченными возможностями здоровья "</a:t>
            </a:r>
            <a:r>
              <a:rPr lang="ru-RU" sz="1300" dirty="0" err="1"/>
              <a:t>Чебулинская</a:t>
            </a:r>
            <a:r>
              <a:rPr lang="ru-RU" sz="1300" dirty="0"/>
              <a:t>  специальная (коррекционная) общеобразовательная школа-интернат  </a:t>
            </a:r>
            <a:r>
              <a:rPr lang="en-US" sz="1300" dirty="0"/>
              <a:t>VIII</a:t>
            </a:r>
            <a:r>
              <a:rPr lang="ru-RU" sz="1300" dirty="0"/>
              <a:t> вида"</a:t>
            </a:r>
            <a:br>
              <a:rPr lang="ru-RU" sz="1300" dirty="0"/>
            </a:br>
            <a:r>
              <a:rPr lang="ru-RU" sz="13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776864" cy="4824536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</a:rPr>
              <a:t>ПОРТФОЛИО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b="1" dirty="0" smtClean="0">
                <a:solidFill>
                  <a:schemeClr val="tx1"/>
                </a:solidFill>
              </a:rPr>
              <a:t>УЧИТЕЛЯ СБО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105835"/>
            <a:ext cx="7560840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/>
            <a:r>
              <a:rPr lang="ru-RU" sz="4400" i="1" dirty="0" smtClean="0">
                <a:solidFill>
                  <a:srgbClr val="3C1575"/>
                </a:solidFill>
              </a:rPr>
              <a:t>ЛУКЬЯНЧЕНКО АННЫ</a:t>
            </a:r>
            <a:br>
              <a:rPr lang="ru-RU" sz="4400" i="1" dirty="0" smtClean="0">
                <a:solidFill>
                  <a:srgbClr val="3C1575"/>
                </a:solidFill>
              </a:rPr>
            </a:br>
            <a:r>
              <a:rPr lang="ru-RU" sz="4400" i="1" dirty="0" smtClean="0">
                <a:solidFill>
                  <a:srgbClr val="3C1575"/>
                </a:solidFill>
              </a:rPr>
              <a:t>АЛЕКСАНДРОВНЫ</a:t>
            </a:r>
            <a:endParaRPr lang="ru-RU" sz="4400" dirty="0"/>
          </a:p>
        </p:txBody>
      </p:sp>
      <p:pic>
        <p:nvPicPr>
          <p:cNvPr id="6" name="Picture 1" descr="C:\Users\1\Pictures\2465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2952328" cy="2952328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68144" y="4903788"/>
            <a:ext cx="3888432" cy="1954212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20544" y="5056188"/>
            <a:ext cx="3888432" cy="1954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Мониторинг успешности обучения по СБО за 2012-2013уч.год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95536" y="1556792"/>
          <a:ext cx="8280920" cy="4680520"/>
        </p:xfrm>
        <a:graphic>
          <a:graphicData uri="http://schemas.openxmlformats.org/presentationml/2006/ole">
            <p:oleObj spid="_x0000_s3074" name="Лист" r:id="rId3" imgW="10982274" imgH="4581583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Мониторинг  успешности обучения по СБО за 2013-2014уч.год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67544" y="1340768"/>
          <a:ext cx="8424936" cy="5112568"/>
        </p:xfrm>
        <a:graphic>
          <a:graphicData uri="http://schemas.openxmlformats.org/presentationml/2006/ole">
            <p:oleObj spid="_x0000_s4099" name="Worksheet" r:id="rId3" imgW="12430237" imgH="816279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Научно-методическая деятельность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В 2011 – 2014 г.г. были сделаны следующие сообщения на педсоветах, заседаниях методического объединения: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A5AB81"/>
              </a:buClr>
              <a:buSzPct val="95000"/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Constantia"/>
              </a:rPr>
              <a:t>2011 – 2012 </a:t>
            </a:r>
            <a:r>
              <a:rPr lang="ru-RU" sz="1800" b="1" i="1" dirty="0" err="1" smtClean="0">
                <a:solidFill>
                  <a:prstClr val="black"/>
                </a:solidFill>
                <a:latin typeface="Constantia"/>
              </a:rPr>
              <a:t>уч</a:t>
            </a:r>
            <a:r>
              <a:rPr lang="ru-RU" sz="1800" b="1" i="1" dirty="0" smtClean="0">
                <a:solidFill>
                  <a:prstClr val="black"/>
                </a:solidFill>
                <a:latin typeface="Constantia"/>
              </a:rPr>
              <a:t>. год </a:t>
            </a:r>
            <a:r>
              <a:rPr lang="ru-RU" sz="1800" i="1" dirty="0" smtClean="0">
                <a:solidFill>
                  <a:prstClr val="black"/>
                </a:solidFill>
                <a:latin typeface="Constantia"/>
              </a:rPr>
              <a:t>–  </a:t>
            </a:r>
            <a:r>
              <a:rPr lang="en-US" sz="1800" i="1" dirty="0" smtClean="0">
                <a:solidFill>
                  <a:prstClr val="black"/>
                </a:solidFill>
                <a:latin typeface="Constantia"/>
              </a:rPr>
              <a:t>“</a:t>
            </a:r>
            <a:r>
              <a:rPr lang="ru-RU" sz="1800" i="1" dirty="0" smtClean="0">
                <a:solidFill>
                  <a:prstClr val="black"/>
                </a:solidFill>
                <a:latin typeface="Constantia"/>
              </a:rPr>
              <a:t>Использование эффективных методов, приемов и форм работы с учебником на уроках</a:t>
            </a:r>
            <a:r>
              <a:rPr lang="en-US" sz="1800" i="1" dirty="0" smtClean="0">
                <a:solidFill>
                  <a:prstClr val="black"/>
                </a:solidFill>
                <a:latin typeface="Constantia"/>
              </a:rPr>
              <a:t>”</a:t>
            </a:r>
            <a:r>
              <a:rPr lang="ru-RU" sz="1800" i="1" dirty="0" smtClean="0">
                <a:solidFill>
                  <a:prstClr val="black"/>
                </a:solidFill>
                <a:latin typeface="Constantia"/>
              </a:rPr>
              <a:t>. -педсовет</a:t>
            </a:r>
          </a:p>
          <a:p>
            <a:pPr marL="0" lvl="0" indent="0">
              <a:buClr>
                <a:srgbClr val="A5AB81"/>
              </a:buClr>
              <a:buSzPct val="95000"/>
              <a:buNone/>
            </a:pPr>
            <a:r>
              <a:rPr lang="en-US" sz="1800" i="1" dirty="0" smtClean="0">
                <a:solidFill>
                  <a:prstClr val="black"/>
                </a:solidFill>
                <a:latin typeface="Constantia"/>
              </a:rPr>
              <a:t>“</a:t>
            </a:r>
            <a:r>
              <a:rPr lang="ru-RU" sz="1800" i="1" dirty="0" smtClean="0">
                <a:solidFill>
                  <a:prstClr val="black"/>
                </a:solidFill>
                <a:latin typeface="Constantia"/>
              </a:rPr>
              <a:t>Мотивация учебной деятельности</a:t>
            </a:r>
            <a:r>
              <a:rPr lang="en-US" sz="1800" i="1" dirty="0" smtClean="0">
                <a:solidFill>
                  <a:prstClr val="black"/>
                </a:solidFill>
                <a:latin typeface="Constantia"/>
              </a:rPr>
              <a:t>”</a:t>
            </a:r>
            <a:r>
              <a:rPr lang="ru-RU" sz="1800" i="1" dirty="0" smtClean="0">
                <a:solidFill>
                  <a:prstClr val="black"/>
                </a:solidFill>
                <a:latin typeface="Constantia"/>
              </a:rPr>
              <a:t>. -МО</a:t>
            </a:r>
          </a:p>
          <a:p>
            <a:pPr marL="0" lvl="0" indent="0">
              <a:buClr>
                <a:srgbClr val="A5AB81"/>
              </a:buClr>
              <a:buSzPct val="95000"/>
              <a:buNone/>
            </a:pPr>
            <a:r>
              <a:rPr lang="en-US" sz="1800" i="1" dirty="0" smtClean="0">
                <a:solidFill>
                  <a:prstClr val="black"/>
                </a:solidFill>
                <a:latin typeface="Constantia"/>
              </a:rPr>
              <a:t>“</a:t>
            </a:r>
            <a:r>
              <a:rPr lang="ru-RU" sz="1800" i="1" dirty="0" smtClean="0">
                <a:solidFill>
                  <a:prstClr val="black"/>
                </a:solidFill>
                <a:latin typeface="Constantia"/>
              </a:rPr>
              <a:t>Игра – эффективное средство коррекции и развития волевой сферы</a:t>
            </a:r>
            <a:r>
              <a:rPr lang="en-US" sz="1800" i="1" dirty="0" smtClean="0">
                <a:solidFill>
                  <a:prstClr val="black"/>
                </a:solidFill>
                <a:latin typeface="Constantia"/>
              </a:rPr>
              <a:t>”</a:t>
            </a:r>
            <a:r>
              <a:rPr lang="ru-RU" sz="1800" i="1" dirty="0" smtClean="0">
                <a:solidFill>
                  <a:prstClr val="black"/>
                </a:solidFill>
                <a:latin typeface="Constantia"/>
              </a:rPr>
              <a:t>. - МО</a:t>
            </a:r>
          </a:p>
          <a:p>
            <a:pPr marL="0" lvl="0" indent="0">
              <a:buClr>
                <a:srgbClr val="A5AB81"/>
              </a:buClr>
              <a:buSzPct val="95000"/>
              <a:buNone/>
            </a:pPr>
            <a:r>
              <a:rPr lang="en-US" sz="1800" i="1" dirty="0" smtClean="0">
                <a:solidFill>
                  <a:prstClr val="black"/>
                </a:solidFill>
                <a:latin typeface="Constantia"/>
              </a:rPr>
              <a:t>“</a:t>
            </a:r>
            <a:r>
              <a:rPr lang="ru-RU" sz="1800" i="1" dirty="0" smtClean="0">
                <a:solidFill>
                  <a:prstClr val="black"/>
                </a:solidFill>
                <a:latin typeface="Constantia"/>
              </a:rPr>
              <a:t>Использование новых </a:t>
            </a:r>
            <a:r>
              <a:rPr lang="ru-RU" sz="1800" i="1" dirty="0" err="1" smtClean="0">
                <a:solidFill>
                  <a:prstClr val="black"/>
                </a:solidFill>
                <a:latin typeface="Constantia"/>
              </a:rPr>
              <a:t>пед.технологий</a:t>
            </a:r>
            <a:r>
              <a:rPr lang="ru-RU" sz="1800" i="1" dirty="0" smtClean="0">
                <a:solidFill>
                  <a:prstClr val="black"/>
                </a:solidFill>
                <a:latin typeface="Constantia"/>
              </a:rPr>
              <a:t>  на </a:t>
            </a:r>
            <a:r>
              <a:rPr lang="ru-RU" sz="1800" i="1" dirty="0" err="1" smtClean="0">
                <a:solidFill>
                  <a:prstClr val="black"/>
                </a:solidFill>
                <a:latin typeface="Constantia"/>
              </a:rPr>
              <a:t>уроеах</a:t>
            </a:r>
            <a:r>
              <a:rPr lang="en-US" sz="1800" i="1" dirty="0" smtClean="0">
                <a:solidFill>
                  <a:prstClr val="black"/>
                </a:solidFill>
                <a:latin typeface="Constantia"/>
              </a:rPr>
              <a:t>”</a:t>
            </a:r>
            <a:r>
              <a:rPr lang="ru-RU" sz="1800" i="1" dirty="0" smtClean="0">
                <a:solidFill>
                  <a:prstClr val="black"/>
                </a:solidFill>
                <a:latin typeface="Constantia"/>
              </a:rPr>
              <a:t>. - педсовет</a:t>
            </a:r>
          </a:p>
          <a:p>
            <a:pPr marL="0" lvl="0" indent="0">
              <a:buClr>
                <a:srgbClr val="A5AB81"/>
              </a:buClr>
              <a:buSzPct val="95000"/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Constantia"/>
              </a:rPr>
              <a:t>2012 – 2013 </a:t>
            </a:r>
            <a:r>
              <a:rPr lang="ru-RU" sz="1800" b="1" i="1" dirty="0" err="1" smtClean="0">
                <a:solidFill>
                  <a:prstClr val="black"/>
                </a:solidFill>
                <a:latin typeface="Constantia"/>
              </a:rPr>
              <a:t>уч</a:t>
            </a:r>
            <a:r>
              <a:rPr lang="ru-RU" sz="1800" b="1" i="1" dirty="0" smtClean="0">
                <a:solidFill>
                  <a:prstClr val="black"/>
                </a:solidFill>
                <a:latin typeface="Constantia"/>
              </a:rPr>
              <a:t>. год </a:t>
            </a:r>
            <a:r>
              <a:rPr lang="ru-RU" sz="1800" i="1" dirty="0" smtClean="0">
                <a:solidFill>
                  <a:prstClr val="black"/>
                </a:solidFill>
                <a:latin typeface="Constantia"/>
              </a:rPr>
              <a:t>– </a:t>
            </a:r>
            <a:r>
              <a:rPr lang="en-US" sz="1800" i="1" dirty="0" smtClean="0">
                <a:solidFill>
                  <a:prstClr val="black"/>
                </a:solidFill>
                <a:latin typeface="Constantia"/>
              </a:rPr>
              <a:t>“</a:t>
            </a:r>
            <a:r>
              <a:rPr lang="ru-RU" sz="1800" i="1" dirty="0" smtClean="0">
                <a:solidFill>
                  <a:prstClr val="black"/>
                </a:solidFill>
                <a:latin typeface="Constantia"/>
              </a:rPr>
              <a:t>Особенности оценивания деятельности обучающихся при выполнении проектной деятельности</a:t>
            </a:r>
            <a:r>
              <a:rPr lang="en-US" sz="1800" i="1" dirty="0" smtClean="0">
                <a:solidFill>
                  <a:prstClr val="black"/>
                </a:solidFill>
                <a:latin typeface="Constantia"/>
              </a:rPr>
              <a:t>”</a:t>
            </a:r>
            <a:r>
              <a:rPr lang="ru-RU" sz="1800" i="1" dirty="0" smtClean="0">
                <a:solidFill>
                  <a:prstClr val="black"/>
                </a:solidFill>
                <a:latin typeface="Constantia"/>
              </a:rPr>
              <a:t>. -МО</a:t>
            </a:r>
          </a:p>
          <a:p>
            <a:pPr marL="0" lvl="0" indent="0">
              <a:buClr>
                <a:srgbClr val="A5AB81"/>
              </a:buClr>
              <a:buSzPct val="95000"/>
              <a:buNone/>
            </a:pPr>
            <a:r>
              <a:rPr lang="en-US" sz="1800" i="1" dirty="0" smtClean="0">
                <a:solidFill>
                  <a:prstClr val="black"/>
                </a:solidFill>
                <a:latin typeface="Constantia"/>
              </a:rPr>
              <a:t>“</a:t>
            </a:r>
            <a:r>
              <a:rPr lang="ru-RU" sz="1800" i="1" dirty="0" smtClean="0">
                <a:solidFill>
                  <a:prstClr val="black"/>
                </a:solidFill>
                <a:latin typeface="Constantia"/>
              </a:rPr>
              <a:t>Обучение и воспитание успехом</a:t>
            </a:r>
            <a:r>
              <a:rPr lang="en-US" sz="1800" i="1" dirty="0" smtClean="0">
                <a:solidFill>
                  <a:prstClr val="black"/>
                </a:solidFill>
                <a:latin typeface="Constantia"/>
              </a:rPr>
              <a:t>”</a:t>
            </a:r>
            <a:r>
              <a:rPr lang="ru-RU" sz="1800" i="1" dirty="0" smtClean="0">
                <a:solidFill>
                  <a:prstClr val="black"/>
                </a:solidFill>
                <a:latin typeface="Constantia"/>
              </a:rPr>
              <a:t>. –педсовет</a:t>
            </a:r>
          </a:p>
          <a:p>
            <a:pPr marL="0" lvl="0" indent="0">
              <a:buClr>
                <a:srgbClr val="A5AB81"/>
              </a:buClr>
              <a:buSzPct val="95000"/>
              <a:buNone/>
            </a:pPr>
            <a:r>
              <a:rPr lang="ru-RU" sz="1800" i="1" dirty="0" smtClean="0">
                <a:solidFill>
                  <a:prstClr val="black"/>
                </a:solidFill>
                <a:latin typeface="Constantia"/>
              </a:rPr>
              <a:t>«Мотивация учения- основное условие успешного обучения» – педсовет</a:t>
            </a:r>
          </a:p>
          <a:p>
            <a:pPr marL="0" lvl="0" indent="0">
              <a:buClr>
                <a:srgbClr val="A5AB81"/>
              </a:buClr>
              <a:buSzPct val="95000"/>
              <a:buNone/>
            </a:pPr>
            <a:r>
              <a:rPr lang="ru-RU" sz="1800" i="1" dirty="0" smtClean="0">
                <a:solidFill>
                  <a:prstClr val="black"/>
                </a:solidFill>
                <a:latin typeface="Constantia"/>
              </a:rPr>
              <a:t>«Проектная деятельность на уроке СБО» -МО</a:t>
            </a:r>
          </a:p>
          <a:p>
            <a:pPr marL="0" lvl="0" indent="0">
              <a:buClr>
                <a:srgbClr val="A5AB81"/>
              </a:buClr>
              <a:buSzPct val="95000"/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Constantia"/>
              </a:rPr>
              <a:t>2013– 2014 </a:t>
            </a:r>
            <a:r>
              <a:rPr lang="ru-RU" sz="1800" b="1" i="1" dirty="0" err="1" smtClean="0">
                <a:solidFill>
                  <a:prstClr val="black"/>
                </a:solidFill>
                <a:latin typeface="Constantia"/>
              </a:rPr>
              <a:t>уч</a:t>
            </a:r>
            <a:r>
              <a:rPr lang="ru-RU" sz="1800" b="1" i="1" dirty="0" smtClean="0">
                <a:solidFill>
                  <a:prstClr val="black"/>
                </a:solidFill>
                <a:latin typeface="Constantia"/>
              </a:rPr>
              <a:t>. год </a:t>
            </a:r>
            <a:r>
              <a:rPr lang="ru-RU" sz="1800" i="1" dirty="0" smtClean="0">
                <a:solidFill>
                  <a:prstClr val="black"/>
                </a:solidFill>
                <a:latin typeface="Constantia"/>
              </a:rPr>
              <a:t>– </a:t>
            </a:r>
            <a:r>
              <a:rPr lang="en-US" sz="1800" i="1" dirty="0" smtClean="0">
                <a:solidFill>
                  <a:prstClr val="black"/>
                </a:solidFill>
                <a:latin typeface="Constantia"/>
              </a:rPr>
              <a:t>“</a:t>
            </a:r>
            <a:r>
              <a:rPr lang="ru-RU" sz="1800" i="1" dirty="0" smtClean="0">
                <a:solidFill>
                  <a:prstClr val="black"/>
                </a:solidFill>
                <a:latin typeface="Constantia"/>
              </a:rPr>
              <a:t>Профессиональная компетентность педагога (опыт педагогической деятельности: технологии, методы, приемы, используемые учителем СБО</a:t>
            </a:r>
            <a:r>
              <a:rPr lang="en-US" sz="1800" i="1" dirty="0" smtClean="0">
                <a:solidFill>
                  <a:prstClr val="black"/>
                </a:solidFill>
                <a:latin typeface="Constantia"/>
              </a:rPr>
              <a:t>”</a:t>
            </a:r>
            <a:r>
              <a:rPr lang="ru-RU" sz="1800" i="1" dirty="0" smtClean="0">
                <a:solidFill>
                  <a:prstClr val="black"/>
                </a:solidFill>
                <a:latin typeface="Constantia"/>
              </a:rPr>
              <a:t>. –педсовет</a:t>
            </a:r>
          </a:p>
          <a:p>
            <a:pPr marL="0" lvl="0" indent="0">
              <a:buClr>
                <a:srgbClr val="A5AB81"/>
              </a:buClr>
              <a:buSzPct val="95000"/>
              <a:buNone/>
            </a:pPr>
            <a:r>
              <a:rPr lang="ru-RU" sz="1800" i="1" dirty="0" smtClean="0">
                <a:solidFill>
                  <a:prstClr val="black"/>
                </a:solidFill>
                <a:latin typeface="Constantia"/>
              </a:rPr>
              <a:t>«</a:t>
            </a:r>
            <a:r>
              <a:rPr lang="ru-RU" sz="1800" i="1" dirty="0" err="1" smtClean="0">
                <a:solidFill>
                  <a:prstClr val="black"/>
                </a:solidFill>
                <a:latin typeface="Constantia"/>
              </a:rPr>
              <a:t>Портфолио</a:t>
            </a:r>
            <a:r>
              <a:rPr lang="ru-RU" sz="1800" i="1" dirty="0" smtClean="0">
                <a:solidFill>
                  <a:prstClr val="black"/>
                </a:solidFill>
                <a:latin typeface="Constantia"/>
              </a:rPr>
              <a:t> учителя СБО» –МО</a:t>
            </a:r>
          </a:p>
          <a:p>
            <a:pPr marL="0" lvl="0" indent="0">
              <a:buClr>
                <a:srgbClr val="A5AB81"/>
              </a:buClr>
              <a:buSzPct val="95000"/>
              <a:buNone/>
            </a:pPr>
            <a:r>
              <a:rPr lang="ru-RU" sz="1800" i="1" dirty="0" smtClean="0">
                <a:solidFill>
                  <a:prstClr val="black"/>
                </a:solidFill>
                <a:latin typeface="Constantia"/>
              </a:rPr>
              <a:t>«Интегрированный урок» - педсовет</a:t>
            </a:r>
          </a:p>
          <a:p>
            <a:pPr marL="0" lvl="0" indent="0">
              <a:buClr>
                <a:srgbClr val="A5AB81"/>
              </a:buClr>
              <a:buSzPct val="95000"/>
              <a:buNone/>
            </a:pPr>
            <a:r>
              <a:rPr lang="ru-RU" sz="1800" i="1" dirty="0" smtClean="0">
                <a:solidFill>
                  <a:prstClr val="black"/>
                </a:solidFill>
                <a:latin typeface="Constantia"/>
              </a:rPr>
              <a:t>«Этапы формирования учебной мотивации у подростков с трудностями в обучении</a:t>
            </a:r>
          </a:p>
          <a:p>
            <a:pPr marL="0" lvl="0" indent="0">
              <a:buClr>
                <a:srgbClr val="A5AB81"/>
              </a:buClr>
              <a:buSzPct val="95000"/>
              <a:buNone/>
            </a:pPr>
            <a:endParaRPr lang="ru-RU" sz="1800" i="1" dirty="0" smtClean="0">
              <a:solidFill>
                <a:prstClr val="black"/>
              </a:solidFill>
              <a:latin typeface="Constantia"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профессиональных конкурсах: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3538736" cy="500141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2010 г.    Межрайонный конкурс педагогического мастерства  «Учитель вечен на земле»</a:t>
            </a:r>
          </a:p>
          <a:p>
            <a:r>
              <a:rPr lang="ru-RU" dirty="0" smtClean="0"/>
              <a:t>2012 г.    Межрайонный конкурс педагогического мастерства  «Учитель вечен на земле»</a:t>
            </a:r>
          </a:p>
          <a:p>
            <a:r>
              <a:rPr lang="ru-RU" dirty="0" smtClean="0"/>
              <a:t>2013г.      Межрайонный конкурс педагогического мастерства  «Учитель вечен на земле»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C:\Users\1\Pictures\Фото\DSC044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28299">
            <a:off x="4044492" y="1229088"/>
            <a:ext cx="2184840" cy="292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Pictures\Фото\DSC044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7236">
            <a:off x="7126399" y="1362076"/>
            <a:ext cx="2191524" cy="291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Pictures\Фото\DSC044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9" y="3573016"/>
            <a:ext cx="266429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:\сбо и схт\SAM_44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76075">
            <a:off x="279382" y="525256"/>
            <a:ext cx="4020047" cy="346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:\сбо и схт\SAM_4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1480">
            <a:off x="4647257" y="398153"/>
            <a:ext cx="4032448" cy="3258554"/>
          </a:xfrm>
          <a:prstGeom prst="rect">
            <a:avLst/>
          </a:prstGeom>
          <a:noFill/>
        </p:spPr>
      </p:pic>
      <p:pic>
        <p:nvPicPr>
          <p:cNvPr id="6" name="Рисунок 5" descr="H:\сбо и схт\SAM_44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996952"/>
            <a:ext cx="316835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500042"/>
          <a:ext cx="8572560" cy="6065552"/>
        </p:xfrm>
        <a:graphic>
          <a:graphicData uri="http://schemas.openxmlformats.org/drawingml/2006/table">
            <a:tbl>
              <a:tblPr/>
              <a:tblGrid>
                <a:gridCol w="1143008"/>
                <a:gridCol w="2143140"/>
                <a:gridCol w="1785950"/>
                <a:gridCol w="3500462"/>
              </a:tblGrid>
              <a:tr h="942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Наименование образовательных технологий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196" marR="1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Цели использования образовательных технологий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196" marR="1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Компетенции, на формирование которых направлено использование образовательных технологий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196" marR="1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Результаты использования образовательных технологий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196" marR="1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Информационно-коммуникационные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технологии</a:t>
                      </a:r>
                    </a:p>
                  </a:txBody>
                  <a:tcPr marL="17196" marR="1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Повышение информационной культуры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</a:rPr>
                        <a:t>обучающихся,воспитанников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 условиях современного общества, мотивация учебно-воспитательного процесса</a:t>
                      </a:r>
                    </a:p>
                  </a:txBody>
                  <a:tcPr marL="17196" marR="1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Информационно-коммуникативные,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социальные, учебно-познавательные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196" marR="1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Использую информационно-коммуникативные технологии для: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1)самообразования – интернет-ресурсы.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2) подготовки и проведения уроков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вывод наглядных пособий на экран, использование готовых цифровых образовательных ресурсов, создание собственных презентаций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,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3) Повышение мотивации учащихся, высокий уровень проведения уроков, увеличение объема выполняемой работы на уроке, быстрая и качественная проверка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знаний.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196" marR="1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3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Игровые технологии.</a:t>
                      </a:r>
                    </a:p>
                  </a:txBody>
                  <a:tcPr marL="17196" marR="1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Более успешная социализация, формирование социально-активной личности, самореализация, игровая терапия и психологическая коррекция.</a:t>
                      </a:r>
                    </a:p>
                  </a:txBody>
                  <a:tcPr marL="17196" marR="1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Коммуникативные, социально-личностные, ценностно-смысловые.</a:t>
                      </a:r>
                    </a:p>
                  </a:txBody>
                  <a:tcPr marL="17196" marR="1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Стимулируют детей к учебной деятельности, вызывают интерес и потребность общения, развивают когнитивные процессы.</a:t>
                      </a:r>
                    </a:p>
                  </a:txBody>
                  <a:tcPr marL="17196" marR="1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357290" y="0"/>
            <a:ext cx="6208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Применяемые современные технологии и методики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642918"/>
          <a:ext cx="8644031" cy="5560716"/>
        </p:xfrm>
        <a:graphic>
          <a:graphicData uri="http://schemas.openxmlformats.org/drawingml/2006/table">
            <a:tbl>
              <a:tblPr/>
              <a:tblGrid>
                <a:gridCol w="1214446"/>
                <a:gridCol w="2714644"/>
                <a:gridCol w="1714512"/>
                <a:gridCol w="3000429"/>
              </a:tblGrid>
              <a:tr h="12858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Наименование образовательных технологий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196" marR="1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Цели использования образовательных технологий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196" marR="1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Компетенции, на формирование которых направлено использование образовательных технологий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196" marR="1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Результаты использования образовательных технологий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196" marR="1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Технология индивидуализации и дифференциации обучения.</a:t>
                      </a:r>
                    </a:p>
                  </a:txBody>
                  <a:tcPr marL="17196" marR="17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Обучение каждого ребенка с учетом «зоны ближайшего развития», работа с опорой на возможно большее количество функциональных систем.</a:t>
                      </a:r>
                    </a:p>
                  </a:txBody>
                  <a:tcPr marL="17196" marR="17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Учебно-познавательные</a:t>
                      </a:r>
                    </a:p>
                  </a:txBody>
                  <a:tcPr marL="17196" marR="17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Развитие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общеучебных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умений и навыков.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Самоконтроль в процессе выполнения работы, способности оценивать ее качество и результат.</a:t>
                      </a:r>
                    </a:p>
                  </a:txBody>
                  <a:tcPr marL="17196" marR="17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Личностно-ориентированное обучение.</a:t>
                      </a:r>
                    </a:p>
                  </a:txBody>
                  <a:tcPr marL="17196" marR="1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комфортных условий развития личности, реализация ее природных потенциалов.</a:t>
                      </a:r>
                    </a:p>
                  </a:txBody>
                  <a:tcPr marL="17196" marR="17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Учебно-познавательные, личностного самосовершенствования.</a:t>
                      </a:r>
                    </a:p>
                  </a:txBody>
                  <a:tcPr marL="17196" marR="1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Желание самопознания, повышение познавательной деятельности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обучающихся,воспитанников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результативности обучения.</a:t>
                      </a:r>
                    </a:p>
                  </a:txBody>
                  <a:tcPr marL="17196" marR="1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Здоровьесберегающие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технологии.</a:t>
                      </a:r>
                    </a:p>
                  </a:txBody>
                  <a:tcPr marL="17196" marR="1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Сохранение и укрепление здоровья обучающихся через физкультурно-оздоровительные мероприятия.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Профилактика переутомлений и распространённых заболеваний (миопия, нарушение осанки и др.).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196" marR="17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Компетенции личностного самосовершенствования.</a:t>
                      </a:r>
                    </a:p>
                  </a:txBody>
                  <a:tcPr marL="17196" marR="1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Введение в практику -гимнастика для глаз на уроках,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физминутка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уроках, динамические паузы.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Знания в области профилактики вредных привычек и зависимостей.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Правила личной гигиены, забота о собственном здоровье.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196" marR="1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643042" y="198901"/>
            <a:ext cx="6132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Применяемые современные технологии и методики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Использование ИКТ.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mtClean="0"/>
              <a:t>Проектные технологии (программа </a:t>
            </a:r>
            <a:r>
              <a:rPr lang="en-US" smtClean="0"/>
              <a:t>Power Point)</a:t>
            </a:r>
            <a:endParaRPr lang="ru-RU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mtClean="0"/>
              <a:t> Привлечение ресурса Интернет непосредственно на уроке;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mtClean="0"/>
              <a:t> Привлечение ресурсов Интернет при подготовке к урокам, мероприятиям;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mtClean="0"/>
              <a:t>Действующий школьный сайт;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mtClean="0"/>
              <a:t>Работа в Интернет-сообществах.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332656"/>
            <a:ext cx="2195512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5184576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6000" dirty="0" smtClean="0">
                <a:solidFill>
                  <a:schemeClr val="bg1"/>
                </a:solidFill>
              </a:rPr>
              <a:t/>
            </a:r>
            <a:br>
              <a:rPr lang="ru-RU" sz="6000" dirty="0" smtClean="0">
                <a:solidFill>
                  <a:schemeClr val="bg1"/>
                </a:solidFill>
              </a:rPr>
            </a:br>
            <a:endParaRPr lang="ru-RU" sz="5400" dirty="0">
              <a:solidFill>
                <a:srgbClr val="99003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827581" y="-69595"/>
            <a:ext cx="79208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err="1" smtClean="0">
                <a:solidFill>
                  <a:srgbClr val="C00000"/>
                </a:solidFill>
              </a:rPr>
              <a:t>Здоровьесберегающая</a:t>
            </a:r>
            <a:r>
              <a:rPr lang="ru-RU" sz="4800" b="1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4800" b="1" i="1" dirty="0" smtClean="0">
                <a:solidFill>
                  <a:srgbClr val="C00000"/>
                </a:solidFill>
              </a:rPr>
              <a:t>деятельность. </a:t>
            </a:r>
            <a:endParaRPr lang="ru-RU" sz="4800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56792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Большое внимание в работе уделяется </a:t>
            </a:r>
            <a:r>
              <a:rPr lang="ru-RU" sz="2000" dirty="0" err="1" smtClean="0">
                <a:solidFill>
                  <a:schemeClr val="bg1"/>
                </a:solidFill>
              </a:rPr>
              <a:t>здоровьесберегающей</a:t>
            </a:r>
            <a:r>
              <a:rPr lang="ru-RU" sz="2000" dirty="0" smtClean="0">
                <a:solidFill>
                  <a:schemeClr val="bg1"/>
                </a:solidFill>
              </a:rPr>
              <a:t> работе - во время уроков:</a:t>
            </a: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Большое внимание в работе уделяется </a:t>
            </a:r>
            <a:r>
              <a:rPr lang="ru-RU" sz="3200" dirty="0" err="1" smtClean="0">
                <a:solidFill>
                  <a:prstClr val="black"/>
                </a:solidFill>
                <a:ea typeface="+mj-ea"/>
                <a:cs typeface="+mj-cs"/>
              </a:rPr>
              <a:t>здоровьесберегающей</a:t>
            </a:r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 работе  во время уроков:</a:t>
            </a:r>
            <a:b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3200" i="1" dirty="0" smtClean="0">
                <a:solidFill>
                  <a:prstClr val="black"/>
                </a:solidFill>
                <a:ea typeface="+mj-ea"/>
                <a:cs typeface="+mj-cs"/>
              </a:rPr>
              <a:t>проводятся физкультминутки;</a:t>
            </a:r>
            <a:br>
              <a:rPr lang="ru-RU" sz="3200" i="1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3200" i="1" dirty="0" smtClean="0">
                <a:solidFill>
                  <a:prstClr val="black"/>
                </a:solidFill>
                <a:ea typeface="+mj-ea"/>
                <a:cs typeface="+mj-cs"/>
              </a:rPr>
              <a:t>используются скороговорки для дыхательных упражнений;</a:t>
            </a:r>
            <a:br>
              <a:rPr lang="ru-RU" sz="3200" i="1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3200" i="1" dirty="0" smtClean="0">
                <a:solidFill>
                  <a:prstClr val="black"/>
                </a:solidFill>
                <a:ea typeface="+mj-ea"/>
                <a:cs typeface="+mj-cs"/>
              </a:rPr>
              <a:t>пальчиковая гимнастика;</a:t>
            </a:r>
            <a:br>
              <a:rPr lang="ru-RU" sz="3200" i="1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3200" i="1" dirty="0" smtClean="0">
                <a:solidFill>
                  <a:prstClr val="black"/>
                </a:solidFill>
                <a:ea typeface="+mj-ea"/>
                <a:cs typeface="+mj-cs"/>
              </a:rPr>
              <a:t>комплекс упражнений  гимнастики для глаз;</a:t>
            </a:r>
            <a:br>
              <a:rPr lang="ru-RU" sz="3200" i="1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3200" i="1" dirty="0" smtClean="0">
                <a:solidFill>
                  <a:prstClr val="black"/>
                </a:solidFill>
                <a:ea typeface="+mj-ea"/>
                <a:cs typeface="+mj-cs"/>
              </a:rPr>
              <a:t>физические упражнения и игры для формирования правильной осанки. </a:t>
            </a:r>
            <a:r>
              <a:rPr lang="ru-RU" sz="3200" i="1" dirty="0" smtClean="0">
                <a:solidFill>
                  <a:schemeClr val="bg1"/>
                </a:solidFill>
              </a:rPr>
              <a:t>оговорки для дыхательных упражнений;</a:t>
            </a:r>
            <a:br>
              <a:rPr lang="ru-RU" sz="3200" i="1" dirty="0" smtClean="0">
                <a:solidFill>
                  <a:schemeClr val="bg1"/>
                </a:solidFill>
              </a:rPr>
            </a:br>
            <a:r>
              <a:rPr lang="ru-RU" sz="3200" i="1" dirty="0" smtClean="0">
                <a:solidFill>
                  <a:schemeClr val="bg1"/>
                </a:solidFill>
              </a:rPr>
              <a:t>пальчиковая гимнастика</a:t>
            </a:r>
            <a:r>
              <a:rPr lang="ru-RU" sz="2400" i="1" dirty="0" smtClean="0">
                <a:solidFill>
                  <a:schemeClr val="bg1"/>
                </a:solidFill>
              </a:rPr>
              <a:t>;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комплекс упражнений гимнастики для глаз;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физические упражнения и игры для формирования правильной осанки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Результативность использования современных технологий.</a:t>
            </a:r>
          </a:p>
        </p:txBody>
      </p:sp>
      <p:graphicFrame>
        <p:nvGraphicFramePr>
          <p:cNvPr id="73805" name="Group 77"/>
          <p:cNvGraphicFramePr>
            <a:graphicFrameLocks noGrp="1"/>
          </p:cNvGraphicFramePr>
          <p:nvPr>
            <p:ph idx="1"/>
          </p:nvPr>
        </p:nvGraphicFramePr>
        <p:xfrm>
          <a:off x="1691680" y="2132856"/>
          <a:ext cx="6264696" cy="3027871"/>
        </p:xfrm>
        <a:graphic>
          <a:graphicData uri="http://schemas.openxmlformats.org/drawingml/2006/table">
            <a:tbl>
              <a:tblPr/>
              <a:tblGrid>
                <a:gridCol w="2174450"/>
                <a:gridCol w="1252939"/>
                <a:gridCol w="2837307"/>
              </a:tblGrid>
              <a:tr h="7239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Уровень использования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Межрайонный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Всероссийский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Дидактический материал, разработки уроков, мероприятий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Участие в конкурсах учитель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скокого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мастерства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Работа в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интернет-сообществах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(социальная сеть работников образования) ,участие в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интернет-конкурсе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Рассударики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86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5403850"/>
            <a:ext cx="219551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СОДЕРЖАНИЕ РАЗДЕЛОВ ПОРТФОЛИО.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I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Общие сведения об учителе</a:t>
            </a:r>
            <a:r>
              <a:rPr lang="ru-RU" b="1" i="1" dirty="0" smtClean="0">
                <a:solidFill>
                  <a:schemeClr val="tx1"/>
                </a:solidFill>
              </a:rPr>
              <a:t>. </a:t>
            </a:r>
            <a:r>
              <a:rPr lang="ru-RU" i="1" dirty="0" smtClean="0">
                <a:solidFill>
                  <a:schemeClr val="tx1"/>
                </a:solidFill>
              </a:rPr>
              <a:t>(образование, квалификация)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II</a:t>
            </a:r>
            <a:r>
              <a:rPr lang="ru-RU" b="1" dirty="0" smtClean="0">
                <a:solidFill>
                  <a:schemeClr val="tx1"/>
                </a:solidFill>
              </a:rPr>
              <a:t>. Результаты педагогической деятельности.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i="1" dirty="0" smtClean="0">
                <a:solidFill>
                  <a:schemeClr val="tx1"/>
                </a:solidFill>
              </a:rPr>
              <a:t>(диагностика, динамика, сравнительный анализ работы)</a:t>
            </a:r>
            <a:endParaRPr lang="ru-RU" b="1" dirty="0" smtClean="0">
              <a:solidFill>
                <a:schemeClr val="tx1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b="1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III</a:t>
            </a:r>
            <a:r>
              <a:rPr lang="ru-RU" b="1" dirty="0" smtClean="0">
                <a:solidFill>
                  <a:schemeClr val="tx1"/>
                </a:solidFill>
              </a:rPr>
              <a:t>. Научно-методическая деятельность.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tx1"/>
                </a:solidFill>
              </a:rPr>
              <a:t>      (выступления, доклады, публикации)</a:t>
            </a:r>
            <a:endParaRPr lang="ru-RU" b="1" dirty="0" smtClean="0">
              <a:solidFill>
                <a:schemeClr val="tx1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IV</a:t>
            </a:r>
            <a:r>
              <a:rPr lang="ru-RU" b="1" dirty="0" smtClean="0">
                <a:solidFill>
                  <a:schemeClr val="tx1"/>
                </a:solidFill>
              </a:rPr>
              <a:t>.Профессиональная </a:t>
            </a:r>
            <a:r>
              <a:rPr lang="ru-RU" b="1" dirty="0" smtClean="0">
                <a:solidFill>
                  <a:schemeClr val="tx1"/>
                </a:solidFill>
              </a:rPr>
              <a:t>деятельность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V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</a:rPr>
              <a:t>Здоровьесберегающая</a:t>
            </a:r>
            <a:r>
              <a:rPr lang="ru-RU" b="1" dirty="0" smtClean="0">
                <a:solidFill>
                  <a:schemeClr val="tx1"/>
                </a:solidFill>
              </a:rPr>
              <a:t> деятельность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i="1" dirty="0" smtClean="0">
                <a:solidFill>
                  <a:schemeClr val="tx1"/>
                </a:solidFill>
              </a:rPr>
              <a:t>(физкультминутки, отработка режимных моментов, </a:t>
            </a:r>
            <a:endParaRPr lang="ru-RU" b="1" dirty="0" smtClean="0">
              <a:solidFill>
                <a:schemeClr val="tx1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b="1" smtClean="0">
                <a:solidFill>
                  <a:schemeClr val="tx1"/>
                </a:solidFill>
              </a:rPr>
              <a:t>VI</a:t>
            </a:r>
            <a:r>
              <a:rPr lang="ru-RU" b="1" smtClean="0">
                <a:solidFill>
                  <a:schemeClr val="tx1"/>
                </a:solidFill>
              </a:rPr>
              <a:t>. </a:t>
            </a:r>
            <a:r>
              <a:rPr lang="ru-RU" b="1" dirty="0" smtClean="0">
                <a:solidFill>
                  <a:schemeClr val="tx1"/>
                </a:solidFill>
              </a:rPr>
              <a:t>Внеурочная деятельность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/>
              <a:t>       (Открытые мероприятия, праздники)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892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571480"/>
          <a:ext cx="8715436" cy="4267200"/>
        </p:xfrm>
        <a:graphic>
          <a:graphicData uri="http://schemas.openxmlformats.org/drawingml/2006/table">
            <a:tbl>
              <a:tblPr/>
              <a:tblGrid>
                <a:gridCol w="2629526"/>
                <a:gridCol w="1296144"/>
                <a:gridCol w="4789766"/>
              </a:tblGrid>
              <a:tr h="601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Тема по самообразованию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9786" marR="49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Сроки работы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9786" marR="49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Форма представления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9786" marR="49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«Формирование знаний, умений и навыков у обучающихся 5-9 классов по предмету «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Социально-бытовая ориентировка»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для адаптации в обществе после окончания специального коррекционного обучения».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786" marR="4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2010-2014г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49786" marR="4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Открытые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уроки.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Рабочая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программа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по СБО для учащихся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5-9 классов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Отчет на МО учителей  </a:t>
                      </a:r>
                      <a:r>
                        <a:rPr lang="ru-RU" sz="2000" dirty="0" err="1" smtClean="0">
                          <a:latin typeface="Times New Roman"/>
                          <a:ea typeface="Times New Roman"/>
                        </a:rPr>
                        <a:t>профессионально-трулового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обучения.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9786" marR="49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354326" y="-30777"/>
            <a:ext cx="6158609" cy="84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9204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по самообразованию учителя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2245">
            <a:off x="3041578" y="5333288"/>
            <a:ext cx="5348871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5834" y="852309"/>
          <a:ext cx="8678166" cy="6005691"/>
        </p:xfrm>
        <a:graphic>
          <a:graphicData uri="http://schemas.openxmlformats.org/drawingml/2006/table">
            <a:tbl>
              <a:tblPr/>
              <a:tblGrid>
                <a:gridCol w="534266"/>
                <a:gridCol w="2643174"/>
                <a:gridCol w="4071998"/>
                <a:gridCol w="1428728"/>
              </a:tblGrid>
              <a:tr h="5298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2" marR="16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Форма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представления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2" marR="16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Тема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опыта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2" marR="16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Статус    мероприятия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2" marR="16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2010-2014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2" marR="1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МО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учителей 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профессионально-трудового обучения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2" marR="16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Доклады,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ыступления 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2" marR="1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учрежденческий</a:t>
                      </a:r>
                    </a:p>
                  </a:txBody>
                  <a:tcPr marL="16382" marR="1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2010-2014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2" marR="1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Открытые уроки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2" marR="1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2010-2011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год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Открытый урок СБО в 6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«Приготовление каши»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2011-2012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уч.год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Открытый урок СБО в 5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«Приготовление бутербродов»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2012=2013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уч.год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Олимпиада по СБО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Открытый урок СБО в 7кл «Приобретение железнодорожных билетов»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2013-2014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уч.год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Открытый интегрированный урок СБО и с/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труд в 5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«Практическая работа по приготовлению винегрета»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2" marR="1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Учрежденческий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Межрайонный</a:t>
                      </a:r>
                    </a:p>
                  </a:txBody>
                  <a:tcPr marL="16382" marR="1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4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2" marR="1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</a:t>
                      </a:r>
                      <a:b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сеть работников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образования 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nsportal.ru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 marL="16382" marR="1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 свой персональный сайт</a:t>
                      </a:r>
                      <a:r>
                        <a:rPr lang="ru-RU" sz="1400" dirty="0" smtClean="0">
                          <a:solidFill>
                            <a:srgbClr val="44444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u="sng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http://nsportal.ru/</a:t>
                      </a:r>
                      <a:r>
                        <a:rPr lang="en-US" sz="1400" u="sng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lukyanchenkj-aa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сайте размещены  разработки 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уроков, календарно- тематическое планирование, презентация электронного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портфолио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 marL="16382" marR="1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всероссийский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2" marR="1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6382" marR="1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6382" marR="1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2" marR="1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2" marR="1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928662" y="0"/>
            <a:ext cx="7265194" cy="103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9204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Практическое и теоретическое представление собственного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педагогического опыта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1008112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5400" dirty="0" smtClean="0">
                <a:solidFill>
                  <a:srgbClr val="990033"/>
                </a:solidFill>
              </a:rPr>
              <a:t>Внеурочная деятельность.</a:t>
            </a:r>
            <a:endParaRPr lang="ru-RU" sz="5400" dirty="0">
              <a:solidFill>
                <a:srgbClr val="990033"/>
              </a:solidFill>
            </a:endParaRPr>
          </a:p>
        </p:txBody>
      </p:sp>
      <p:pic>
        <p:nvPicPr>
          <p:cNvPr id="3" name="Рисунок 2" descr="H:\урок сбо и схт\SAM_42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04278">
            <a:off x="777421" y="1726957"/>
            <a:ext cx="2671825" cy="266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урок сбо и схт\SAM_42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5739">
            <a:off x="5739853" y="3981636"/>
            <a:ext cx="2640505" cy="264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урок сбо и схт\SAM_42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18856">
            <a:off x="2222041" y="3689440"/>
            <a:ext cx="283107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урок сбо и схт\SAM_42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41880">
            <a:off x="5220072" y="1412776"/>
            <a:ext cx="30243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Подготовлены сценарии следующих праздников: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      </a:t>
            </a:r>
            <a:r>
              <a:rPr lang="ru-RU" sz="1800" b="1" i="1" dirty="0" smtClean="0"/>
              <a:t>2010-2011 </a:t>
            </a:r>
            <a:r>
              <a:rPr lang="ru-RU" sz="1800" b="1" i="1" dirty="0" err="1" smtClean="0"/>
              <a:t>уч</a:t>
            </a:r>
            <a:r>
              <a:rPr lang="ru-RU" sz="1800" b="1" i="1" dirty="0" smtClean="0"/>
              <a:t>. год </a:t>
            </a:r>
          </a:p>
          <a:p>
            <a:pPr>
              <a:buNone/>
            </a:pPr>
            <a:r>
              <a:rPr lang="ru-RU" sz="1800" dirty="0" smtClean="0"/>
              <a:t>     Игра «Слабое звено»</a:t>
            </a:r>
          </a:p>
          <a:p>
            <a:pPr>
              <a:buNone/>
            </a:pPr>
            <a:r>
              <a:rPr lang="ru-RU" sz="1800" b="1" i="1" dirty="0" smtClean="0"/>
              <a:t>           2011-2012 </a:t>
            </a:r>
            <a:r>
              <a:rPr lang="ru-RU" sz="1800" b="1" i="1" dirty="0" err="1" smtClean="0"/>
              <a:t>уч.год</a:t>
            </a:r>
            <a:endParaRPr lang="ru-RU" sz="1800" b="1" i="1" dirty="0" smtClean="0"/>
          </a:p>
          <a:p>
            <a:pPr>
              <a:buNone/>
            </a:pPr>
            <a:r>
              <a:rPr lang="ru-RU" sz="1800" dirty="0" smtClean="0"/>
              <a:t>     Конкурсная программа «Звездный час»</a:t>
            </a:r>
          </a:p>
          <a:p>
            <a:pPr>
              <a:buNone/>
            </a:pPr>
            <a:r>
              <a:rPr lang="ru-RU" sz="1800" dirty="0" smtClean="0"/>
              <a:t>     Игра «Лучший по профессии»</a:t>
            </a:r>
          </a:p>
          <a:p>
            <a:pPr>
              <a:buNone/>
            </a:pPr>
            <a:r>
              <a:rPr lang="ru-RU" sz="1800" dirty="0" smtClean="0"/>
              <a:t>           </a:t>
            </a:r>
            <a:r>
              <a:rPr lang="ru-RU" sz="1800" b="1" i="1" dirty="0" smtClean="0"/>
              <a:t>2012=2013 </a:t>
            </a:r>
            <a:r>
              <a:rPr lang="ru-RU" sz="1800" b="1" i="1" dirty="0" err="1" smtClean="0"/>
              <a:t>уч.год</a:t>
            </a:r>
            <a:endParaRPr lang="ru-RU" sz="1800" b="1" i="1" dirty="0" smtClean="0"/>
          </a:p>
          <a:p>
            <a:pPr>
              <a:buNone/>
            </a:pPr>
            <a:r>
              <a:rPr lang="ru-RU" sz="1800" dirty="0" smtClean="0"/>
              <a:t>    «Встреча-беседа с сотрудником центра занятости на  тему «Мы выбираем путь»</a:t>
            </a:r>
          </a:p>
          <a:p>
            <a:pPr>
              <a:buNone/>
            </a:pPr>
            <a:r>
              <a:rPr lang="ru-RU" sz="1800" dirty="0" smtClean="0"/>
              <a:t>      Викторина «По стране СБО»</a:t>
            </a:r>
          </a:p>
          <a:p>
            <a:pPr>
              <a:buNone/>
            </a:pPr>
            <a:r>
              <a:rPr lang="ru-RU" sz="1800" dirty="0" smtClean="0"/>
              <a:t>    «Доброе слово и кошке приятно»</a:t>
            </a:r>
          </a:p>
          <a:p>
            <a:pPr>
              <a:buNone/>
            </a:pPr>
            <a:r>
              <a:rPr lang="ru-RU" sz="1800" dirty="0" smtClean="0"/>
              <a:t>     «Викторина «Знатоки этикета»</a:t>
            </a:r>
          </a:p>
          <a:p>
            <a:pPr>
              <a:buNone/>
            </a:pPr>
            <a:r>
              <a:rPr lang="ru-RU" sz="1800" b="1" i="1" dirty="0" smtClean="0"/>
              <a:t>            2013-2014 </a:t>
            </a:r>
            <a:r>
              <a:rPr lang="ru-RU" sz="1800" b="1" i="1" dirty="0" err="1" smtClean="0"/>
              <a:t>уч.год</a:t>
            </a:r>
            <a:endParaRPr lang="ru-RU" sz="1800" b="1" i="1" dirty="0" smtClean="0"/>
          </a:p>
          <a:p>
            <a:pPr>
              <a:buNone/>
            </a:pPr>
            <a:r>
              <a:rPr lang="ru-RU" sz="1800" dirty="0" smtClean="0"/>
              <a:t>       Викторина «девицы-мастерицы»</a:t>
            </a:r>
          </a:p>
          <a:p>
            <a:pPr>
              <a:buNone/>
            </a:pPr>
            <a:r>
              <a:rPr lang="ru-RU" sz="1800" dirty="0" smtClean="0"/>
              <a:t>       Игра «Весенний калейдоскоп»</a:t>
            </a:r>
          </a:p>
          <a:p>
            <a:pPr>
              <a:buNone/>
            </a:pPr>
            <a:r>
              <a:rPr lang="ru-RU" sz="1800" dirty="0" smtClean="0"/>
              <a:t>       Игра-викторина «Что, где, когда?».</a:t>
            </a:r>
            <a:endParaRPr lang="ru-RU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11276">
            <a:off x="6444208" y="4653136"/>
            <a:ext cx="252028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80112" y="4293096"/>
            <a:ext cx="3888432" cy="195421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437112"/>
            <a:ext cx="3960440" cy="16561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849488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6"/>
                </a:solidFill>
              </a:rPr>
              <a:t/>
            </a:r>
            <a:br>
              <a:rPr lang="ru-RU" sz="6000" dirty="0" smtClean="0">
                <a:solidFill>
                  <a:schemeClr val="accent6"/>
                </a:solidFill>
              </a:rPr>
            </a:br>
            <a:r>
              <a:rPr lang="en-US" sz="6000" dirty="0" smtClean="0">
                <a:solidFill>
                  <a:schemeClr val="accent6"/>
                </a:solidFill>
              </a:rPr>
              <a:t> </a:t>
            </a:r>
            <a:r>
              <a:rPr lang="ru-RU" sz="6000" dirty="0" smtClean="0">
                <a:solidFill>
                  <a:srgbClr val="990033"/>
                </a:solidFill>
              </a:rPr>
              <a:t>Общие сведения об учителе</a:t>
            </a:r>
            <a:endParaRPr lang="ru-RU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7571184" cy="3456384"/>
          </a:xfrm>
        </p:spPr>
        <p:txBody>
          <a:bodyPr anchor="ctr">
            <a:noAutofit/>
          </a:bodyPr>
          <a:lstStyle/>
          <a:p>
            <a:pPr algn="l"/>
            <a:r>
              <a:rPr lang="ru-RU" sz="1600" dirty="0"/>
              <a:t> </a:t>
            </a:r>
            <a:r>
              <a:rPr lang="ru-RU" sz="2000" dirty="0" smtClean="0">
                <a:solidFill>
                  <a:srgbClr val="C00000"/>
                </a:solidFill>
              </a:rPr>
              <a:t>                                    ОБЩИЕ СВЕДЕНИЯ ОБ УЧИТЕЛЕ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Ф.И.О. учителя  </a:t>
            </a:r>
            <a:r>
              <a:rPr lang="ru-RU" sz="1600" b="1" i="1" u="sng" dirty="0" smtClean="0"/>
              <a:t>ЛУКЬЯНЧЕНКО </a:t>
            </a:r>
            <a:r>
              <a:rPr lang="ru-RU" sz="1600" b="1" i="1" u="sng" dirty="0"/>
              <a:t>АННА АЛЕКСАНДРОВНА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 smtClean="0"/>
              <a:t>Должность</a:t>
            </a:r>
            <a:r>
              <a:rPr lang="ru-RU" sz="1600" b="1" u="sng" dirty="0" smtClean="0"/>
              <a:t>         </a:t>
            </a:r>
            <a:r>
              <a:rPr lang="ru-RU" sz="1600" b="1" u="sng" dirty="0"/>
              <a:t>учитель СБО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Преподаваемый предмет </a:t>
            </a:r>
            <a:r>
              <a:rPr lang="ru-RU" sz="1600" b="1" u="sng" dirty="0"/>
              <a:t>СБО, с/</a:t>
            </a:r>
            <a:r>
              <a:rPr lang="ru-RU" sz="1600" b="1" u="sng" dirty="0" err="1"/>
              <a:t>х</a:t>
            </a:r>
            <a:r>
              <a:rPr lang="ru-RU" sz="1600" b="1" u="sng" dirty="0"/>
              <a:t> труд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Дата рождения</a:t>
            </a:r>
            <a:r>
              <a:rPr lang="ru-RU" sz="1600" b="1" u="sng" dirty="0"/>
              <a:t>  18.08.1957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Образование  </a:t>
            </a:r>
            <a:r>
              <a:rPr lang="ru-RU" sz="1600" b="1" u="sng" dirty="0"/>
              <a:t>высшее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Наименование учебного заведения и дата его окончания </a:t>
            </a:r>
            <a:r>
              <a:rPr lang="ru-RU" sz="1600" b="1" u="sng" dirty="0" err="1"/>
              <a:t>Алма-Атинский</a:t>
            </a:r>
            <a:r>
              <a:rPr lang="ru-RU" sz="1600" b="1" u="sng" dirty="0"/>
              <a:t>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u="sng" dirty="0"/>
              <a:t>педагогический институт иностранных языков, 1979г.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Общий стаж работы   </a:t>
            </a:r>
            <a:r>
              <a:rPr lang="ru-RU" sz="1600" b="1" u="sng" dirty="0"/>
              <a:t>34 года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Педагогический стаж  </a:t>
            </a:r>
            <a:r>
              <a:rPr lang="ru-RU" sz="1600" b="1" u="sng" dirty="0"/>
              <a:t>19 лет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Стаж работы в данной школе  </a:t>
            </a:r>
            <a:r>
              <a:rPr lang="ru-RU" sz="1600" b="1" u="sng" dirty="0"/>
              <a:t>19 лет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Квалификационная категория  </a:t>
            </a:r>
            <a:r>
              <a:rPr lang="ru-RU" sz="1600" b="1" u="sng" dirty="0"/>
              <a:t>высшая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endParaRPr lang="ru-RU" sz="1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98316">
            <a:off x="539552" y="5403850"/>
            <a:ext cx="288032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2010 году аттестована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высшую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квалификационную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категорию по должности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«учитель»</a:t>
            </a:r>
            <a:endParaRPr lang="ru-RU" dirty="0"/>
          </a:p>
        </p:txBody>
      </p:sp>
      <p:pic>
        <p:nvPicPr>
          <p:cNvPr id="7" name="Рисунок 6" descr="C:\Users\1\Documents\Scanned Documents\ат.лист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4229">
            <a:off x="5220072" y="1438275"/>
            <a:ext cx="3528391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1995-1996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год,  Кемеровский областной институт усовершенствования учителей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“Совершенствование психолого-педагогических знаний и практических умений воспитания умственно отсталого ребенка”.-134ч.</a:t>
            </a:r>
          </a:p>
          <a:p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2000-2001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год, ,  Кемеровский областной институт усовершенствования учителей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“Коррекционная направленность воспитания и обучения в специальной школе VIII вида”-126ч.</a:t>
            </a:r>
          </a:p>
          <a:p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2004-2005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год,  Кузбасский региональный институт повышения квалификации и переподготовки работников образования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Пользователь ПК – 72ч.,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«Профессиональная компетентность учителя социально-бытовой ориентировки специальной (коррекционной) школы в современных условиях» – 130ч.</a:t>
            </a:r>
          </a:p>
          <a:p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2009-2010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Кузбасский региональный институт повышения квалификации и переподготовки работников образования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«Психолого-педагогические аспекты развития системы специального образования» -144ч.</a:t>
            </a:r>
          </a:p>
          <a:p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2013-2014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КРИПК и ПРО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«Теория и практика организации процесса коррекции и развития детей и подростков с особыми образовательными потребностями» – 120ч.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1\Documents\Scanned Documents\удостоверение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81026" y="-880826"/>
            <a:ext cx="5493915" cy="849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Мое педагогическое кредо: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7772400" cy="4114800"/>
          </a:xfrm>
        </p:spPr>
        <p:txBody>
          <a:bodyPr/>
          <a:lstStyle/>
          <a:p>
            <a:r>
              <a:rPr lang="ru-RU" smtClean="0">
                <a:solidFill>
                  <a:srgbClr val="FF3300"/>
                </a:solidFill>
                <a:latin typeface="Monotype Corsiva" pitchFamily="66" charset="0"/>
              </a:rPr>
              <a:t>Привить детям любовь к получению знаний, научить сравнивать и анализировать информацию, помочь адаптироваться в современном социуме.</a:t>
            </a:r>
          </a:p>
        </p:txBody>
      </p:sp>
      <p:pic>
        <p:nvPicPr>
          <p:cNvPr id="76804" name="Picture 4" descr="фильм1 027_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789363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фильм1 021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9" y="188913"/>
            <a:ext cx="1080243" cy="12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9588"/>
            <a:ext cx="219551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88843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Результаты педагогической деятельности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1193</Words>
  <Application>Microsoft Office PowerPoint</Application>
  <PresentationFormat>Экран (4:3)</PresentationFormat>
  <Paragraphs>181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Лист</vt:lpstr>
      <vt:lpstr>Worksheet</vt:lpstr>
      <vt:lpstr>Муниципальное казенное специальное (коррекционное) образовательное  учреждение для обучающихся, воспитанников с ограниченными возможностями здоровья "Чебулинская  специальная (коррекционная) общеобразовательная школа-интернат  VIII вида"   </vt:lpstr>
      <vt:lpstr>СОДЕРЖАНИЕ РАЗДЕЛОВ ПОРТФОЛИО. </vt:lpstr>
      <vt:lpstr>  Общие сведения об учителе</vt:lpstr>
      <vt:lpstr>                                     ОБЩИЕ СВЕДЕНИЯ ОБ УЧИТЕЛЕ   Ф.И.О. учителя  ЛУКЬЯНЧЕНКО АННА АЛЕКСАНДРОВНА   Должность         учитель СБО   Преподаваемый предмет СБО, с/х труд   Дата рождения  18.08.1957   Образование  высшее   Наименование учебного заведения и дата его окончания Алма-Атинский  педагогический институт иностранных языков, 1979г.   Общий стаж работы   34 года   Педагогический стаж  19 лет   Стаж работы в данной школе  19 лет   Квалификационная категория  высшая                   </vt:lpstr>
      <vt:lpstr>Слайд 5</vt:lpstr>
      <vt:lpstr>Повышение квалификации </vt:lpstr>
      <vt:lpstr>Слайд 7</vt:lpstr>
      <vt:lpstr>Мое педагогическое кредо:</vt:lpstr>
      <vt:lpstr>Результаты педагогической деятельности</vt:lpstr>
      <vt:lpstr>Мониторинг успешности обучения по СБО за 2012-2013уч.год</vt:lpstr>
      <vt:lpstr>Мониторинг  успешности обучения по СБО за 2013-2014уч.год</vt:lpstr>
      <vt:lpstr>Научно-методическая деятельность В 2011 – 2014 г.г. были сделаны следующие сообщения на педсоветах, заседаниях методического объединения:</vt:lpstr>
      <vt:lpstr>Участие в профессиональных конкурсах:</vt:lpstr>
      <vt:lpstr>Слайд 14</vt:lpstr>
      <vt:lpstr>Слайд 15</vt:lpstr>
      <vt:lpstr>Слайд 16</vt:lpstr>
      <vt:lpstr>Использование ИКТ.</vt:lpstr>
      <vt:lpstr> </vt:lpstr>
      <vt:lpstr>Результативность использования современных технологий.</vt:lpstr>
      <vt:lpstr>Слайд 20</vt:lpstr>
      <vt:lpstr>Слайд 21</vt:lpstr>
      <vt:lpstr>Внеурочная деятельность.</vt:lpstr>
      <vt:lpstr>Подготовлены сценарии следующих праздников: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специальное (коррекционное) образовательное  учреждение для обучающихся, воспитанников с ограниченными возможностями здоровья "Чебулинская  специальная (коррекционная) общеобразовательная школа-интернат  VIII вида"</dc:title>
  <dc:creator>1</dc:creator>
  <cp:lastModifiedBy>1</cp:lastModifiedBy>
  <cp:revision>45</cp:revision>
  <dcterms:created xsi:type="dcterms:W3CDTF">2014-11-18T09:08:44Z</dcterms:created>
  <dcterms:modified xsi:type="dcterms:W3CDTF">2014-11-20T12:01:25Z</dcterms:modified>
</cp:coreProperties>
</file>