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72" r:id="rId3"/>
    <p:sldId id="274" r:id="rId4"/>
    <p:sldId id="275" r:id="rId5"/>
    <p:sldId id="257" r:id="rId6"/>
    <p:sldId id="276" r:id="rId7"/>
    <p:sldId id="258" r:id="rId8"/>
    <p:sldId id="259" r:id="rId9"/>
    <p:sldId id="264" r:id="rId10"/>
    <p:sldId id="262" r:id="rId11"/>
    <p:sldId id="267" r:id="rId12"/>
    <p:sldId id="263" r:id="rId13"/>
    <p:sldId id="266" r:id="rId14"/>
    <p:sldId id="265" r:id="rId15"/>
    <p:sldId id="268" r:id="rId16"/>
    <p:sldId id="260" r:id="rId17"/>
    <p:sldId id="261" r:id="rId18"/>
    <p:sldId id="277" r:id="rId19"/>
    <p:sldId id="273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99FF"/>
    <a:srgbClr val="FDB1F9"/>
    <a:srgbClr val="66FFFF"/>
    <a:srgbClr val="A50021"/>
    <a:srgbClr val="FF0000"/>
    <a:srgbClr val="CC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252" autoAdjust="0"/>
  </p:normalViewPr>
  <p:slideViewPr>
    <p:cSldViewPr>
      <p:cViewPr varScale="1">
        <p:scale>
          <a:sx n="91" d="100"/>
          <a:sy n="91" d="100"/>
        </p:scale>
        <p:origin x="-10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u="none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u="none">
                <a:latin typeface="+mn-lt"/>
              </a:defRPr>
            </a:lvl1pPr>
          </a:lstStyle>
          <a:p>
            <a:pPr>
              <a:defRPr/>
            </a:pPr>
            <a:fld id="{B46D2416-2E5D-44EC-A562-16B0F182372E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u="none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u="none">
                <a:latin typeface="+mn-lt"/>
              </a:defRPr>
            </a:lvl1pPr>
          </a:lstStyle>
          <a:p>
            <a:pPr>
              <a:defRPr/>
            </a:pPr>
            <a:fld id="{E9EE525E-738F-4F91-A340-0AA362908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D1C4BE-9341-4E26-B574-96954F009C9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9F16F1-8AE8-4752-9B84-7055685A007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7586E3-EB6E-4604-A7FD-3A3E24F8C89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909825-2748-4C2D-874A-2BDFE81FB90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D04612-101F-48FD-98E6-4C8B7EF5029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87B129-94B2-4736-859B-19149CE563D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9A13CD-B6CC-41E0-B002-7ADCDFB8C0A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48B415-1BA3-4C11-BE25-02C4C5CC1B1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24A723-5B63-4A18-A7F6-F483BBF71F4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16D63D-58D1-411E-8E79-C0791804554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4C2D92-87C1-443C-9F28-1988D70BAD0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528A3C-8869-4BE8-A9E7-1E88D707BB9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9B647C-1D1A-4432-AFAC-2CD747B77F7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587C3-293B-4B25-BB5C-0C9D72B7A8AF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C3FF-4B3A-47EF-B761-8C997CFC1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05FDE-ACF8-4403-A029-828CDBD56B15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B1DBD-19A3-4FF7-8F23-1119B216B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717B7-1FE7-49B8-B171-2F8EDCC35DBA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430DF-178C-4B04-B26F-D398FA860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5EC25-2FCE-4766-9D86-A32ABD6D823D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EE167-6CEA-45B8-AD91-9EAB64054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0E04-611E-4AF3-BDB8-205E828BAB4E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3C992-D6D3-4E23-8A1E-963864A1F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40C0-296B-47AE-8A81-26622397B4E4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C7995-3654-479C-A151-94C8D2DE3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E38E9-59BF-4B2B-AE3C-E2B0C781A1B9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67539-1BE0-490C-AC59-0D9051FFF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CC4F4-CE20-48DF-8C99-BCA64B4A3D10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6B5A0-A30F-4D87-A57B-F3C55A5AD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A7E05-B9E1-4BF6-A1FF-EC876A0B7BF7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B9485-7835-4711-BD54-6D10027A4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231B3-D85C-4352-876E-11400FB8F694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EA809-654D-4109-8C51-2745E4882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AD706-C53A-4752-AEA8-0AB2F7FAEB57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7F8F7-9B30-41D0-9A9E-C6C62EF05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DB1F9"/>
            </a:gs>
            <a:gs pos="100000">
              <a:srgbClr val="6699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u="none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063F06-ED8F-4918-9EAE-F86443A9AA53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u="none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u="none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140349-F135-4A7B-A613-A91CBFC09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1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116013" y="1268413"/>
            <a:ext cx="63373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t-RU" sz="4800" u="none">
                <a:solidFill>
                  <a:srgbClr val="FF0000"/>
                </a:solidFill>
              </a:rPr>
              <a:t>Бүгенге дәреснең темасы: хикәя фигыл</a:t>
            </a:r>
            <a:r>
              <a:rPr lang="ru-RU" sz="4800" u="none">
                <a:solidFill>
                  <a:srgbClr val="FF0000"/>
                </a:solidFill>
              </a:rPr>
              <a:t>ь</a:t>
            </a:r>
            <a:r>
              <a:rPr lang="tt-RU" sz="4800" u="none">
                <a:solidFill>
                  <a:srgbClr val="FF0000"/>
                </a:solidFill>
              </a:rPr>
              <a:t>нең  билгеле киләчәк заман формасы</a:t>
            </a:r>
            <a:endParaRPr lang="ru-RU" sz="4800" u="none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D:\гафурова рис\рис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1000125"/>
            <a:ext cx="3786187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5"/>
          <p:cNvSpPr>
            <a:spLocks noChangeArrowheads="1"/>
          </p:cNvSpPr>
          <p:nvPr/>
        </p:nvSpPr>
        <p:spPr bwMode="auto">
          <a:xfrm>
            <a:off x="7000875" y="2000250"/>
            <a:ext cx="1571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sz="4800" u="none">
                <a:solidFill>
                  <a:srgbClr val="FFFF00"/>
                </a:solidFill>
                <a:latin typeface="Times New Roman" pitchFamily="18" charset="0"/>
              </a:rPr>
              <a:t>бул...</a:t>
            </a:r>
            <a:endParaRPr lang="ru-RU" sz="4800" u="none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292" name="Прямоугольник 6"/>
          <p:cNvSpPr>
            <a:spLocks noChangeArrowheads="1"/>
          </p:cNvSpPr>
          <p:nvPr/>
        </p:nvSpPr>
        <p:spPr bwMode="auto">
          <a:xfrm>
            <a:off x="2000250" y="2071688"/>
            <a:ext cx="6461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t-RU" sz="4800" u="none">
                <a:solidFill>
                  <a:srgbClr val="FFFF00"/>
                </a:solidFill>
                <a:latin typeface="Times New Roman" pitchFamily="18" charset="0"/>
              </a:rPr>
              <a:t>...</a:t>
            </a:r>
            <a:endParaRPr lang="ru-RU" sz="4800" u="none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2000250" y="2071688"/>
            <a:ext cx="6461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t-RU" sz="4800" u="none">
                <a:solidFill>
                  <a:srgbClr val="FFFF00"/>
                </a:solidFill>
                <a:latin typeface="Times New Roman" pitchFamily="18" charset="0"/>
              </a:rPr>
              <a:t>...</a:t>
            </a:r>
            <a:endParaRPr lang="ru-RU" sz="4800" u="none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6929438" y="2000250"/>
            <a:ext cx="1571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sz="4800" u="none">
                <a:solidFill>
                  <a:srgbClr val="FFFF00"/>
                </a:solidFill>
                <a:latin typeface="Times New Roman" pitchFamily="18" charset="0"/>
              </a:rPr>
              <a:t>бул...</a:t>
            </a:r>
            <a:endParaRPr lang="ru-RU" sz="4800" u="none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3316" name="Picture 2" descr="D:\гафурова рис\рис 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500063"/>
            <a:ext cx="4214812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2000250" y="2071688"/>
            <a:ext cx="6461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t-RU" sz="4800" u="none">
                <a:solidFill>
                  <a:srgbClr val="FFFF00"/>
                </a:solidFill>
                <a:latin typeface="Times New Roman" pitchFamily="18" charset="0"/>
              </a:rPr>
              <a:t>...</a:t>
            </a:r>
            <a:endParaRPr lang="ru-RU" sz="4800" u="none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7000875" y="2000250"/>
            <a:ext cx="1571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sz="4800" u="none">
                <a:solidFill>
                  <a:srgbClr val="FFFF00"/>
                </a:solidFill>
                <a:latin typeface="Times New Roman" pitchFamily="18" charset="0"/>
              </a:rPr>
              <a:t>бул...</a:t>
            </a:r>
            <a:endParaRPr lang="ru-RU" sz="4800" u="none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4340" name="Picture 2" descr="D:\гафурова рис\рис 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571500"/>
            <a:ext cx="435768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2000250" y="2071688"/>
            <a:ext cx="6461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t-RU" sz="4800" u="none">
                <a:solidFill>
                  <a:srgbClr val="FFFF00"/>
                </a:solidFill>
                <a:latin typeface="Times New Roman" pitchFamily="18" charset="0"/>
              </a:rPr>
              <a:t>...</a:t>
            </a:r>
            <a:endParaRPr lang="ru-RU" sz="4800" u="none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7000875" y="2000250"/>
            <a:ext cx="1571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sz="4800" u="none">
                <a:solidFill>
                  <a:srgbClr val="FFFF00"/>
                </a:solidFill>
                <a:latin typeface="Times New Roman" pitchFamily="18" charset="0"/>
              </a:rPr>
              <a:t>бул...</a:t>
            </a:r>
            <a:endParaRPr lang="ru-RU" sz="4800" u="none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5364" name="Picture 2" descr="D:\гафурова рис\рис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571500"/>
            <a:ext cx="4214813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1785938" y="2071688"/>
            <a:ext cx="6461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t-RU" sz="4800" u="none">
                <a:solidFill>
                  <a:srgbClr val="FFFF00"/>
                </a:solidFill>
                <a:latin typeface="Times New Roman" pitchFamily="18" charset="0"/>
              </a:rPr>
              <a:t>...</a:t>
            </a:r>
            <a:endParaRPr lang="ru-RU" sz="4800" u="none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7000875" y="2000250"/>
            <a:ext cx="1571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sz="4800" u="none">
                <a:solidFill>
                  <a:srgbClr val="FFFF00"/>
                </a:solidFill>
                <a:latin typeface="Times New Roman" pitchFamily="18" charset="0"/>
              </a:rPr>
              <a:t>бул...</a:t>
            </a:r>
            <a:endParaRPr lang="ru-RU" sz="4800" u="none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6388" name="Picture 2" descr="D:\гафурова рис\рис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428625"/>
            <a:ext cx="4357688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1785938" y="2071688"/>
            <a:ext cx="6461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t-RU" sz="4800" u="none">
                <a:solidFill>
                  <a:srgbClr val="FFFF00"/>
                </a:solidFill>
                <a:latin typeface="Times New Roman" pitchFamily="18" charset="0"/>
              </a:rPr>
              <a:t>...</a:t>
            </a:r>
            <a:endParaRPr lang="ru-RU" sz="4800" u="none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7000875" y="2000250"/>
            <a:ext cx="1571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sz="4800" u="none">
                <a:solidFill>
                  <a:srgbClr val="FFFF00"/>
                </a:solidFill>
                <a:latin typeface="Times New Roman" pitchFamily="18" charset="0"/>
              </a:rPr>
              <a:t>бул...</a:t>
            </a:r>
            <a:endParaRPr lang="ru-RU" sz="4800" u="none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7412" name="Picture 2" descr="D:\гафурова рис\рис 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428625"/>
            <a:ext cx="4357688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071563" y="361950"/>
            <a:ext cx="7643812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t-RU" sz="2400" b="1" u="none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Киләчәк заман фигыльләренең зат-сан белән төрләнүе.</a:t>
            </a:r>
            <a:endParaRPr lang="ru-RU" sz="2400" u="none">
              <a:solidFill>
                <a:srgbClr val="A50021"/>
              </a:solidFill>
              <a:latin typeface="Times New Roman" pitchFamily="18" charset="0"/>
            </a:endParaRPr>
          </a:p>
          <a:p>
            <a:pPr eaLnBrk="0" hangingPunct="0"/>
            <a:r>
              <a:rPr lang="tt-RU" u="none">
                <a:solidFill>
                  <a:srgbClr val="A50021"/>
                </a:solidFill>
                <a:cs typeface="Times New Roman" pitchFamily="18" charset="0"/>
              </a:rPr>
              <a:t>(Изменение</a:t>
            </a:r>
            <a:r>
              <a:rPr lang="ru-RU" u="none">
                <a:solidFill>
                  <a:srgbClr val="A50021"/>
                </a:solidFill>
                <a:cs typeface="Times New Roman" pitchFamily="18" charset="0"/>
              </a:rPr>
              <a:t> глаголов будущего времени по лицам.)</a:t>
            </a:r>
            <a:endParaRPr lang="ru-RU" u="none">
              <a:solidFill>
                <a:srgbClr val="A5002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43000" y="1571625"/>
          <a:ext cx="6076950" cy="2133600"/>
        </p:xfrm>
        <a:graphic>
          <a:graphicData uri="http://schemas.openxmlformats.org/drawingml/2006/table">
            <a:tbl>
              <a:tblPr/>
              <a:tblGrid>
                <a:gridCol w="2025650"/>
                <a:gridCol w="2025650"/>
                <a:gridCol w="2025650"/>
              </a:tblGrid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Алмашлык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Фигыл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 кушымчасы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барачак+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-мын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барачак+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-сың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барачак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барачак+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-быз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Сез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барачак+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-сыз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Алар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барачак+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-лар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4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u="none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43000" y="4071938"/>
          <a:ext cx="6076950" cy="2133600"/>
        </p:xfrm>
        <a:graphic>
          <a:graphicData uri="http://schemas.openxmlformats.org/drawingml/2006/table">
            <a:tbl>
              <a:tblPr/>
              <a:tblGrid>
                <a:gridCol w="2025650"/>
                <a:gridCol w="2025650"/>
                <a:gridCol w="2025650"/>
              </a:tblGrid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Алмашлык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Фигыл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 кушымчасы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киләчәк+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-мен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киләчәк+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-сең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киләчәк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киләчәк+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-без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Сез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киләчәк+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-сез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Алар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киләчәк+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-ләр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u="non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928813" y="788988"/>
            <a:ext cx="5000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t-RU" sz="2400" b="1" u="none">
                <a:solidFill>
                  <a:srgbClr val="A50021"/>
                </a:solidFill>
                <a:cs typeface="Times New Roman" pitchFamily="18" charset="0"/>
              </a:rPr>
              <a:t>Хәзерге заман фигыльләренең </a:t>
            </a:r>
          </a:p>
          <a:p>
            <a:r>
              <a:rPr lang="tt-RU" sz="2400" b="1" u="none">
                <a:solidFill>
                  <a:srgbClr val="A50021"/>
                </a:solidFill>
                <a:cs typeface="Times New Roman" pitchFamily="18" charset="0"/>
              </a:rPr>
              <a:t>     зат – сан белән төрләнүе</a:t>
            </a:r>
            <a:endParaRPr lang="tt-RU" sz="2400" u="none">
              <a:solidFill>
                <a:srgbClr val="A5002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85875" y="2286000"/>
          <a:ext cx="6008688" cy="2133600"/>
        </p:xfrm>
        <a:graphic>
          <a:graphicData uri="http://schemas.openxmlformats.org/drawingml/2006/table">
            <a:tbl>
              <a:tblPr/>
              <a:tblGrid>
                <a:gridCol w="1957388"/>
                <a:gridCol w="2025650"/>
                <a:gridCol w="202565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Алмашлык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Фигыл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Кушымча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бара+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-м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бара+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-сың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бара+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-быз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Сез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бара+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-сыз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Алар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бара+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-лар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65" name="Rectangle 2"/>
          <p:cNvSpPr>
            <a:spLocks noChangeArrowheads="1"/>
          </p:cNvSpPr>
          <p:nvPr/>
        </p:nvSpPr>
        <p:spPr bwMode="auto">
          <a:xfrm>
            <a:off x="1285875" y="5403850"/>
            <a:ext cx="8501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tt-RU" sz="2000" u="none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1476375" y="2149475"/>
            <a:ext cx="8229600" cy="47085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tt-RU" sz="8000" b="1" i="1" u="sng" smtClean="0">
                <a:solidFill>
                  <a:srgbClr val="FF0000"/>
                </a:solidFill>
              </a:rPr>
              <a:t>Диалог төзү</a:t>
            </a:r>
            <a:endParaRPr lang="ru-RU" sz="8000" b="1" i="1" u="sng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395288" y="620713"/>
            <a:ext cx="8229600" cy="4708525"/>
          </a:xfrm>
        </p:spPr>
        <p:txBody>
          <a:bodyPr/>
          <a:lstStyle/>
          <a:p>
            <a:pPr marL="669925" indent="-533400">
              <a:buFont typeface="Wingdings 2" pitchFamily="18" charset="2"/>
              <a:buNone/>
            </a:pPr>
            <a:r>
              <a:rPr lang="tt-RU" sz="3600" b="1" i="1" smtClean="0">
                <a:solidFill>
                  <a:srgbClr val="FF0000"/>
                </a:solidFill>
              </a:rPr>
              <a:t>                      </a:t>
            </a:r>
            <a:r>
              <a:rPr lang="tt-RU" sz="3600" b="1" i="1" u="sng" smtClean="0">
                <a:solidFill>
                  <a:srgbClr val="FF0000"/>
                </a:solidFill>
              </a:rPr>
              <a:t>Уен.</a:t>
            </a:r>
            <a:endParaRPr lang="tt-RU" sz="3200" smtClean="0">
              <a:solidFill>
                <a:srgbClr val="A50021"/>
              </a:solidFill>
            </a:endParaRPr>
          </a:p>
          <a:p>
            <a:pPr marL="669925" indent="-533400">
              <a:buFont typeface="Wingdings 2" pitchFamily="18" charset="2"/>
              <a:buNone/>
            </a:pPr>
            <a:r>
              <a:rPr lang="tt-RU" sz="3200" i="1" u="sng" smtClean="0">
                <a:solidFill>
                  <a:srgbClr val="A50021"/>
                </a:solidFill>
              </a:rPr>
              <a:t>Сезгә нинди алмашлык кирәк?</a:t>
            </a:r>
            <a:endParaRPr lang="ru-RU" sz="3200" i="1" u="sng" smtClean="0">
              <a:solidFill>
                <a:srgbClr val="A50021"/>
              </a:solidFill>
            </a:endParaRPr>
          </a:p>
          <a:p>
            <a:pPr marL="669925" indent="-533400"/>
            <a:r>
              <a:rPr lang="tt-RU" sz="3200" smtClean="0">
                <a:solidFill>
                  <a:srgbClr val="A50021"/>
                </a:solidFill>
              </a:rPr>
              <a:t>-ЛАР/-ЛӘР,                            -СЫЗ/ -СЕЗ,</a:t>
            </a:r>
            <a:endParaRPr lang="ru-RU" sz="3200" smtClean="0">
              <a:solidFill>
                <a:srgbClr val="A50021"/>
              </a:solidFill>
            </a:endParaRPr>
          </a:p>
          <a:p>
            <a:pPr marL="669925" indent="-533400"/>
            <a:r>
              <a:rPr lang="tt-RU" sz="3200" smtClean="0">
                <a:solidFill>
                  <a:srgbClr val="A50021"/>
                </a:solidFill>
              </a:rPr>
              <a:t>-                  ,	                     -МЫН/ МЕН</a:t>
            </a:r>
            <a:endParaRPr lang="ru-RU" sz="3200" smtClean="0">
              <a:solidFill>
                <a:srgbClr val="A50021"/>
              </a:solidFill>
            </a:endParaRPr>
          </a:p>
          <a:p>
            <a:pPr marL="669925" indent="-533400"/>
            <a:r>
              <a:rPr lang="tt-RU" sz="3200" smtClean="0">
                <a:solidFill>
                  <a:srgbClr val="A50021"/>
                </a:solidFill>
              </a:rPr>
              <a:t>-БЫЗ / -БЕЗ</a:t>
            </a:r>
            <a:endParaRPr lang="ru-RU" sz="3200" smtClean="0">
              <a:solidFill>
                <a:srgbClr val="A50021"/>
              </a:solidFill>
            </a:endParaRPr>
          </a:p>
          <a:p>
            <a:pPr marL="669925" indent="-533400">
              <a:buFont typeface="Wingdings 2" pitchFamily="18" charset="2"/>
              <a:buNone/>
            </a:pPr>
            <a:r>
              <a:rPr lang="tt-RU" sz="3200" smtClean="0">
                <a:solidFill>
                  <a:srgbClr val="A50021"/>
                </a:solidFill>
              </a:rPr>
              <a:t>	Нинди кушымча җитми?</a:t>
            </a:r>
          </a:p>
          <a:p>
            <a:pPr marL="669925" indent="-533400">
              <a:buFont typeface="Wingdings 2" pitchFamily="18" charset="2"/>
              <a:buNone/>
            </a:pPr>
            <a:endParaRPr lang="ru-RU" sz="320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tt-RU" u="sng" smtClean="0">
                <a:ln>
                  <a:noFill/>
                </a:ln>
                <a:solidFill>
                  <a:srgbClr val="FF0000"/>
                </a:solidFill>
                <a:effectLst/>
              </a:rPr>
              <a:t>Максат:</a:t>
            </a:r>
            <a:endParaRPr lang="ru-RU" u="sng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9925" indent="-533400">
              <a:buFont typeface="Wingdings 2" pitchFamily="18" charset="2"/>
              <a:buAutoNum type="arabicParenR"/>
            </a:pPr>
            <a:r>
              <a:rPr lang="tt-RU" sz="3200" smtClean="0">
                <a:solidFill>
                  <a:srgbClr val="A50021"/>
                </a:solidFill>
              </a:rPr>
              <a:t>Укучыларны  фигыл</a:t>
            </a:r>
            <a:r>
              <a:rPr lang="ru-RU" sz="3200" smtClean="0">
                <a:solidFill>
                  <a:srgbClr val="A50021"/>
                </a:solidFill>
              </a:rPr>
              <a:t>ьне</a:t>
            </a:r>
            <a:r>
              <a:rPr lang="tt-RU" sz="3200" smtClean="0">
                <a:solidFill>
                  <a:srgbClr val="A50021"/>
                </a:solidFill>
              </a:rPr>
              <a:t>ң кушымчалары  белән таныштыру</a:t>
            </a:r>
          </a:p>
          <a:p>
            <a:pPr marL="669925" indent="-533400">
              <a:buFont typeface="Wingdings 2" pitchFamily="18" charset="2"/>
              <a:buAutoNum type="arabicParenR"/>
            </a:pPr>
            <a:r>
              <a:rPr lang="tt-RU" sz="3200" smtClean="0">
                <a:solidFill>
                  <a:srgbClr val="A50021"/>
                </a:solidFill>
              </a:rPr>
              <a:t>Сүзләрнең дөрес әйтелешенә иг</a:t>
            </a:r>
            <a:r>
              <a:rPr lang="ru-RU" sz="3200" smtClean="0">
                <a:solidFill>
                  <a:srgbClr val="A50021"/>
                </a:solidFill>
              </a:rPr>
              <a:t>ъ</a:t>
            </a:r>
            <a:r>
              <a:rPr lang="tt-RU" sz="3200" smtClean="0">
                <a:solidFill>
                  <a:srgbClr val="A50021"/>
                </a:solidFill>
              </a:rPr>
              <a:t>тибар итү</a:t>
            </a:r>
          </a:p>
          <a:p>
            <a:pPr marL="669925" indent="-533400">
              <a:buFont typeface="Wingdings 2" pitchFamily="18" charset="2"/>
              <a:buAutoNum type="arabicParenR"/>
            </a:pPr>
            <a:r>
              <a:rPr lang="tt-RU" sz="3200" smtClean="0">
                <a:solidFill>
                  <a:srgbClr val="A50021"/>
                </a:solidFill>
              </a:rPr>
              <a:t>Укучыларда татар телен өйрәнүгә кызыксыну тәрбияләү</a:t>
            </a:r>
            <a:endParaRPr lang="ru-RU" sz="320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323850" y="476250"/>
            <a:ext cx="8569325" cy="5761038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tt-RU" sz="6600" i="1" smtClean="0">
                <a:solidFill>
                  <a:srgbClr val="FF0000"/>
                </a:solidFill>
              </a:rPr>
              <a:t>   Китап белән эш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tt-RU" sz="4000" i="1" u="sng" smtClean="0">
                <a:solidFill>
                  <a:srgbClr val="FF0000"/>
                </a:solidFill>
              </a:rPr>
              <a:t>7 нче күнегү:</a:t>
            </a:r>
            <a:r>
              <a:rPr lang="tt-RU" sz="4000" i="1" smtClean="0">
                <a:solidFill>
                  <a:srgbClr val="FF0000"/>
                </a:solidFill>
              </a:rPr>
              <a:t> Сүзләргә сорау куябыз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tt-RU" i="1" smtClean="0">
                <a:solidFill>
                  <a:srgbClr val="FF0000"/>
                </a:solidFill>
              </a:rPr>
              <a:t>     Укый.                                Нишли?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tt-RU" i="1" smtClean="0">
                <a:solidFill>
                  <a:srgbClr val="FF0000"/>
                </a:solidFill>
              </a:rPr>
              <a:t>     Укыды.                                         ?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tt-RU" i="1" smtClean="0">
                <a:solidFill>
                  <a:srgbClr val="FF0000"/>
                </a:solidFill>
              </a:rPr>
              <a:t>     Укыган.                                        ?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tt-RU" i="1" smtClean="0">
                <a:solidFill>
                  <a:srgbClr val="FF0000"/>
                </a:solidFill>
              </a:rPr>
              <a:t>     Укыячак.                                      ?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tt-RU" i="1" smtClean="0">
                <a:solidFill>
                  <a:srgbClr val="FF0000"/>
                </a:solidFill>
              </a:rPr>
              <a:t>    Эшләгәннәр.                                  ?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tt-RU" i="1" smtClean="0">
                <a:solidFill>
                  <a:srgbClr val="FF0000"/>
                </a:solidFill>
              </a:rPr>
              <a:t>    Барачаклар.                                  ?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tt-RU" i="1" smtClean="0">
                <a:solidFill>
                  <a:srgbClr val="FF0000"/>
                </a:solidFill>
              </a:rPr>
              <a:t>    Карадылар.                                   ?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tt-RU" i="1" smtClean="0">
                <a:solidFill>
                  <a:srgbClr val="FF0000"/>
                </a:solidFill>
              </a:rPr>
              <a:t>     Әйтәләр.                                      ?</a:t>
            </a:r>
            <a:endParaRPr lang="ru-RU" i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tt-RU" sz="4400" smtClean="0">
                <a:solidFill>
                  <a:srgbClr val="FF0000"/>
                </a:solidFill>
              </a:rPr>
              <a:t>Йомгаклау. </a:t>
            </a:r>
          </a:p>
          <a:p>
            <a:pPr algn="ctr">
              <a:buFont typeface="Wingdings 2" pitchFamily="18" charset="2"/>
              <a:buNone/>
            </a:pPr>
            <a:r>
              <a:rPr lang="tt-RU" sz="4400" smtClean="0">
                <a:solidFill>
                  <a:srgbClr val="FF0000"/>
                </a:solidFill>
              </a:rPr>
              <a:t>Билгеләр кую.</a:t>
            </a:r>
          </a:p>
          <a:p>
            <a:pPr algn="ctr">
              <a:buFont typeface="Wingdings 2" pitchFamily="18" charset="2"/>
              <a:buNone/>
            </a:pPr>
            <a:r>
              <a:rPr lang="tt-RU" sz="4400" smtClean="0">
                <a:solidFill>
                  <a:srgbClr val="FF0000"/>
                </a:solidFill>
              </a:rPr>
              <a:t> Өй эше: 10 нчы күнегү</a:t>
            </a:r>
            <a:endParaRPr lang="ru-RU" sz="44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>
          <a:xfrm>
            <a:off x="468313" y="765175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tt-RU" i="1" u="sng" smtClean="0">
                <a:ln>
                  <a:noFill/>
                </a:ln>
                <a:solidFill>
                  <a:srgbClr val="A50021"/>
                </a:solidFill>
                <a:effectLst/>
              </a:rPr>
              <a:t>Материал:</a:t>
            </a:r>
            <a:endParaRPr lang="ru-RU" i="1" u="sng" smtClean="0">
              <a:ln>
                <a:noFill/>
              </a:ln>
              <a:solidFill>
                <a:srgbClr val="A50021"/>
              </a:solidFill>
              <a:effectLst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468313" y="2492375"/>
            <a:ext cx="8229600" cy="47085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tt-RU" sz="3600" smtClean="0">
                <a:solidFill>
                  <a:srgbClr val="800000"/>
                </a:solidFill>
              </a:rPr>
              <a:t>     Ф.С. Сафиуллина, К.С. Фәтхуллова</a:t>
            </a:r>
          </a:p>
          <a:p>
            <a:pPr>
              <a:buFont typeface="Wingdings 2" pitchFamily="18" charset="2"/>
              <a:buNone/>
            </a:pPr>
            <a:endParaRPr lang="tt-RU" sz="3600" smtClean="0">
              <a:solidFill>
                <a:srgbClr val="80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tt-RU" sz="3600" smtClean="0">
                <a:solidFill>
                  <a:srgbClr val="800000"/>
                </a:solidFill>
              </a:rPr>
              <a:t>                Татар теле 4 нче сыйныф</a:t>
            </a:r>
          </a:p>
          <a:p>
            <a:pPr>
              <a:buFont typeface="Wingdings 2" pitchFamily="18" charset="2"/>
              <a:buNone/>
            </a:pPr>
            <a:r>
              <a:rPr lang="tt-RU" sz="3600" smtClean="0">
                <a:solidFill>
                  <a:srgbClr val="800000"/>
                </a:solidFill>
              </a:rPr>
              <a:t>                       (123 нче бит)</a:t>
            </a:r>
            <a:endParaRPr lang="ru-RU" sz="360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 bwMode="auto">
          <a:xfrm>
            <a:off x="0" y="836613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tt-RU" u="sng" smtClean="0">
                <a:ln>
                  <a:noFill/>
                </a:ln>
                <a:solidFill>
                  <a:srgbClr val="A50021"/>
                </a:solidFill>
                <a:effectLst/>
              </a:rPr>
              <a:t>Җиһазлау:</a:t>
            </a:r>
            <a:endParaRPr lang="ru-RU" u="sng" smtClean="0">
              <a:ln>
                <a:noFill/>
              </a:ln>
              <a:solidFill>
                <a:srgbClr val="A50021"/>
              </a:solidFill>
              <a:effectLst/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1258888" y="2149475"/>
            <a:ext cx="8229600" cy="4708525"/>
          </a:xfrm>
        </p:spPr>
        <p:txBody>
          <a:bodyPr/>
          <a:lstStyle/>
          <a:p>
            <a:pPr marL="669925" indent="-533400">
              <a:buFont typeface="Wingdings 2" pitchFamily="18" charset="2"/>
              <a:buAutoNum type="arabicPeriod"/>
            </a:pPr>
            <a:r>
              <a:rPr lang="tt-RU" sz="4400" smtClean="0">
                <a:solidFill>
                  <a:srgbClr val="A50021"/>
                </a:solidFill>
              </a:rPr>
              <a:t>    рәсемнәр</a:t>
            </a:r>
          </a:p>
          <a:p>
            <a:pPr marL="669925" indent="-533400">
              <a:buFont typeface="Wingdings 2" pitchFamily="18" charset="2"/>
              <a:buAutoNum type="arabicPeriod"/>
            </a:pPr>
            <a:r>
              <a:rPr lang="tt-RU" sz="4400" smtClean="0">
                <a:solidFill>
                  <a:srgbClr val="A50021"/>
                </a:solidFill>
              </a:rPr>
              <a:t>    язучы  портреты</a:t>
            </a:r>
            <a:endParaRPr lang="ru-RU" sz="440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8581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t-RU" dirty="0" smtClean="0">
                <a:solidFill>
                  <a:srgbClr val="FFFF00"/>
                </a:solidFill>
              </a:rPr>
              <a:t>Киләчәк заман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0" y="1000125"/>
          <a:ext cx="6076950" cy="1643064"/>
        </p:xfrm>
        <a:graphic>
          <a:graphicData uri="http://schemas.openxmlformats.org/drawingml/2006/table">
            <a:tbl>
              <a:tblPr/>
              <a:tblGrid>
                <a:gridCol w="3038475"/>
                <a:gridCol w="3038475"/>
              </a:tblGrid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Времена глагола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Фигыл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заманнары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Настоя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щее время -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хәзерге заман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Прошедшее время -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үткән  заман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Будущее время 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киләчәк заман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50" y="2928938"/>
          <a:ext cx="6076950" cy="1857375"/>
        </p:xfrm>
        <a:graphic>
          <a:graphicData uri="http://schemas.openxmlformats.org/drawingml/2006/table">
            <a:tbl>
              <a:tblPr/>
              <a:tblGrid>
                <a:gridCol w="2025650"/>
                <a:gridCol w="2025650"/>
                <a:gridCol w="202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Хәзерге заман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Үткән заман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Киләчәк заман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-а/-ә ; -ый/и                     (4)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-ды/-де,-ты/те;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-ган/ гән, -кан/ кән          (8)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-ачак/әчәк, -ячак/ячәк;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-ар/-әр, -ыр/-ер,-р       (9)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0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u="non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tt-RU" sz="3200" b="1" smtClean="0">
                <a:solidFill>
                  <a:srgbClr val="CC0000"/>
                </a:solidFill>
              </a:rPr>
              <a:t>                  </a:t>
            </a:r>
            <a:r>
              <a:rPr lang="tt-RU" sz="3200" b="1" u="sng" smtClean="0">
                <a:solidFill>
                  <a:srgbClr val="CC0000"/>
                </a:solidFill>
              </a:rPr>
              <a:t>Бездә бүген кунакта</a:t>
            </a:r>
            <a:r>
              <a:rPr lang="tt-RU" sz="3200" b="1" smtClean="0">
                <a:solidFill>
                  <a:srgbClr val="CC0000"/>
                </a:solidFill>
              </a:rPr>
              <a:t> </a:t>
            </a:r>
          </a:p>
          <a:p>
            <a:pPr>
              <a:buFont typeface="Wingdings 2" pitchFamily="18" charset="2"/>
              <a:buNone/>
            </a:pPr>
            <a:endParaRPr lang="ru-RU" sz="3200" b="1" smtClean="0">
              <a:solidFill>
                <a:srgbClr val="CC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tt-RU" sz="3200" b="1" smtClean="0">
                <a:solidFill>
                  <a:srgbClr val="CC0000"/>
                </a:solidFill>
              </a:rPr>
              <a:t>         -АЧАК/-ӘЧӘК, -ЯЧАК/-ЯЧӘК                     </a:t>
            </a:r>
          </a:p>
          <a:p>
            <a:pPr>
              <a:buFont typeface="Wingdings 2" pitchFamily="18" charset="2"/>
              <a:buNone/>
            </a:pPr>
            <a:r>
              <a:rPr lang="tt-RU" sz="3200" b="1" smtClean="0">
                <a:solidFill>
                  <a:srgbClr val="CC0000"/>
                </a:solidFill>
              </a:rPr>
              <a:t>                    кушымчалары.</a:t>
            </a:r>
          </a:p>
          <a:p>
            <a:pPr>
              <a:buFont typeface="Wingdings 2" pitchFamily="18" charset="2"/>
              <a:buNone/>
            </a:pPr>
            <a:endParaRPr lang="ru-RU" sz="3200" b="1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88" y="1000125"/>
          <a:ext cx="5862637" cy="3714750"/>
        </p:xfrm>
        <a:graphic>
          <a:graphicData uri="http://schemas.openxmlformats.org/drawingml/2006/table">
            <a:tbl>
              <a:tblPr/>
              <a:tblGrid>
                <a:gridCol w="1954212"/>
                <a:gridCol w="1954213"/>
                <a:gridCol w="195421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Бар!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Бар+ачак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Пойд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ё</a:t>
                      </a: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Укы!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Укы+ячак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Будет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учиться, прочитает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Яз!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Яз+ачак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Напишет, будет писать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Утыр!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Утыр+ачак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Сядет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Кара!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Кара+ячак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Будет смотреть, посмотрит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Эшлә!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Эшлә+ячәк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Будет работат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Кил+әчәк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Прид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ёт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5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u="none"/>
          </a:p>
        </p:txBody>
      </p:sp>
      <p:sp>
        <p:nvSpPr>
          <p:cNvPr id="925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u="non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88" y="1000125"/>
          <a:ext cx="6357937" cy="3429000"/>
        </p:xfrm>
        <a:graphic>
          <a:graphicData uri="http://schemas.openxmlformats.org/drawingml/2006/table">
            <a:tbl>
              <a:tblPr/>
              <a:tblGrid>
                <a:gridCol w="3178175"/>
                <a:gridCol w="3179762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Фигыл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Кушымча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Сөйлә!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t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Сөйләш!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t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Кит!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t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Уйла!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t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Кер!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t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Төзе!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t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Җырла!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t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1214438" y="5503863"/>
            <a:ext cx="7600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t-RU" sz="2000" u="none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 – Фәрит, Фәридә, Фәния, Фәнил, Фирая, Фаяз, </a:t>
            </a:r>
            <a:r>
              <a:rPr lang="tt-RU" sz="200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Фәни</a:t>
            </a:r>
            <a:r>
              <a:rPr lang="tt-RU" sz="2000" u="none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с, Фәрхәт...</a:t>
            </a:r>
            <a:endParaRPr lang="ru-RU" sz="2000" u="none">
              <a:solidFill>
                <a:srgbClr val="A50021"/>
              </a:solidFill>
              <a:latin typeface="Times New Roman" pitchFamily="18" charset="0"/>
            </a:endParaRPr>
          </a:p>
          <a:p>
            <a:pPr eaLnBrk="0" hangingPunct="0"/>
            <a:r>
              <a:rPr lang="tt-RU" sz="2000" u="none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Фәнис Яруллин- атаклы шагыйрь. Мин аның белән таныш</a:t>
            </a:r>
            <a:r>
              <a:rPr lang="tt-RU" sz="200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ачак</a:t>
            </a:r>
            <a:r>
              <a:rPr lang="tt-RU" sz="2000" u="none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мын</a:t>
            </a:r>
            <a:r>
              <a:rPr lang="ru-RU" sz="2000" u="none">
                <a:solidFill>
                  <a:srgbClr val="A5002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1267" name="Picture 2" descr="C:\Documents and Settings\Раниф\Рабочий стол\yarull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571500"/>
            <a:ext cx="385762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129</TotalTime>
  <Words>476</Words>
  <Application>Microsoft Office PowerPoint</Application>
  <PresentationFormat>Экран (4:3)</PresentationFormat>
  <Paragraphs>179</Paragraphs>
  <Slides>21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Слайд 1</vt:lpstr>
      <vt:lpstr>Максат:</vt:lpstr>
      <vt:lpstr>Материал:</vt:lpstr>
      <vt:lpstr>Җиһазлау:</vt:lpstr>
      <vt:lpstr>Киләчәк заман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Раниф</dc:creator>
  <cp:lastModifiedBy>Айгуль</cp:lastModifiedBy>
  <cp:revision>17</cp:revision>
  <dcterms:created xsi:type="dcterms:W3CDTF">2009-04-08T17:25:57Z</dcterms:created>
  <dcterms:modified xsi:type="dcterms:W3CDTF">2013-10-19T18:41:57Z</dcterms:modified>
</cp:coreProperties>
</file>