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93" r:id="rId3"/>
    <p:sldId id="263" r:id="rId4"/>
    <p:sldId id="264" r:id="rId5"/>
    <p:sldId id="281" r:id="rId6"/>
    <p:sldId id="283" r:id="rId7"/>
    <p:sldId id="284" r:id="rId8"/>
    <p:sldId id="288" r:id="rId9"/>
    <p:sldId id="285" r:id="rId10"/>
    <p:sldId id="260" r:id="rId11"/>
    <p:sldId id="261" r:id="rId12"/>
    <p:sldId id="262" r:id="rId13"/>
    <p:sldId id="274" r:id="rId14"/>
    <p:sldId id="270" r:id="rId15"/>
    <p:sldId id="271" r:id="rId16"/>
    <p:sldId id="272" r:id="rId17"/>
    <p:sldId id="275" r:id="rId18"/>
    <p:sldId id="276" r:id="rId19"/>
    <p:sldId id="277" r:id="rId20"/>
    <p:sldId id="286" r:id="rId21"/>
    <p:sldId id="287" r:id="rId22"/>
    <p:sldId id="278" r:id="rId23"/>
    <p:sldId id="279" r:id="rId24"/>
    <p:sldId id="280" r:id="rId25"/>
    <p:sldId id="282" r:id="rId26"/>
    <p:sldId id="295" r:id="rId27"/>
    <p:sldId id="289" r:id="rId28"/>
    <p:sldId id="29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0231" autoAdjust="0"/>
  </p:normalViewPr>
  <p:slideViewPr>
    <p:cSldViewPr>
      <p:cViewPr varScale="1">
        <p:scale>
          <a:sx n="50" d="100"/>
          <a:sy n="50" d="100"/>
        </p:scale>
        <p:origin x="-4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3E365-0BD0-4456-B28B-678A6211C516}" type="datetimeFigureOut">
              <a:rPr lang="ru-RU" smtClean="0"/>
              <a:t>20.05.2013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445F0-12A9-4227-839F-5113FD1970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092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1B95-B308-4FAE-9F5D-115A6BAD9566}" type="datetimeFigureOut">
              <a:rPr lang="ru-RU" smtClean="0"/>
              <a:t>20.05.2013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A672-9428-44D4-82E5-E649D03270F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1534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1B95-B308-4FAE-9F5D-115A6BAD9566}" type="datetimeFigureOut">
              <a:rPr lang="ru-RU" smtClean="0"/>
              <a:t>20.05.2013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A672-9428-44D4-82E5-E649D03270F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3614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1B95-B308-4FAE-9F5D-115A6BAD9566}" type="datetimeFigureOut">
              <a:rPr lang="ru-RU" smtClean="0"/>
              <a:t>20.05.2013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A672-9428-44D4-82E5-E649D03270F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3210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1B95-B308-4FAE-9F5D-115A6BAD9566}" type="datetimeFigureOut">
              <a:rPr lang="ru-RU" smtClean="0"/>
              <a:t>20.05.2013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A672-9428-44D4-82E5-E649D03270F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697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1B95-B308-4FAE-9F5D-115A6BAD9566}" type="datetimeFigureOut">
              <a:rPr lang="ru-RU" smtClean="0"/>
              <a:t>20.05.2013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A672-9428-44D4-82E5-E649D03270F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092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1B95-B308-4FAE-9F5D-115A6BAD9566}" type="datetimeFigureOut">
              <a:rPr lang="ru-RU" smtClean="0"/>
              <a:t>20.05.2013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A672-9428-44D4-82E5-E649D03270F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26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1B95-B308-4FAE-9F5D-115A6BAD9566}" type="datetimeFigureOut">
              <a:rPr lang="ru-RU" smtClean="0"/>
              <a:t>20.05.2013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A672-9428-44D4-82E5-E649D03270F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028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1B95-B308-4FAE-9F5D-115A6BAD9566}" type="datetimeFigureOut">
              <a:rPr lang="ru-RU" smtClean="0"/>
              <a:t>20.05.2013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A672-9428-44D4-82E5-E649D03270F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2191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1B95-B308-4FAE-9F5D-115A6BAD9566}" type="datetimeFigureOut">
              <a:rPr lang="ru-RU" smtClean="0"/>
              <a:t>20.05.2013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A672-9428-44D4-82E5-E649D03270F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75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1B95-B308-4FAE-9F5D-115A6BAD9566}" type="datetimeFigureOut">
              <a:rPr lang="ru-RU" smtClean="0"/>
              <a:t>20.05.2013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A672-9428-44D4-82E5-E649D03270F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345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1B95-B308-4FAE-9F5D-115A6BAD9566}" type="datetimeFigureOut">
              <a:rPr lang="ru-RU" smtClean="0"/>
              <a:t>20.05.2013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A672-9428-44D4-82E5-E649D03270F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604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E1B95-B308-4FAE-9F5D-115A6BAD9566}" type="datetimeFigureOut">
              <a:rPr lang="ru-RU" smtClean="0"/>
              <a:t>20.05.2013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8A672-9428-44D4-82E5-E649D03270F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7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rgbClr val="00B050"/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t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“Шәфкат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 бул син, бала!”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3866912"/>
            <a:ext cx="45365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t-RU" sz="2000" b="1" dirty="0">
                <a:latin typeface="Times New Roman" pitchFamily="18" charset="0"/>
                <a:cs typeface="Times New Roman" pitchFamily="18" charset="0"/>
              </a:rPr>
              <a:t>Агмалетдинова Роза </a:t>
            </a:r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Николаевна,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tt-RU" sz="2000" b="1" dirty="0">
                <a:latin typeface="Times New Roman" pitchFamily="18" charset="0"/>
                <a:cs typeface="Times New Roman" pitchFamily="18" charset="0"/>
              </a:rPr>
              <a:t>югары </a:t>
            </a:r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категорияле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татар теле һәм әдәбияты укытучысы,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tt-RU" sz="2000" b="1" dirty="0">
                <a:latin typeface="Times New Roman" pitchFamily="18" charset="0"/>
                <a:cs typeface="Times New Roman" pitchFamily="18" charset="0"/>
              </a:rPr>
              <a:t>педагогика фәннәре кандидаты,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tt-RU" sz="2000" b="1" dirty="0">
                <a:latin typeface="Times New Roman" pitchFamily="18" charset="0"/>
                <a:cs typeface="Times New Roman" pitchFamily="18" charset="0"/>
              </a:rPr>
              <a:t>Казан шәһәре, 146 нчы мәктәп.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10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206400"/>
            <a:ext cx="48245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tt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Бала сөю</a:t>
            </a:r>
          </a:p>
          <a:p>
            <a:r>
              <a:rPr lang="tt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Карга әйтте:</a:t>
            </a:r>
          </a:p>
          <a:p>
            <a:r>
              <a:rPr lang="tt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tt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“Аппагым!”</a:t>
            </a:r>
          </a:p>
          <a:p>
            <a:r>
              <a:rPr lang="tt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Керпе әйтте:</a:t>
            </a:r>
          </a:p>
          <a:p>
            <a:r>
              <a:rPr lang="tt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tt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“Йомшагым!”</a:t>
            </a:r>
          </a:p>
          <a:p>
            <a:r>
              <a:rPr lang="tt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Куян әйтте:</a:t>
            </a:r>
          </a:p>
          <a:p>
            <a:r>
              <a:rPr lang="tt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tt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“Батырым!”</a:t>
            </a:r>
          </a:p>
          <a:p>
            <a:r>
              <a:rPr lang="tt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Бака әйтте:</a:t>
            </a:r>
          </a:p>
          <a:p>
            <a:r>
              <a:rPr lang="tt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tt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“Матурым!”</a:t>
            </a:r>
          </a:p>
          <a:p>
            <a:r>
              <a:rPr lang="tt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 кешегә ни кала?</a:t>
            </a:r>
          </a:p>
          <a:p>
            <a:r>
              <a:rPr lang="tt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tt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“Шәфкатьле бул син,</a:t>
            </a:r>
          </a:p>
          <a:p>
            <a:r>
              <a:rPr lang="tt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Бала” .           </a:t>
            </a:r>
            <a:r>
              <a:rPr lang="tt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Шәүкәт Галиев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48064" y="208608"/>
            <a:ext cx="36586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Шигырьне сәнгатьле</a:t>
            </a:r>
          </a:p>
          <a:p>
            <a:r>
              <a:rPr lang="tt-RU" sz="28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теп укыгыз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5661248"/>
            <a:ext cx="4471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Шигырьнең авторы кем?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4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77281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t-RU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йомшак - минем </a:t>
            </a:r>
            <a:r>
              <a:rPr lang="tt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tt-RU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tt-RU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ап-ак - минем </a:t>
            </a:r>
            <a:r>
              <a:rPr lang="tt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tt-RU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tt-RU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матур - минем </a:t>
            </a:r>
            <a:r>
              <a:rPr lang="tt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tt-RU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tt-RU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батыр - минем </a:t>
            </a:r>
            <a:r>
              <a:rPr lang="tt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650611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6" y="1760621"/>
            <a:ext cx="64807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йомшак - </a:t>
            </a:r>
            <a:r>
              <a:rPr lang="tt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йомшагым</a:t>
            </a:r>
            <a:endParaRPr lang="tt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tt-RU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ап-ак - </a:t>
            </a:r>
            <a:r>
              <a:rPr lang="tt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аппагым</a:t>
            </a:r>
            <a:endParaRPr lang="tt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tt-RU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матур - </a:t>
            </a:r>
            <a:r>
              <a:rPr lang="tt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матурым</a:t>
            </a:r>
            <a:endParaRPr lang="tt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tt-RU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батыр - </a:t>
            </a:r>
            <a:r>
              <a:rPr lang="tt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батырым </a:t>
            </a:r>
            <a:endParaRPr lang="tt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697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315662"/>
            <a:ext cx="8100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tt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tt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үзенең </a:t>
            </a:r>
            <a:r>
              <a:rPr lang="tt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баласы</a:t>
            </a:r>
            <a:r>
              <a:rPr lang="tt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tt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нәрсә дип әйтә</a:t>
            </a:r>
            <a:r>
              <a:rPr lang="tt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tt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...</a:t>
            </a:r>
            <a:r>
              <a:rPr lang="tt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Агмалетдинова Роза\Desktop\РӘСЕМНӘР\Photograph (42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" r="166"/>
          <a:stretch/>
        </p:blipFill>
        <p:spPr bwMode="auto">
          <a:xfrm>
            <a:off x="2483768" y="2132856"/>
            <a:ext cx="5904656" cy="184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42" y="0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Үрнәк</a:t>
            </a:r>
          </a:p>
          <a:p>
            <a:r>
              <a:rPr lang="tt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Карга үзенең баласы</a:t>
            </a:r>
            <a:r>
              <a:rPr lang="tt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tt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нәрсә </a:t>
            </a:r>
            <a:r>
              <a:rPr lang="tt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дип әйтә</a:t>
            </a:r>
            <a:r>
              <a:rPr lang="tt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tt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tt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Карга үзенең баласы</a:t>
            </a:r>
            <a:r>
              <a:rPr lang="tt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tt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tt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аппагым</a:t>
            </a:r>
            <a:r>
              <a:rPr lang="tt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tt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</a:t>
            </a:r>
            <a:r>
              <a:rPr lang="tt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Агмалетдинова Роза\Desktop\РӘСЕМНӘР\Photograph (5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48607"/>
            <a:ext cx="1905000" cy="184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525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5228" y="458112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t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...</a:t>
            </a:r>
            <a:r>
              <a:rPr lang="tt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баласы </a:t>
            </a:r>
            <a:r>
              <a:rPr lang="tt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чыннан да </a:t>
            </a:r>
            <a:r>
              <a:rPr lang="tt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йомшакмы</a:t>
            </a:r>
            <a:r>
              <a:rPr lang="tt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>
              <a:buFontTx/>
              <a:buChar char="-"/>
            </a:pPr>
            <a:r>
              <a:rPr lang="tt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tt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5876" y="116632"/>
            <a:ext cx="85845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Үрнәк</a:t>
            </a:r>
          </a:p>
          <a:p>
            <a:pPr marL="571500" indent="-571500">
              <a:buFontTx/>
              <a:buChar char="-"/>
            </a:pPr>
            <a:r>
              <a:rPr lang="tt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Карга </a:t>
            </a:r>
            <a:r>
              <a:rPr lang="tt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баласы чыннан да </a:t>
            </a:r>
            <a:r>
              <a:rPr lang="tt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акмы</a:t>
            </a:r>
            <a:r>
              <a:rPr lang="tt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endParaRPr lang="tt-RU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tt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Юк, </a:t>
            </a:r>
            <a:r>
              <a:rPr lang="tt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карга баласы </a:t>
            </a:r>
            <a:r>
              <a:rPr lang="tt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 түгел</a:t>
            </a:r>
            <a:r>
              <a:rPr lang="tt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ул – </a:t>
            </a:r>
            <a:r>
              <a:rPr lang="tt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кара</a:t>
            </a:r>
            <a:r>
              <a:rPr lang="tt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6968" y="3644811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Энәле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Агмалетдинова Роза\Desktop\РӘСЕМНӘР\Photograph (5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2420888"/>
            <a:ext cx="198007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361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9708" y="4581128"/>
            <a:ext cx="770485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tt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tt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баласы </a:t>
            </a:r>
            <a:r>
              <a:rPr lang="tt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чыннан да </a:t>
            </a:r>
            <a:r>
              <a:rPr lang="tt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батырмы</a:t>
            </a:r>
            <a:r>
              <a:rPr lang="tt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tt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   ...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469"/>
            <a:ext cx="85370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Үрнәк</a:t>
            </a:r>
          </a:p>
          <a:p>
            <a:pPr marL="571500" indent="-571500">
              <a:buFontTx/>
              <a:buChar char="-"/>
            </a:pPr>
            <a:r>
              <a:rPr lang="tt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Карга </a:t>
            </a:r>
            <a:r>
              <a:rPr lang="tt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баласы чыннан да </a:t>
            </a:r>
            <a:r>
              <a:rPr lang="tt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акмы</a:t>
            </a:r>
            <a:r>
              <a:rPr lang="tt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endParaRPr lang="tt-RU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tt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Юк, </a:t>
            </a:r>
            <a:r>
              <a:rPr lang="tt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карга баласы </a:t>
            </a:r>
            <a:r>
              <a:rPr lang="tt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 түгел</a:t>
            </a:r>
            <a:r>
              <a:rPr lang="tt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ул – </a:t>
            </a:r>
            <a:r>
              <a:rPr lang="tt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кара</a:t>
            </a:r>
            <a:r>
              <a:rPr lang="tt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3934797"/>
            <a:ext cx="15947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Куркак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гмалетдинова Роза\Desktop\РӘСЕМНӘР\Photograph (5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184" y="2132856"/>
            <a:ext cx="259228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334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9831" y="4277816"/>
            <a:ext cx="856895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tt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tt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баласы </a:t>
            </a:r>
            <a:r>
              <a:rPr lang="tt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чыннан да </a:t>
            </a:r>
            <a:r>
              <a:rPr lang="tt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матурмы</a:t>
            </a:r>
            <a:r>
              <a:rPr lang="tt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tt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tt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 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3" y="116632"/>
            <a:ext cx="86044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Үрнәк</a:t>
            </a:r>
            <a:endParaRPr lang="tt-RU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tt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Карга </a:t>
            </a:r>
            <a:r>
              <a:rPr lang="tt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баласы чыннан да </a:t>
            </a:r>
            <a:r>
              <a:rPr lang="tt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акмы</a:t>
            </a:r>
            <a:r>
              <a:rPr lang="tt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endParaRPr lang="tt-RU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tt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Юк, карга баласы </a:t>
            </a:r>
            <a:r>
              <a:rPr lang="tt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 түгел</a:t>
            </a:r>
            <a:r>
              <a:rPr lang="tt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ул – </a:t>
            </a:r>
            <a:r>
              <a:rPr lang="tt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кара</a:t>
            </a:r>
            <a:r>
              <a:rPr lang="tt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3631485"/>
            <a:ext cx="16071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Ямьсез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Агмалетдинова Роза\Desktop\РӘСЕМНӘР\Photograph (58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586" y="2492896"/>
            <a:ext cx="1989309" cy="178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605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3968" y="234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5032"/>
            <a:ext cx="90364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 өчен әниләре </a:t>
            </a:r>
          </a:p>
          <a:p>
            <a:r>
              <a:rPr lang="tt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балаларына шулай диләр?</a:t>
            </a:r>
          </a:p>
          <a:p>
            <a:r>
              <a:rPr lang="tt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Алар балаларын яраталармы</a:t>
            </a:r>
            <a:r>
              <a:rPr lang="tt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tt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Үрнәк</a:t>
            </a:r>
          </a:p>
          <a:p>
            <a:r>
              <a:rPr lang="tt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Карга </a:t>
            </a:r>
            <a:r>
              <a:rPr lang="tt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үзенең баласы</a:t>
            </a:r>
            <a:r>
              <a:rPr lang="tt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tt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яратамы?</a:t>
            </a:r>
          </a:p>
          <a:p>
            <a:r>
              <a:rPr lang="tt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Әйе, карга үзенең баласы</a:t>
            </a:r>
            <a:r>
              <a:rPr lang="tt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tt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бик</a:t>
            </a:r>
            <a:r>
              <a:rPr lang="tt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ярата.</a:t>
            </a:r>
          </a:p>
        </p:txBody>
      </p:sp>
      <p:pic>
        <p:nvPicPr>
          <p:cNvPr id="5" name="Picture 2" descr="C:\Users\Агмалетдинова Роза\Desktop\РӘСЕМНӘР\Photograph (42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" r="166"/>
          <a:stretch/>
        </p:blipFill>
        <p:spPr bwMode="auto">
          <a:xfrm>
            <a:off x="198668" y="3431352"/>
            <a:ext cx="5904656" cy="184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00193" y="4076318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tt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...   ?</a:t>
            </a:r>
          </a:p>
          <a:p>
            <a:pPr marL="571500" indent="-571500">
              <a:buFontTx/>
              <a:buChar char="-"/>
            </a:pPr>
            <a:r>
              <a:rPr lang="tt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...   . 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634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9885" y="2564904"/>
            <a:ext cx="7704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Tx/>
              <a:buChar char="-"/>
            </a:pPr>
            <a:r>
              <a:rPr lang="tt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Карга баласы </a:t>
            </a:r>
            <a:r>
              <a:rPr lang="tt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нинди</a:t>
            </a:r>
            <a:r>
              <a:rPr lang="tt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lvl="0" indent="-571500">
              <a:buFontTx/>
              <a:buChar char="-"/>
            </a:pPr>
            <a:r>
              <a:rPr lang="tt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tt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lvl="0" indent="-285750">
              <a:buFontTx/>
              <a:buChar char="-"/>
            </a:pPr>
            <a:r>
              <a:rPr lang="tt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 </a:t>
            </a:r>
            <a:r>
              <a:rPr lang="tt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әнисе аңа </a:t>
            </a:r>
            <a:r>
              <a:rPr lang="tt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нәрсә</a:t>
            </a:r>
            <a:r>
              <a:rPr lang="tt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дип әйтә</a:t>
            </a:r>
            <a:r>
              <a:rPr lang="tt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tt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...</a:t>
            </a:r>
            <a:r>
              <a:rPr lang="tt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Агмалетдинова Роза\Desktop\РӘСЕМНӘР\Photograph (5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20102"/>
            <a:ext cx="1905000" cy="184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63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2477616"/>
            <a:ext cx="720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Tx/>
              <a:buChar char="-"/>
            </a:pPr>
            <a:r>
              <a:rPr lang="tt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tt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tt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нинди?</a:t>
            </a:r>
          </a:p>
          <a:p>
            <a:pPr marL="571500" lvl="0" indent="-571500">
              <a:buFontTx/>
              <a:buChar char="-"/>
            </a:pPr>
            <a:r>
              <a:rPr lang="tt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tt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lvl="0" indent="-285750">
              <a:buFontTx/>
              <a:buChar char="-"/>
            </a:pPr>
            <a:r>
              <a:rPr lang="tt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 </a:t>
            </a:r>
            <a:r>
              <a:rPr lang="tt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әнисе аңа нәрсә </a:t>
            </a:r>
            <a:r>
              <a:rPr lang="tt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дип әйтә?</a:t>
            </a:r>
          </a:p>
          <a:p>
            <a:pPr lvl="0"/>
            <a:r>
              <a:rPr lang="tt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  ...</a:t>
            </a:r>
            <a:r>
              <a:rPr lang="tt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Агмалетдинова Роза\Desktop\РӘСЕМНӘР\Photograph (58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1989309" cy="178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498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04664"/>
            <a:ext cx="828092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Максат: Интерактив такта кулланып, УМК “Татарча да яхшы бел” технологиясе буенча “Шәфкатьле бул син, бала” темасына дәрес </a:t>
            </a:r>
          </a:p>
          <a:p>
            <a:pPr algn="just"/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(6 нчы тема,  10 нчы дәрес) үткәрү өчен өстәмә  материал әзерләү.</a:t>
            </a:r>
            <a:endParaRPr lang="tt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Бурычлар:</a:t>
            </a:r>
          </a:p>
          <a:p>
            <a:pPr marL="457200" indent="-457200" algn="just">
              <a:buAutoNum type="arabicPeriod"/>
            </a:pPr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Күнегүләр, тестлар, терәк схемалар эшләү.</a:t>
            </a:r>
          </a:p>
          <a:p>
            <a:pPr marL="457200" indent="-457200" algn="just">
              <a:buAutoNum type="arabicPeriod"/>
            </a:pPr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SMART Notebook 10</a:t>
            </a:r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программасы ярдәмендә интерактив такта өчен күнегүләр ясау.</a:t>
            </a:r>
          </a:p>
          <a:p>
            <a:pPr marL="457200" indent="-457200" algn="just">
              <a:buAutoNum type="arabicPeriod"/>
            </a:pPr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Сайлап алынган рәсемнәр, сүзләр, текстлар, күнегүләрне кертеп, презентация әзерләү.</a:t>
            </a:r>
          </a:p>
          <a:p>
            <a:pPr algn="just"/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Нәтиҗәләр:</a:t>
            </a:r>
          </a:p>
          <a:p>
            <a:pPr marL="457200" indent="-457200" algn="just">
              <a:buAutoNum type="arabicPeriod"/>
            </a:pPr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Дәрестә интерактив такта куллану күрсәтмәлелекне, уку мотивациясен үстерә,  уку-укыту процессын оештыруны җиңеләйтә, укыту дәрәҗәсен күтәрә.</a:t>
            </a:r>
          </a:p>
          <a:p>
            <a:pPr marL="457200" indent="-457200" algn="just">
              <a:buAutoNum type="arabicPeriod"/>
            </a:pPr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Терәк схемалар, үрнәкләр, тәкъдим ителгән текстлар сөйләм оештырырга, лексик-грамматик күнекмәләр ( сөйләмдә яратып, иркәләп мөрәҗәгать итү сүзләрен, антоним сыйфатларны куллана белү) формалаштырырга ярдәм итә.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969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2785" y="2924944"/>
            <a:ext cx="720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Tx/>
              <a:buChar char="-"/>
            </a:pPr>
            <a:r>
              <a:rPr lang="tt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tt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tt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нинди?</a:t>
            </a:r>
          </a:p>
          <a:p>
            <a:pPr marL="571500" lvl="0" indent="-571500">
              <a:buFontTx/>
              <a:buChar char="-"/>
            </a:pPr>
            <a:r>
              <a:rPr lang="tt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tt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lvl="0" indent="-285750">
              <a:buFontTx/>
              <a:buChar char="-"/>
            </a:pPr>
            <a:r>
              <a:rPr lang="tt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 </a:t>
            </a:r>
            <a:r>
              <a:rPr lang="tt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әнисе аңа нәрсә </a:t>
            </a:r>
            <a:r>
              <a:rPr lang="tt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дип әйтә?</a:t>
            </a:r>
          </a:p>
          <a:p>
            <a:pPr lvl="0"/>
            <a:r>
              <a:rPr lang="tt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  ...</a:t>
            </a:r>
            <a:r>
              <a:rPr lang="tt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Агмалетдинова Роза\Desktop\РӘСЕМНӘР\Photograph (5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99" y="476672"/>
            <a:ext cx="259228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102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2785" y="2492896"/>
            <a:ext cx="720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Tx/>
              <a:buChar char="-"/>
            </a:pPr>
            <a:r>
              <a:rPr lang="tt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tt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tt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нинди?</a:t>
            </a:r>
          </a:p>
          <a:p>
            <a:pPr marL="571500" lvl="0" indent="-571500">
              <a:buFontTx/>
              <a:buChar char="-"/>
            </a:pPr>
            <a:r>
              <a:rPr lang="tt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tt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lvl="0" indent="-285750">
              <a:buFontTx/>
              <a:buChar char="-"/>
            </a:pPr>
            <a:r>
              <a:rPr lang="tt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 </a:t>
            </a:r>
            <a:r>
              <a:rPr lang="tt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әнисе аңа нәрсә </a:t>
            </a:r>
            <a:r>
              <a:rPr lang="tt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дип әйтә?</a:t>
            </a:r>
          </a:p>
          <a:p>
            <a:pPr lvl="0"/>
            <a:r>
              <a:rPr lang="tt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  ...</a:t>
            </a:r>
            <a:r>
              <a:rPr lang="tt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Агмалетдинова Роза\Desktop\РӘСЕМНӘР\Photograph (5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541" y="692696"/>
            <a:ext cx="198007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322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675106"/>
            <a:ext cx="7272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Карга үзенең баласына </a:t>
            </a:r>
            <a:r>
              <a:rPr lang="tt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tt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ди.</a:t>
            </a:r>
          </a:p>
          <a:p>
            <a:r>
              <a:rPr lang="tt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Керпе үзенең баласына </a:t>
            </a:r>
            <a:r>
              <a:rPr lang="tt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tt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ди.</a:t>
            </a:r>
            <a:endParaRPr lang="ru-RU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tt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Куян үзенең баласына </a:t>
            </a:r>
            <a:r>
              <a:rPr lang="tt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tt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ди. </a:t>
            </a:r>
            <a:endParaRPr lang="ru-RU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tt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Бака үзенең баласына </a:t>
            </a:r>
            <a:r>
              <a:rPr lang="tt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tt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ди.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327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052736"/>
            <a:ext cx="71287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Бирелгән </a:t>
            </a:r>
            <a:r>
              <a:rPr lang="tt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сыйфатларны </a:t>
            </a:r>
          </a:p>
          <a:p>
            <a:r>
              <a:rPr lang="tt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парлап </a:t>
            </a:r>
            <a:r>
              <a:rPr lang="tt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әйтегез. </a:t>
            </a:r>
            <a:endParaRPr lang="tt-RU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tt-RU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tt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                          энәле</a:t>
            </a:r>
            <a:endParaRPr lang="ru-RU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tt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матур                   </a:t>
            </a:r>
            <a:r>
              <a:rPr lang="tt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куркак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tt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йомшак                ямьсез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tt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батыр                   кара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380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Карга үзенең баласына </a:t>
            </a:r>
            <a:r>
              <a:rPr lang="tt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tt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ди, ә бит карга баласы </a:t>
            </a:r>
            <a:r>
              <a:rPr lang="tt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tt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түгел</a:t>
            </a:r>
            <a:r>
              <a:rPr lang="tt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ул – </a:t>
            </a:r>
            <a:r>
              <a:rPr lang="tt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tt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tt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Керпе үзенең баласына </a:t>
            </a:r>
            <a:r>
              <a:rPr lang="tt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tt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ди, ә бит керпе баласы </a:t>
            </a:r>
            <a:r>
              <a:rPr lang="tt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tt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түгел</a:t>
            </a:r>
            <a:r>
              <a:rPr lang="tt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ул – </a:t>
            </a:r>
            <a:r>
              <a:rPr lang="tt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tt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tt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Куян үзенең баласына </a:t>
            </a:r>
            <a:r>
              <a:rPr lang="tt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tt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ди, ә бит куян баласы </a:t>
            </a:r>
            <a:r>
              <a:rPr lang="tt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tt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tt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түгел</a:t>
            </a:r>
            <a:r>
              <a:rPr lang="tt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ул – </a:t>
            </a:r>
            <a:r>
              <a:rPr lang="tt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tt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tt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Бака үзенең баласына </a:t>
            </a:r>
            <a:r>
              <a:rPr lang="tt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tt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ди, ә бит бака баласы </a:t>
            </a:r>
            <a:r>
              <a:rPr lang="tt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tt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түгел</a:t>
            </a:r>
            <a:r>
              <a:rPr lang="tt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ул – </a:t>
            </a:r>
            <a:r>
              <a:rPr lang="tt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tt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.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401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гмалетдинова Роза\Desktop\РӘСЕМНӘР\Photograph (5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877" y="1040380"/>
            <a:ext cx="1227003" cy="110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Агмалетдинова Роза\Desktop\РӘСЕМНӘР\Photograph (5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985" y="1046330"/>
            <a:ext cx="1113371" cy="111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гмалетдинова Роза\Desktop\РӘСЕМНӘР\Photograph (5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605" y="1046330"/>
            <a:ext cx="1171332" cy="110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Агмалетдинова Роза\Desktop\РӘСЕМНӘР\Photograph (58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46330"/>
            <a:ext cx="1232934" cy="110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219998"/>
            <a:ext cx="7156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Син бу җәнлекләрнең кайсын күбрәк яратасың? Ни өчен?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7876" y="2276872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Җөмләләр төзегез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0696" y="3348299"/>
            <a:ext cx="1295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Алар</a:t>
            </a:r>
            <a:r>
              <a:rPr lang="tt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62346" y="2747585"/>
            <a:ext cx="2253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куркыт</a:t>
            </a:r>
            <a:r>
              <a:rPr lang="tt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ырга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00113" y="2985498"/>
            <a:ext cx="1066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ярый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62346" y="3147645"/>
            <a:ext cx="1488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кара</a:t>
            </a:r>
            <a:r>
              <a:rPr lang="tt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рга</a:t>
            </a:r>
            <a:endParaRPr lang="tt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4018" y="3528512"/>
            <a:ext cx="1837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ашат</a:t>
            </a:r>
            <a:r>
              <a:rPr lang="tt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ырга</a:t>
            </a:r>
            <a:endParaRPr lang="tt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11283" y="3912274"/>
            <a:ext cx="1760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сыйпа</a:t>
            </a:r>
            <a:r>
              <a:rPr lang="tt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рга</a:t>
            </a:r>
            <a:endParaRPr lang="tt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9269" y="3390892"/>
            <a:ext cx="1491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ярамый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816034" y="3270805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6745" y="5147061"/>
            <a:ext cx="20499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чөнки </a:t>
            </a: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алар</a:t>
            </a:r>
            <a:r>
              <a:rPr lang="tt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58721" y="4777988"/>
            <a:ext cx="1147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курка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96034" y="5170579"/>
            <a:ext cx="1456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кечкенә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99149" y="5517232"/>
            <a:ext cx="1149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матур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40602" y="5877272"/>
            <a:ext cx="1526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авырый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77837" y="5147061"/>
            <a:ext cx="27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854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167" y="2132818"/>
            <a:ext cx="27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1896" y="1637883"/>
            <a:ext cx="2082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шәфкать</a:t>
            </a:r>
            <a:r>
              <a:rPr lang="tt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</a:t>
            </a: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2881" y="2000278"/>
            <a:ext cx="2187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шәфкать</a:t>
            </a:r>
            <a:r>
              <a:rPr lang="tt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сез</a:t>
            </a: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2881" y="2394428"/>
            <a:ext cx="2635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800" b="1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хшы күңел</a:t>
            </a:r>
            <a:r>
              <a:rPr lang="tt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</a:t>
            </a: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5556" y="2844723"/>
            <a:ext cx="108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явыз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4208" y="2183503"/>
            <a:ext cx="992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бул</a:t>
            </a:r>
            <a:r>
              <a:rPr lang="tt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38927" y="2183503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!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9051" y="1637883"/>
            <a:ext cx="857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Син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2175" y="2132864"/>
            <a:ext cx="751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Сез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4207" y="2567317"/>
            <a:ext cx="1414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800" b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улма</a:t>
            </a:r>
            <a:r>
              <a:rPr lang="tt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4558" y="764704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Җөмләләр төзегез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744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908720"/>
            <a:ext cx="48965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Бала сөю</a:t>
            </a:r>
          </a:p>
          <a:p>
            <a:r>
              <a:rPr lang="tt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Карга әйтте:</a:t>
            </a:r>
          </a:p>
          <a:p>
            <a:r>
              <a:rPr lang="tt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tt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“...!”</a:t>
            </a:r>
            <a:endParaRPr lang="tt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tt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Керпе әйтте:</a:t>
            </a:r>
          </a:p>
          <a:p>
            <a:r>
              <a:rPr lang="tt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tt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“...!”</a:t>
            </a:r>
            <a:endParaRPr lang="tt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tt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Куян әйтте:</a:t>
            </a:r>
          </a:p>
          <a:p>
            <a:r>
              <a:rPr lang="tt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tt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“...!”</a:t>
            </a:r>
            <a:endParaRPr lang="tt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tt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Бака әйтте:</a:t>
            </a:r>
          </a:p>
          <a:p>
            <a:r>
              <a:rPr lang="tt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tt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“...!”</a:t>
            </a:r>
            <a:endParaRPr lang="tt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tt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 кешегә ни кала?</a:t>
            </a:r>
          </a:p>
          <a:p>
            <a:r>
              <a:rPr lang="tt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tt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“Шәфкатьле бул син,</a:t>
            </a:r>
          </a:p>
          <a:p>
            <a:r>
              <a:rPr lang="tt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Бала” .           </a:t>
            </a:r>
            <a:r>
              <a:rPr lang="tt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Шәүкәт Галиев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1" y="287070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Күп нокталар урынына тиешле сүзләр куеп укыгыз.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968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1" y="287070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Күп нокталар урынына тиешле сүзләр куеп укыгыз.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810290"/>
            <a:ext cx="48245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tt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Бала сөю</a:t>
            </a:r>
          </a:p>
          <a:p>
            <a:r>
              <a:rPr lang="tt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tt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әйтте:</a:t>
            </a:r>
          </a:p>
          <a:p>
            <a:r>
              <a:rPr lang="tt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tt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“Аппагым!”</a:t>
            </a:r>
          </a:p>
          <a:p>
            <a:r>
              <a:rPr lang="tt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tt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әйтте:</a:t>
            </a:r>
          </a:p>
          <a:p>
            <a:r>
              <a:rPr lang="tt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tt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“Йомшагым!”</a:t>
            </a:r>
          </a:p>
          <a:p>
            <a:r>
              <a:rPr lang="tt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tt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әйтте:</a:t>
            </a:r>
          </a:p>
          <a:p>
            <a:r>
              <a:rPr lang="tt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tt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“Батырым!”</a:t>
            </a:r>
          </a:p>
          <a:p>
            <a:r>
              <a:rPr lang="tt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tt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әйтте:</a:t>
            </a:r>
          </a:p>
          <a:p>
            <a:r>
              <a:rPr lang="tt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tt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“Матурым!”</a:t>
            </a:r>
          </a:p>
          <a:p>
            <a:r>
              <a:rPr lang="tt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 кешегә ни кала?</a:t>
            </a:r>
          </a:p>
          <a:p>
            <a:r>
              <a:rPr lang="tt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tt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tt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tt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бул син,</a:t>
            </a:r>
          </a:p>
          <a:p>
            <a:r>
              <a:rPr lang="tt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Бала” .                     </a:t>
            </a:r>
            <a:r>
              <a:rPr lang="tt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 ...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064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гмалетдинова Роза\Desktop\РӘСЕМНӘР\Photograph (3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95742"/>
            <a:ext cx="4499992" cy="576225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2745456"/>
            <a:ext cx="4464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кояш – </a:t>
            </a:r>
            <a:r>
              <a:rPr lang="tt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кояш</a:t>
            </a:r>
            <a:r>
              <a:rPr lang="tt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ым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йолдыз – </a:t>
            </a:r>
            <a:r>
              <a:rPr lang="tt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йолдыз</a:t>
            </a:r>
            <a:r>
              <a:rPr lang="tt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ым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җиләк </a:t>
            </a:r>
            <a:r>
              <a:rPr lang="tt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җиләг</a:t>
            </a:r>
            <a:r>
              <a:rPr lang="tt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ем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лнце 2"/>
          <p:cNvSpPr/>
          <p:nvPr/>
        </p:nvSpPr>
        <p:spPr>
          <a:xfrm>
            <a:off x="395536" y="538794"/>
            <a:ext cx="1656184" cy="1522054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7-конечная звезда 6"/>
          <p:cNvSpPr/>
          <p:nvPr/>
        </p:nvSpPr>
        <p:spPr>
          <a:xfrm>
            <a:off x="4211960" y="1179745"/>
            <a:ext cx="1296144" cy="120701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366837" y="2037570"/>
            <a:ext cx="1701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минем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314805"/>
            <a:ext cx="576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Яратып, иркәләп мөрәҗәгать итү (ласковое обращение)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85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2555632"/>
            <a:ext cx="4968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4000" b="1" dirty="0">
                <a:latin typeface="Times New Roman" pitchFamily="18" charset="0"/>
                <a:cs typeface="Times New Roman" pitchFamily="18" charset="0"/>
              </a:rPr>
              <a:t>чибәр – чибәр</a:t>
            </a:r>
            <a:r>
              <a:rPr lang="tt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ем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4000" b="1" dirty="0" smtClean="0">
                <a:latin typeface="Times New Roman" pitchFamily="18" charset="0"/>
                <a:cs typeface="Times New Roman" pitchFamily="18" charset="0"/>
              </a:rPr>
              <a:t>гүзәл </a:t>
            </a:r>
            <a:r>
              <a:rPr lang="tt-RU" sz="4000" b="1" dirty="0">
                <a:latin typeface="Times New Roman" pitchFamily="18" charset="0"/>
                <a:cs typeface="Times New Roman" pitchFamily="18" charset="0"/>
              </a:rPr>
              <a:t>– гүзәл</a:t>
            </a:r>
            <a:r>
              <a:rPr lang="tt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ем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4000" b="1" dirty="0">
                <a:latin typeface="Times New Roman" pitchFamily="18" charset="0"/>
                <a:cs typeface="Times New Roman" pitchFamily="18" charset="0"/>
              </a:rPr>
              <a:t>акыллы – </a:t>
            </a:r>
            <a:r>
              <a:rPr lang="tt-RU" sz="4000" b="1" dirty="0" smtClean="0">
                <a:latin typeface="Times New Roman" pitchFamily="18" charset="0"/>
                <a:cs typeface="Times New Roman" pitchFamily="18" charset="0"/>
              </a:rPr>
              <a:t>акыллы</a:t>
            </a:r>
            <a:r>
              <a:rPr lang="tt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гмалетдинова Роза\Desktop\РӘСЕМНӘР\Photograph (5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44112"/>
            <a:ext cx="235088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4008" y="1876407"/>
            <a:ext cx="1701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минем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981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8881" y="476672"/>
            <a:ext cx="67418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4000" b="1" dirty="0" smtClean="0">
                <a:latin typeface="Times New Roman" pitchFamily="18" charset="0"/>
                <a:cs typeface="Times New Roman" pitchFamily="18" charset="0"/>
              </a:rPr>
              <a:t>Рәсемдә малай </a:t>
            </a:r>
            <a:r>
              <a:rPr lang="tt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әнисе белән</a:t>
            </a:r>
            <a:r>
              <a:rPr lang="tt-RU" sz="40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endParaRPr lang="tt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4000" b="1" dirty="0" smtClean="0">
                <a:latin typeface="Times New Roman" pitchFamily="18" charset="0"/>
                <a:cs typeface="Times New Roman" pitchFamily="18" charset="0"/>
              </a:rPr>
              <a:t> баласы </a:t>
            </a:r>
            <a:r>
              <a:rPr lang="tt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tt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... ... </a:t>
            </a:r>
            <a:r>
              <a:rPr lang="tt-RU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гмалетдинова Роза\Desktop\РӘСЕМНӘР\Photograph (5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69" y="1138391"/>
            <a:ext cx="19050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гмалетдинова Роза\Desktop\РӘСЕМНӘР\Photograph (59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99025"/>
            <a:ext cx="1795463" cy="145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гмалетдинова Роза\Desktop\РӘСЕМНӘР\Photograph (57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54580"/>
            <a:ext cx="1764047" cy="187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Агмалетдинова Роза\Desktop\РӘСЕМНӘР\Photograph (58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77045"/>
            <a:ext cx="160158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49652" y="5169133"/>
            <a:ext cx="23943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4000" b="1" dirty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tt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... ... </a:t>
            </a:r>
            <a:r>
              <a:rPr lang="tt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tt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2996952"/>
            <a:ext cx="2592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4000" b="1" dirty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tt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... ... ... </a:t>
            </a:r>
            <a:r>
              <a:rPr lang="tt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95736" y="5253335"/>
            <a:ext cx="2520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4000" b="1" dirty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tt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... ... </a:t>
            </a:r>
            <a:r>
              <a:rPr lang="tt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tt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65000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гмалетдинова Роза\Desktop\РӘСЕМНӘР\Photograph (3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brightnessContrast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800200" cy="13234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2267744" y="188640"/>
            <a:ext cx="6876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4000" b="1" dirty="0" smtClean="0">
                <a:latin typeface="Times New Roman" pitchFamily="18" charset="0"/>
                <a:cs typeface="Times New Roman" pitchFamily="18" charset="0"/>
              </a:rPr>
              <a:t>Рәсемдә ...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кайда утыра?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… агач </a:t>
            </a:r>
            <a:r>
              <a:rPr lang="ru-RU" sz="4000" b="1" noProof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артында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утыра. </a:t>
            </a:r>
          </a:p>
        </p:txBody>
      </p:sp>
      <p:pic>
        <p:nvPicPr>
          <p:cNvPr id="4" name="Picture 4" descr="C:\Users\Агмалетдинова Роза\Desktop\РӘСЕМНӘР\Photograph (59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403" y="1772816"/>
            <a:ext cx="1795463" cy="145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01867" y="1837563"/>
            <a:ext cx="54585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кайда утыра?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… төп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артында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утыра. </a:t>
            </a:r>
          </a:p>
        </p:txBody>
      </p:sp>
      <p:pic>
        <p:nvPicPr>
          <p:cNvPr id="2050" name="Picture 2" descr="C:\Users\Агмалетдинова Роза\Desktop\РӘСЕМНӘР\Photograph (6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58997"/>
            <a:ext cx="15271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57701" y="3715286"/>
            <a:ext cx="54585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кайда утыра?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… …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өстендә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утыра. </a:t>
            </a:r>
          </a:p>
        </p:txBody>
      </p:sp>
      <p:pic>
        <p:nvPicPr>
          <p:cNvPr id="9" name="Picture 2" descr="C:\Users\Агмалетдинова Роза\Desktop\РӘСЕМНӘР\Photograph (50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48" y="5275119"/>
            <a:ext cx="19050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71800" y="5275119"/>
            <a:ext cx="61066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кайда утыра?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… …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башында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утыра. </a:t>
            </a:r>
          </a:p>
        </p:txBody>
      </p:sp>
    </p:spTree>
    <p:extLst>
      <p:ext uri="{BB962C8B-B14F-4D97-AF65-F5344CB8AC3E}">
        <p14:creationId xmlns:p14="http://schemas.microsoft.com/office/powerpoint/2010/main" val="3128405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48680"/>
            <a:ext cx="89644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4000" b="1" dirty="0" smtClean="0">
                <a:latin typeface="Times New Roman" pitchFamily="18" charset="0"/>
                <a:cs typeface="Times New Roman" pitchFamily="18" charset="0"/>
              </a:rPr>
              <a:t>Рәсемдә </a:t>
            </a:r>
            <a:r>
              <a:rPr lang="tt-RU" sz="4000" b="1" dirty="0">
                <a:latin typeface="Times New Roman" pitchFamily="18" charset="0"/>
                <a:cs typeface="Times New Roman" pitchFamily="18" charset="0"/>
              </a:rPr>
              <a:t>җәнлекләр </a:t>
            </a:r>
            <a:r>
              <a:rPr lang="tt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янәшә</a:t>
            </a:r>
            <a:r>
              <a:rPr lang="tt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утыралар.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Алар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бер-берсеннән куркалармы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tt-RU" sz="4000" b="1" dirty="0" smtClean="0">
                <a:latin typeface="Times New Roman" pitchFamily="18" charset="0"/>
                <a:cs typeface="Times New Roman" pitchFamily="18" charset="0"/>
              </a:rPr>
              <a:t>Керпеләр куяннар</a:t>
            </a:r>
            <a:r>
              <a:rPr lang="tt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дан </a:t>
            </a:r>
            <a:r>
              <a:rPr lang="tt-RU" sz="4000" b="1" dirty="0" smtClean="0">
                <a:latin typeface="Times New Roman" pitchFamily="18" charset="0"/>
                <a:cs typeface="Times New Roman" pitchFamily="18" charset="0"/>
              </a:rPr>
              <a:t>куркалармы?</a:t>
            </a:r>
          </a:p>
          <a:p>
            <a:r>
              <a:rPr lang="tt-RU" sz="4000" b="1" dirty="0" smtClean="0">
                <a:latin typeface="Times New Roman" pitchFamily="18" charset="0"/>
                <a:cs typeface="Times New Roman" pitchFamily="18" charset="0"/>
              </a:rPr>
              <a:t>Куяннар бакалар</a:t>
            </a:r>
            <a:r>
              <a:rPr lang="tt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дан </a:t>
            </a:r>
            <a:r>
              <a:rPr lang="tt-RU" sz="4000" b="1" dirty="0" smtClean="0">
                <a:latin typeface="Times New Roman" pitchFamily="18" charset="0"/>
                <a:cs typeface="Times New Roman" pitchFamily="18" charset="0"/>
              </a:rPr>
              <a:t>куркалармы?</a:t>
            </a:r>
          </a:p>
          <a:p>
            <a:r>
              <a:rPr lang="tt-RU" sz="4000" b="1" dirty="0" smtClean="0">
                <a:latin typeface="Times New Roman" pitchFamily="18" charset="0"/>
                <a:cs typeface="Times New Roman" pitchFamily="18" charset="0"/>
              </a:rPr>
              <a:t>Бакалар каргалар</a:t>
            </a:r>
            <a:r>
              <a:rPr lang="tt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дан</a:t>
            </a:r>
            <a:r>
              <a:rPr lang="tt-RU" sz="4000" b="1" dirty="0" smtClean="0">
                <a:latin typeface="Times New Roman" pitchFamily="18" charset="0"/>
                <a:cs typeface="Times New Roman" pitchFamily="18" charset="0"/>
              </a:rPr>
              <a:t> куркалармы?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 өчен </a:t>
            </a:r>
            <a:r>
              <a:rPr lang="tt-RU" sz="4000" b="1" dirty="0" smtClean="0">
                <a:latin typeface="Times New Roman" pitchFamily="18" charset="0"/>
                <a:cs typeface="Times New Roman" pitchFamily="18" charset="0"/>
              </a:rPr>
              <a:t>алар курыкмыйлар?</a:t>
            </a:r>
          </a:p>
          <a:p>
            <a:r>
              <a:rPr lang="tt-RU" sz="4000" b="1" dirty="0" smtClean="0">
                <a:latin typeface="Times New Roman" pitchFamily="18" charset="0"/>
                <a:cs typeface="Times New Roman" pitchFamily="18" charset="0"/>
              </a:rPr>
              <a:t>Бу җәнлекләр усалмы?</a:t>
            </a:r>
          </a:p>
          <a:p>
            <a:r>
              <a:rPr lang="tt-RU" sz="4000" b="1" dirty="0">
                <a:latin typeface="Times New Roman" pitchFamily="18" charset="0"/>
                <a:cs typeface="Times New Roman" pitchFamily="18" charset="0"/>
              </a:rPr>
              <a:t>Рәсемдә </a:t>
            </a:r>
            <a:r>
              <a:rPr lang="tt-RU" sz="4000" b="1" dirty="0" smtClean="0">
                <a:latin typeface="Times New Roman" pitchFamily="18" charset="0"/>
                <a:cs typeface="Times New Roman" pitchFamily="18" charset="0"/>
              </a:rPr>
              <a:t>бүре бармы</a:t>
            </a:r>
            <a:r>
              <a:rPr lang="tt-RU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tt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718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гмалетдинова Роза\Desktop\РӘСЕМНӘР\Photograph (38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68960"/>
            <a:ext cx="367240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82561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4000" b="1" dirty="0" smtClean="0">
                <a:latin typeface="Times New Roman" pitchFamily="18" charset="0"/>
                <a:cs typeface="Times New Roman" pitchFamily="18" charset="0"/>
              </a:rPr>
              <a:t>Куяннар</a:t>
            </a:r>
            <a:r>
              <a:rPr lang="tt-RU" sz="4000" b="1" dirty="0">
                <a:latin typeface="Times New Roman" pitchFamily="18" charset="0"/>
                <a:cs typeface="Times New Roman" pitchFamily="18" charset="0"/>
              </a:rPr>
              <a:t>, керпеләр, бакалар, кошлар </a:t>
            </a:r>
            <a:r>
              <a:rPr lang="tt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... дән  </a:t>
            </a:r>
            <a:r>
              <a:rPr lang="tt-RU" sz="4000" b="1" dirty="0" smtClean="0">
                <a:latin typeface="Times New Roman" pitchFamily="18" charset="0"/>
                <a:cs typeface="Times New Roman" pitchFamily="18" charset="0"/>
              </a:rPr>
              <a:t>куркалармы</a:t>
            </a:r>
            <a:r>
              <a:rPr lang="tt-RU" sz="4000" b="1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tt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 өчен </a:t>
            </a:r>
            <a:r>
              <a:rPr lang="tt-RU" sz="4000" b="1" dirty="0">
                <a:latin typeface="Times New Roman" pitchFamily="18" charset="0"/>
                <a:cs typeface="Times New Roman" pitchFamily="18" charset="0"/>
              </a:rPr>
              <a:t>алар </a:t>
            </a:r>
            <a:r>
              <a:rPr lang="tt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... дән</a:t>
            </a:r>
            <a:r>
              <a:rPr lang="tt-RU" sz="4000" b="1" dirty="0" smtClean="0">
                <a:latin typeface="Times New Roman" pitchFamily="18" charset="0"/>
                <a:cs typeface="Times New Roman" pitchFamily="18" charset="0"/>
              </a:rPr>
              <a:t>  куркалар</a:t>
            </a:r>
            <a:r>
              <a:rPr lang="tt-RU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tt-RU" sz="4000" b="1" dirty="0" smtClean="0">
                <a:latin typeface="Times New Roman" pitchFamily="18" charset="0"/>
                <a:cs typeface="Times New Roman" pitchFamily="18" charset="0"/>
              </a:rPr>
              <a:t>Ул нинди</a:t>
            </a:r>
            <a:r>
              <a:rPr lang="tt-RU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13804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37287"/>
            <a:ext cx="77048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Нигә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каргалар агач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башында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, керпеләр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 ...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куяннар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 …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утыралар?   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tt-RU" sz="4000" b="1" dirty="0">
                <a:latin typeface="Times New Roman" pitchFamily="18" charset="0"/>
                <a:cs typeface="Times New Roman" pitchFamily="18" charset="0"/>
              </a:rPr>
              <a:t>Җәнлекләр кем</a:t>
            </a:r>
            <a:r>
              <a:rPr lang="tt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нән</a:t>
            </a:r>
            <a:r>
              <a:rPr lang="tt-RU" sz="4000" b="1" dirty="0">
                <a:latin typeface="Times New Roman" pitchFamily="18" charset="0"/>
                <a:cs typeface="Times New Roman" pitchFamily="18" charset="0"/>
              </a:rPr>
              <a:t> куркалар?</a:t>
            </a:r>
          </a:p>
          <a:p>
            <a:r>
              <a:rPr lang="tt-RU" sz="4000" b="1" dirty="0">
                <a:latin typeface="Times New Roman" pitchFamily="18" charset="0"/>
                <a:cs typeface="Times New Roman" pitchFamily="18" charset="0"/>
              </a:rPr>
              <a:t>Алар кешеләр</a:t>
            </a:r>
            <a:r>
              <a:rPr lang="tt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дән</a:t>
            </a:r>
            <a:r>
              <a:rPr lang="tt-RU" sz="4000" b="1" dirty="0">
                <a:latin typeface="Times New Roman" pitchFamily="18" charset="0"/>
                <a:cs typeface="Times New Roman" pitchFamily="18" charset="0"/>
              </a:rPr>
              <a:t> куркалармы</a:t>
            </a:r>
            <a:r>
              <a:rPr lang="tt-RU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Малай кулына таяк тоткан.</a:t>
            </a:r>
          </a:p>
          <a:p>
            <a:r>
              <a:rPr lang="tt-RU" sz="4000" b="1" dirty="0" smtClean="0">
                <a:latin typeface="Times New Roman" pitchFamily="18" charset="0"/>
                <a:cs typeface="Times New Roman" pitchFamily="18" charset="0"/>
              </a:rPr>
              <a:t>Сезнеңчә, әнисе малайга нәрсә дип әйтә?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8239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866</Words>
  <Application>Microsoft Office PowerPoint</Application>
  <PresentationFormat>Экран (4:3)</PresentationFormat>
  <Paragraphs>197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“Шәфкатьле бул син, бала!”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Агмалетдинова Роза</dc:creator>
  <cp:lastModifiedBy>Агмалетдинова Роза</cp:lastModifiedBy>
  <cp:revision>94</cp:revision>
  <dcterms:created xsi:type="dcterms:W3CDTF">2012-05-08T18:58:35Z</dcterms:created>
  <dcterms:modified xsi:type="dcterms:W3CDTF">2013-05-20T10:21:37Z</dcterms:modified>
</cp:coreProperties>
</file>