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16"/>
  </p:handoutMasterIdLst>
  <p:sldIdLst>
    <p:sldId id="268" r:id="rId2"/>
    <p:sldId id="262" r:id="rId3"/>
    <p:sldId id="264" r:id="rId4"/>
    <p:sldId id="263" r:id="rId5"/>
    <p:sldId id="267" r:id="rId6"/>
    <p:sldId id="265" r:id="rId7"/>
    <p:sldId id="271" r:id="rId8"/>
    <p:sldId id="256" r:id="rId9"/>
    <p:sldId id="273" r:id="rId10"/>
    <p:sldId id="257" r:id="rId11"/>
    <p:sldId id="261" r:id="rId12"/>
    <p:sldId id="258" r:id="rId13"/>
    <p:sldId id="259" r:id="rId14"/>
    <p:sldId id="272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57" autoAdjust="0"/>
  </p:normalViewPr>
  <p:slideViewPr>
    <p:cSldViewPr>
      <p:cViewPr varScale="1">
        <p:scale>
          <a:sx n="67" d="100"/>
          <a:sy n="67" d="100"/>
        </p:scale>
        <p:origin x="-49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1686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9337569-E5A6-46E3-9A2B-9D111DB07335}" type="datetimeFigureOut">
              <a:rPr lang="ru-RU"/>
              <a:pPr>
                <a:defRPr/>
              </a:pPr>
              <a:t>02.11.2014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8F0902B-1137-4D4C-962E-2C78D8FD5A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35415-9EC0-40D1-AE8B-BAA7B29F13F3}" type="datetimeFigureOut">
              <a:rPr lang="en-US"/>
              <a:pPr>
                <a:defRPr/>
              </a:pPr>
              <a:t>11/2/2014</a:t>
            </a:fld>
            <a:endParaRPr lang="en-US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2566034-7D76-4B44-8617-B3264BDC7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99895-A217-49FC-B458-60A750DAEE61}" type="datetimeFigureOut">
              <a:rPr lang="en-US"/>
              <a:pPr>
                <a:defRPr/>
              </a:pPr>
              <a:t>11/2/2014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8B1D4-638A-4DD4-B614-FFEB49A38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60C3F-12A4-4119-8A46-8D669ACE0CB8}" type="datetimeFigureOut">
              <a:rPr lang="en-US"/>
              <a:pPr>
                <a:defRPr/>
              </a:pPr>
              <a:t>11/2/2014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44DCD-4CAC-4A22-8F93-CDBF307AE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D329F-B752-45C8-8ADD-547866DFF48B}" type="datetimeFigureOut">
              <a:rPr lang="en-US"/>
              <a:pPr>
                <a:defRPr/>
              </a:pPr>
              <a:t>11/2/2014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B63E6-45AA-4EF3-B82F-C280813B9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84F95-BFCD-46F2-ACA7-DA8C4048C1D9}" type="datetimeFigureOut">
              <a:rPr lang="en-US"/>
              <a:pPr>
                <a:defRPr/>
              </a:pPr>
              <a:t>11/2/2014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5BEAE-7B57-4B13-84A8-89DD63B8F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74689-3DBB-4B9E-BCF2-703B35BEDDC0}" type="datetimeFigureOut">
              <a:rPr lang="en-US"/>
              <a:pPr>
                <a:defRPr/>
              </a:pPr>
              <a:t>11/2/2014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D5E10-08E5-4D89-BD4D-FC73254AF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108DF9A-80CF-4F18-91DA-DD9947F5E84F}" type="datetimeFigureOut">
              <a:rPr lang="en-US"/>
              <a:pPr>
                <a:defRPr/>
              </a:pPr>
              <a:t>11/2/2014</a:t>
            </a:fld>
            <a:endParaRPr lang="en-US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F13520F-2F60-4F6F-835D-CDE8D6ED8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52472-41DE-44B0-855D-0F30FF0FD728}" type="datetimeFigureOut">
              <a:rPr lang="en-US"/>
              <a:pPr>
                <a:defRPr/>
              </a:pPr>
              <a:t>11/2/2014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A2301-3B58-4977-A7A3-CCBFCA2F0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5DE17-146F-4662-B734-86C06C9F72F3}" type="datetimeFigureOut">
              <a:rPr lang="en-US"/>
              <a:pPr>
                <a:defRPr/>
              </a:pPr>
              <a:t>11/2/2014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0212C-543A-493C-A234-4CF8AB33A0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AFAF-067B-4473-B7CA-BCBEACD3CAC2}" type="datetimeFigureOut">
              <a:rPr lang="en-US"/>
              <a:pPr>
                <a:defRPr/>
              </a:pPr>
              <a:t>11/2/2014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1B227-70EF-4E62-A45C-1A45D58BB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14DF9-68E2-4617-8957-969912FAFE26}" type="datetimeFigureOut">
              <a:rPr lang="en-US"/>
              <a:pPr>
                <a:defRPr/>
              </a:pPr>
              <a:t>11/2/2014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00B38-0BEE-49EF-8FBC-8AD772AE7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7899A860-F306-457D-9487-2C282DF190A8}" type="datetimeFigureOut">
              <a:rPr lang="en-US"/>
              <a:pPr>
                <a:defRPr/>
              </a:pPr>
              <a:t>11/2/2014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6040719-D813-4EB4-A778-62F5E1EF4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5" r:id="rId2"/>
    <p:sldLayoutId id="2147483826" r:id="rId3"/>
    <p:sldLayoutId id="2147483827" r:id="rId4"/>
    <p:sldLayoutId id="2147483834" r:id="rId5"/>
    <p:sldLayoutId id="2147483835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57800" y="1143000"/>
            <a:ext cx="3429000" cy="10699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Маша Крылова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Письмо-признание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123" name="Picture 2" descr="C:\Documents and Settings\СВЕТЛАНА\Рабочий стол\Image1.bmp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66800" y="762000"/>
            <a:ext cx="3749675" cy="541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Темы выступлений:</a:t>
            </a:r>
          </a:p>
        </p:txBody>
      </p:sp>
      <p:sp>
        <p:nvSpPr>
          <p:cNvPr id="1433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Речевые формы обращения в электронных сообщениях.      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smtClean="0"/>
              <a:t>                                                Тужилкина Екатерина</a:t>
            </a:r>
          </a:p>
          <a:p>
            <a:pPr eaLnBrk="1" hangingPunct="1"/>
            <a:r>
              <a:rPr lang="ru-RU" sz="3600" smtClean="0"/>
              <a:t>Ошибки? Искажения? Новописания? в электронных формах приветствия и прощания.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smtClean="0"/>
              <a:t>                                                       Рогожкина Юлия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smtClean="0"/>
              <a:t>                        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E:\Этикет и Интернет\200px-Вп_максим_кронгауз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609600"/>
            <a:ext cx="4114800" cy="561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34000" y="1143000"/>
            <a:ext cx="3352800" cy="5105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МАКСИМ КРОНГАУЗ,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директор Института лингвистики РГГУ,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автор книги «Русский язык 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на грани 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нервного срыва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Социальный опрос 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 err="1" smtClean="0"/>
              <a:t>Нормативы-ненормативы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505200"/>
          </a:xfrm>
        </p:spPr>
        <p:txBody>
          <a:bodyPr>
            <a:normAutofit fontScale="77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600" dirty="0" smtClean="0"/>
              <a:t>Статистические данные: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600" dirty="0" smtClean="0"/>
              <a:t>Побывали на сайте </a:t>
            </a:r>
            <a:r>
              <a:rPr lang="ru-RU" sz="5200" dirty="0" smtClean="0"/>
              <a:t>1360</a:t>
            </a:r>
            <a:r>
              <a:rPr lang="ru-RU" sz="3600" dirty="0" smtClean="0"/>
              <a:t>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600" dirty="0" smtClean="0"/>
              <a:t>Из них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600" dirty="0" smtClean="0"/>
              <a:t>мужского пола </a:t>
            </a:r>
            <a:r>
              <a:rPr lang="ru-RU" sz="5200" dirty="0" smtClean="0"/>
              <a:t>1002</a:t>
            </a:r>
            <a:r>
              <a:rPr lang="ru-RU" sz="3600" dirty="0" smtClean="0"/>
              <a:t>, женского </a:t>
            </a:r>
            <a:r>
              <a:rPr lang="ru-RU" sz="5200" dirty="0" smtClean="0"/>
              <a:t>358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600" dirty="0" smtClean="0"/>
              <a:t>Возраст: до 18 лет- </a:t>
            </a:r>
            <a:r>
              <a:rPr lang="ru-RU" sz="5200" dirty="0" smtClean="0"/>
              <a:t>635</a:t>
            </a:r>
            <a:r>
              <a:rPr lang="ru-RU" sz="3600" dirty="0" smtClean="0"/>
              <a:t>, от 18до 21 -</a:t>
            </a:r>
            <a:r>
              <a:rPr lang="ru-RU" sz="5600" dirty="0" smtClean="0"/>
              <a:t>337</a:t>
            </a:r>
            <a:r>
              <a:rPr lang="ru-RU" sz="3600" dirty="0" smtClean="0"/>
              <a:t>,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600" dirty="0" smtClean="0"/>
              <a:t>          от 21 до 24 – </a:t>
            </a:r>
            <a:r>
              <a:rPr lang="ru-RU" sz="6200" dirty="0" smtClean="0"/>
              <a:t>128</a:t>
            </a:r>
            <a:r>
              <a:rPr lang="ru-RU" sz="3600" dirty="0" smtClean="0"/>
              <a:t>, старше 24 – </a:t>
            </a:r>
            <a:r>
              <a:rPr lang="ru-RU" sz="6200" dirty="0" smtClean="0"/>
              <a:t>260</a:t>
            </a:r>
            <a:r>
              <a:rPr lang="ru-RU" sz="3600" dirty="0" smtClean="0"/>
              <a:t>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600" dirty="0" smtClean="0"/>
              <a:t>    </a:t>
            </a:r>
            <a:endParaRPr lang="ru-RU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ВОПРОСЫ И ОТВЕТЫ: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30838"/>
          </a:xfrm>
        </p:spPr>
        <p:txBody>
          <a:bodyPr>
            <a:normAutofit fontScale="92500" lnSpcReduction="20000"/>
          </a:bodyPr>
          <a:lstStyle/>
          <a:p>
            <a:pPr marL="365760" indent="-2160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 dirty="0" smtClean="0"/>
              <a:t>Используете ли вы нецензурные выражения в социальных сетях?</a:t>
            </a:r>
          </a:p>
          <a:p>
            <a:pPr marL="365760" indent="-2160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   да - 50%     нет – 16,7%     редко – 33,3%</a:t>
            </a:r>
          </a:p>
          <a:p>
            <a:pPr marL="365760" indent="-2160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 dirty="0" smtClean="0"/>
              <a:t>Как вы относитесь к использованию этого сленга в СМИ?</a:t>
            </a:r>
          </a:p>
          <a:p>
            <a:pPr marL="365760" indent="-2160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 положительно – 28,6% ,отрицательно – 28,6%,</a:t>
            </a:r>
          </a:p>
          <a:p>
            <a:pPr marL="365760" indent="-2160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 безразлично – 43%</a:t>
            </a:r>
          </a:p>
          <a:p>
            <a:pPr marL="365760" indent="-2160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 dirty="0" smtClean="0"/>
              <a:t>Соблюдаете ли правописание в своих сообщениях в сетях?</a:t>
            </a:r>
          </a:p>
          <a:p>
            <a:pPr marL="365760" indent="-2160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Да – 57%  нет - 0  пытаюсь – 43%</a:t>
            </a:r>
          </a:p>
          <a:p>
            <a:pPr marL="365760" indent="-2160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 dirty="0" smtClean="0"/>
              <a:t>Используете ли вы сленг в социальных сетях?</a:t>
            </a:r>
          </a:p>
          <a:p>
            <a:pPr marL="365760" indent="-2160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Конечно – 50% нет! – 50%</a:t>
            </a:r>
          </a:p>
          <a:p>
            <a:pPr marL="365760" indent="-2160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 dirty="0" smtClean="0"/>
              <a:t>Нужны ли вообще правила этикета в сетях?</a:t>
            </a:r>
          </a:p>
          <a:p>
            <a:pPr marL="365760" indent="-2160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Да – 49,8% нет – 49,8%  что это? – 0,4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914400"/>
            <a:ext cx="4495800" cy="4267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Домашнее задание: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u="sng" dirty="0" smtClean="0">
                <a:solidFill>
                  <a:schemeClr val="tx1"/>
                </a:solidFill>
              </a:rPr>
              <a:t>сильная  группа</a:t>
            </a:r>
            <a:r>
              <a:rPr lang="ru-RU" sz="2800" dirty="0" smtClean="0">
                <a:solidFill>
                  <a:schemeClr val="tx1"/>
                </a:solidFill>
              </a:rPr>
              <a:t>: </a:t>
            </a: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Составьте</a:t>
            </a:r>
            <a:r>
              <a:rPr lang="ru-RU" sz="2800" dirty="0" smtClean="0">
                <a:solidFill>
                  <a:schemeClr val="tx1"/>
                </a:solidFill>
              </a:rPr>
              <a:t> высказывание в 100-150 слов о соотношении понятий  «культура поведения» и «культура речи»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u="sng" dirty="0" smtClean="0">
                <a:solidFill>
                  <a:schemeClr val="tx1"/>
                </a:solidFill>
              </a:rPr>
              <a:t>основная группа:</a:t>
            </a:r>
            <a:r>
              <a:rPr lang="ru-RU" sz="2800" dirty="0" smtClean="0">
                <a:solidFill>
                  <a:schemeClr val="tx1"/>
                </a:solidFill>
              </a:rPr>
              <a:t> самоанализ «Кто я и каков в своих электронных письмах?»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8435" name="Picture 2" descr="E:\Этикет и Интернет\вермеер\vermeer_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914400"/>
            <a:ext cx="3124200" cy="522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Этикет и Интернет\вермеер\15079941_YAn_Vermeer_Devushka_chitayuschaya_pismo_u_otkruytogo_okna_1657_szh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28600" y="457200"/>
            <a:ext cx="4724400" cy="61023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410200" y="1600200"/>
            <a:ext cx="3276600" cy="3429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Ян Вермеер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Девушка, читающая письмо у открытого  окна,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1657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Этикет и Интернет\вермеер\vermeer_19.jpg"/>
          <p:cNvPicPr>
            <a:picLocks noChangeAspect="1" noChangeArrowheads="1"/>
          </p:cNvPicPr>
          <p:nvPr/>
        </p:nvPicPr>
        <p:blipFill>
          <a:blip r:embed="rId2" cstate="screen">
            <a:lum contrast="10000"/>
          </a:blip>
          <a:srcRect/>
          <a:stretch>
            <a:fillRect/>
          </a:stretch>
        </p:blipFill>
        <p:spPr bwMode="auto">
          <a:xfrm>
            <a:off x="381000" y="685800"/>
            <a:ext cx="5191125" cy="5029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5000" y="685800"/>
            <a:ext cx="2971800" cy="3581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Ян Вермеер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Девушка,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пишущая письмо, 1665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:\Этикет и Интернет\вермеер\vermeer_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88963"/>
            <a:ext cx="4495800" cy="569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Заголовок 2"/>
          <p:cNvSpPr>
            <a:spLocks noGrp="1"/>
          </p:cNvSpPr>
          <p:nvPr>
            <p:ph type="title"/>
          </p:nvPr>
        </p:nvSpPr>
        <p:spPr>
          <a:xfrm>
            <a:off x="5334000" y="685800"/>
            <a:ext cx="3352800" cy="5105400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tx1"/>
                </a:solidFill>
              </a:rPr>
              <a:t>Ян Вермеер</a:t>
            </a:r>
            <a:br>
              <a:rPr lang="ru-RU" smtClean="0">
                <a:solidFill>
                  <a:schemeClr val="tx1"/>
                </a:solidFill>
              </a:rPr>
            </a:br>
            <a:r>
              <a:rPr lang="ru-RU" smtClean="0">
                <a:solidFill>
                  <a:schemeClr val="tx1"/>
                </a:solidFill>
              </a:rPr>
              <a:t/>
            </a:r>
            <a:br>
              <a:rPr lang="ru-RU" smtClean="0">
                <a:solidFill>
                  <a:schemeClr val="tx1"/>
                </a:solidFill>
              </a:rPr>
            </a:br>
            <a:r>
              <a:rPr lang="ru-RU" smtClean="0">
                <a:solidFill>
                  <a:schemeClr val="tx1"/>
                </a:solidFill>
              </a:rPr>
              <a:t>Дама</a:t>
            </a:r>
            <a:br>
              <a:rPr lang="ru-RU" smtClean="0">
                <a:solidFill>
                  <a:schemeClr val="tx1"/>
                </a:solidFill>
              </a:rPr>
            </a:br>
            <a:r>
              <a:rPr lang="ru-RU" smtClean="0">
                <a:solidFill>
                  <a:schemeClr val="tx1"/>
                </a:solidFill>
              </a:rPr>
              <a:t>в голубом, читающая письмо, </a:t>
            </a:r>
            <a:br>
              <a:rPr lang="ru-RU" smtClean="0">
                <a:solidFill>
                  <a:schemeClr val="tx1"/>
                </a:solidFill>
              </a:rPr>
            </a:br>
            <a:r>
              <a:rPr lang="ru-RU" smtClean="0">
                <a:solidFill>
                  <a:schemeClr val="tx1"/>
                </a:solidFill>
              </a:rPr>
              <a:t>1663</a:t>
            </a:r>
            <a:br>
              <a:rPr lang="ru-RU" smtClean="0">
                <a:solidFill>
                  <a:schemeClr val="tx1"/>
                </a:solidFill>
              </a:rPr>
            </a:br>
            <a:endParaRPr lang="ru-RU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9800" y="609600"/>
            <a:ext cx="2590800" cy="4191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Ян Вермеер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Дама и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ее служанка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 письмом, 1667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219" name="Picture 3" descr="E:\Этикет и Интернет\вермеер\vermeer_22 (1)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04800" y="609600"/>
            <a:ext cx="5368925" cy="5867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E:\Этикет и Интернет\вермеер\vermeer_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533400"/>
            <a:ext cx="4953000" cy="600392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562600" y="838200"/>
            <a:ext cx="3200400" cy="2514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Ян Вермеер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Ответное послание, 1667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E:\Этикет и Интернет\вермеер\15079941_YAn_Vermeer_Devushka_chitayuschaya_pismo_u_otkruytogo_okna_1657_szh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04800" y="533400"/>
            <a:ext cx="3485289" cy="3276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1267" name="Picture 3" descr="E:\Этикет и Интернет\вермеер\vermeer_2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676400" y="2743200"/>
            <a:ext cx="3599312" cy="3886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1268" name="Picture 5" descr="E:\Этикет и Интернет\вермеер\vermeer_15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486400" y="685800"/>
            <a:ext cx="3252788" cy="5410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112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155" decel="100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155" decel="100000"/>
                                        <p:tgtEl>
                                          <p:spTgt spid="1126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1155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1155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155" decel="100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1155" decel="100000"/>
                                        <p:tgtEl>
                                          <p:spTgt spid="112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1155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1155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eaLnBrk="1" hangingPunct="1"/>
            <a:r>
              <a:rPr lang="ru-RU" smtClean="0"/>
              <a:t>Социально-речевая конференция</a:t>
            </a:r>
          </a:p>
        </p:txBody>
      </p:sp>
      <p:sp>
        <p:nvSpPr>
          <p:cNvPr id="1229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 eaLnBrk="1" hangingPunct="1"/>
            <a:r>
              <a:rPr lang="ru-RU" sz="4800" i="1" smtClean="0">
                <a:solidFill>
                  <a:schemeClr val="tx1"/>
                </a:solidFill>
              </a:rPr>
              <a:t>ЭТИКЕТ И ИНТЕРНЕТ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eaLnBrk="1" hangingPunct="1"/>
            <a:r>
              <a:rPr lang="ru-RU" smtClean="0"/>
              <a:t>Социально-речевая конференция</a:t>
            </a: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 eaLnBrk="1" hangingPunct="1"/>
            <a:r>
              <a:rPr lang="ru-RU" sz="4800" i="1" smtClean="0">
                <a:solidFill>
                  <a:schemeClr val="tx1"/>
                </a:solidFill>
              </a:rPr>
              <a:t>ЭТИКЕТ И ИНТЕРНЕТ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116</TotalTime>
  <Words>212</Words>
  <Application>Microsoft Office PowerPoint</Application>
  <PresentationFormat>Экран (4:3)</PresentationFormat>
  <Paragraphs>38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Trebuchet MS</vt:lpstr>
      <vt:lpstr>Georgia</vt:lpstr>
      <vt:lpstr>Wingdings 2</vt:lpstr>
      <vt:lpstr>Calibri</vt:lpstr>
      <vt:lpstr>Городская</vt:lpstr>
      <vt:lpstr>Маша Крылова Письмо-признание</vt:lpstr>
      <vt:lpstr>Ян Вермеер  Девушка, читающая письмо у открытого  окна,  1657 </vt:lpstr>
      <vt:lpstr>Ян Вермеер  Девушка,  пишущая письмо, 1665</vt:lpstr>
      <vt:lpstr>Ян Вермеер  Дама в голубом, читающая письмо,  1663 </vt:lpstr>
      <vt:lpstr>Ян Вермеер  Дама и  ее служанка  с письмом, 1667</vt:lpstr>
      <vt:lpstr>Ян Вермеер  Ответное послание, 1667</vt:lpstr>
      <vt:lpstr>Слайд 7</vt:lpstr>
      <vt:lpstr>Социально-речевая конференция</vt:lpstr>
      <vt:lpstr>Социально-речевая конференция</vt:lpstr>
      <vt:lpstr>Темы выступлений:</vt:lpstr>
      <vt:lpstr>МАКСИМ КРОНГАУЗ, директор Института лингвистики РГГУ,  автор книги «Русский язык  на грани  нервного срыва»</vt:lpstr>
      <vt:lpstr>Социальный опрос  «Нормативы-ненормативы»</vt:lpstr>
      <vt:lpstr>ВОПРОСЫ И ОТВЕТЫ: </vt:lpstr>
      <vt:lpstr>Домашнее задание: сильная  группа: Составьте высказывание в 100-150 слов о соотношении понятий  «культура поведения» и «культура речи»  основная группа: самоанализ «Кто я и каков в своих электронных письмах?»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Социально-речевая конференция</dc:title>
  <dc:creator>Администратор</dc:creator>
  <cp:lastModifiedBy>DNA7 X86</cp:lastModifiedBy>
  <cp:revision>17</cp:revision>
  <dcterms:modified xsi:type="dcterms:W3CDTF">2014-11-02T12:01:08Z</dcterms:modified>
</cp:coreProperties>
</file>