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95" r:id="rId4"/>
    <p:sldId id="294" r:id="rId5"/>
    <p:sldId id="293" r:id="rId6"/>
    <p:sldId id="292" r:id="rId7"/>
    <p:sldId id="291" r:id="rId8"/>
    <p:sldId id="290" r:id="rId9"/>
    <p:sldId id="289" r:id="rId10"/>
    <p:sldId id="288" r:id="rId11"/>
    <p:sldId id="287" r:id="rId12"/>
    <p:sldId id="286" r:id="rId13"/>
    <p:sldId id="285" r:id="rId14"/>
    <p:sldId id="284" r:id="rId15"/>
    <p:sldId id="283" r:id="rId16"/>
    <p:sldId id="282" r:id="rId17"/>
    <p:sldId id="281" r:id="rId18"/>
    <p:sldId id="280" r:id="rId19"/>
    <p:sldId id="279" r:id="rId20"/>
    <p:sldId id="278" r:id="rId21"/>
    <p:sldId id="277" r:id="rId22"/>
    <p:sldId id="276" r:id="rId23"/>
    <p:sldId id="296" r:id="rId24"/>
    <p:sldId id="297" r:id="rId25"/>
    <p:sldId id="298" r:id="rId26"/>
    <p:sldId id="274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1" d="100"/>
          <a:sy n="61" d="100"/>
        </p:scale>
        <p:origin x="-1722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PeopleMas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125538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2924175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97638" y="549275"/>
            <a:ext cx="1962150" cy="5832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11188" y="549275"/>
            <a:ext cx="5734050" cy="5832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188" y="1268413"/>
            <a:ext cx="3848100" cy="5113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1688" y="1268413"/>
            <a:ext cx="3848100" cy="5113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PeoplePrin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549275"/>
            <a:ext cx="78486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268413"/>
            <a:ext cx="7848600" cy="51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1916832"/>
            <a:ext cx="7772400" cy="1470025"/>
          </a:xfrm>
        </p:spPr>
        <p:txBody>
          <a:bodyPr/>
          <a:lstStyle/>
          <a:p>
            <a:r>
              <a:rPr lang="ru-RU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Моя информационная культура</a:t>
            </a:r>
            <a:endParaRPr lang="ru-RU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PeopleSlaid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251520" y="1196752"/>
            <a:ext cx="8642350" cy="3384103"/>
          </a:xfrm>
        </p:spPr>
        <p:txBody>
          <a:bodyPr/>
          <a:lstStyle/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9. Я усваиваю новые идеи лучше всего, когда могу —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А) связать их с текущими или будущими знаниями</a:t>
            </a:r>
            <a:br>
              <a:rPr lang="ru-RU" sz="3600" dirty="0" smtClean="0"/>
            </a:br>
            <a:r>
              <a:rPr lang="ru-RU" sz="3600" dirty="0" smtClean="0"/>
              <a:t>Б) применить их к конкретным ситуациям</a:t>
            </a:r>
            <a:br>
              <a:rPr lang="ru-RU" sz="3600" dirty="0" smtClean="0"/>
            </a:br>
            <a:r>
              <a:rPr lang="ru-RU" sz="3600" dirty="0" smtClean="0"/>
              <a:t>В) найти их сходство с привычными идеями</a:t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PeopleSlaid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251520" y="1196752"/>
            <a:ext cx="8642350" cy="3384103"/>
          </a:xfrm>
        </p:spPr>
        <p:txBody>
          <a:bodyPr/>
          <a:lstStyle/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10. Когда я на досуге читаю журнальную статью, она будет, скорее всего —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А) сообщением о научном исследовании</a:t>
            </a:r>
            <a:br>
              <a:rPr lang="ru-RU" sz="3600" dirty="0" smtClean="0"/>
            </a:br>
            <a:r>
              <a:rPr lang="ru-RU" sz="3600" dirty="0" smtClean="0"/>
              <a:t>Б) посвящена дискуссионному вопросу</a:t>
            </a:r>
            <a:br>
              <a:rPr lang="ru-RU" sz="3600" dirty="0" smtClean="0"/>
            </a:br>
            <a:r>
              <a:rPr lang="ru-RU" sz="3600" dirty="0" smtClean="0"/>
              <a:t>В) об интересном человеке или событии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PeopleSlaid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179512" y="1196752"/>
            <a:ext cx="8642350" cy="3384103"/>
          </a:xfrm>
        </p:spPr>
        <p:txBody>
          <a:bodyPr/>
          <a:lstStyle/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11. Обмен опытом с коллегами —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А) участвую в мероприятиях, общаюсь, стараюсь узнать что-то новое</a:t>
            </a:r>
            <a:br>
              <a:rPr lang="ru-RU" sz="3600" dirty="0" smtClean="0"/>
            </a:br>
            <a:r>
              <a:rPr lang="ru-RU" sz="3600" dirty="0" smtClean="0"/>
              <a:t>Б) принимаю участие, так как это необходимо</a:t>
            </a:r>
            <a:br>
              <a:rPr lang="ru-RU" sz="3600" dirty="0" smtClean="0"/>
            </a:br>
            <a:r>
              <a:rPr lang="ru-RU" sz="3600" dirty="0" smtClean="0"/>
              <a:t>В) не участвую, так как польза не значительна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 </a:t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PeopleSlaid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179512" y="1052736"/>
            <a:ext cx="8642350" cy="3384103"/>
          </a:xfrm>
        </p:spPr>
        <p:txBody>
          <a:bodyPr/>
          <a:lstStyle/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12. Чтение отечественной литературы по специальности —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А) стараюсь следить за всеми новинками</a:t>
            </a:r>
            <a:br>
              <a:rPr lang="ru-RU" sz="3600" dirty="0" smtClean="0"/>
            </a:br>
            <a:r>
              <a:rPr lang="ru-RU" sz="3600" dirty="0" smtClean="0"/>
              <a:t>Б) периодически приобретаю отдельные работы</a:t>
            </a:r>
            <a:br>
              <a:rPr lang="ru-RU" sz="3600" dirty="0" smtClean="0"/>
            </a:br>
            <a:r>
              <a:rPr lang="ru-RU" sz="3600" dirty="0" smtClean="0"/>
              <a:t>В) нахожу мало полезного в чтении современной литературы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 </a:t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PeopleSlaid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251520" y="980728"/>
            <a:ext cx="8642350" cy="3384103"/>
          </a:xfrm>
        </p:spPr>
        <p:txBody>
          <a:bodyPr/>
          <a:lstStyle/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13. Реферативные журналы —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А) просматриваю регулярно</a:t>
            </a:r>
            <a:br>
              <a:rPr lang="ru-RU" sz="4000" dirty="0" smtClean="0"/>
            </a:br>
            <a:r>
              <a:rPr lang="ru-RU" sz="4000" dirty="0" smtClean="0"/>
              <a:t>Б) знаю о том, что есть такие журналы</a:t>
            </a:r>
            <a:br>
              <a:rPr lang="ru-RU" sz="4000" dirty="0" smtClean="0"/>
            </a:br>
            <a:r>
              <a:rPr lang="ru-RU" sz="4000" dirty="0" smtClean="0"/>
              <a:t>В) затрудняюсь ответить, что это такое</a:t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PeopleSlaid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179512" y="1196752"/>
            <a:ext cx="8642350" cy="3384103"/>
          </a:xfrm>
        </p:spPr>
        <p:txBody>
          <a:bodyPr/>
          <a:lstStyle/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14. Для домашней библиотеки —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А) приобретаю книги, выписываю 2-3 журнала</a:t>
            </a:r>
            <a:br>
              <a:rPr lang="ru-RU" sz="4000" dirty="0" smtClean="0"/>
            </a:br>
            <a:r>
              <a:rPr lang="ru-RU" sz="4000" dirty="0" smtClean="0"/>
              <a:t>Б) приобретаю некоторые книги по специальности</a:t>
            </a:r>
            <a:br>
              <a:rPr lang="ru-RU" sz="4000" dirty="0" smtClean="0"/>
            </a:br>
            <a:r>
              <a:rPr lang="ru-RU" sz="4000" dirty="0" smtClean="0"/>
              <a:t>В) выписываю один журнал, так как требует администрация</a:t>
            </a:r>
            <a:br>
              <a:rPr lang="ru-RU" sz="4000" dirty="0" smtClean="0"/>
            </a:br>
            <a:r>
              <a:rPr lang="ru-RU" sz="4000" dirty="0" smtClean="0"/>
              <a:t> </a:t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PeopleSlaid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980728"/>
            <a:ext cx="8642350" cy="3384103"/>
          </a:xfrm>
        </p:spPr>
        <p:txBody>
          <a:bodyPr/>
          <a:lstStyle/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15. Компьютерные технологии —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А) пользуюсь электронными средствами получения информации</a:t>
            </a:r>
            <a:br>
              <a:rPr lang="ru-RU" sz="3600" dirty="0" smtClean="0"/>
            </a:br>
            <a:r>
              <a:rPr lang="ru-RU" sz="3600" dirty="0" smtClean="0"/>
              <a:t>Б) хотел бы при возможности пользоваться</a:t>
            </a:r>
            <a:br>
              <a:rPr lang="ru-RU" sz="3600" dirty="0" smtClean="0"/>
            </a:br>
            <a:r>
              <a:rPr lang="ru-RU" sz="3600" dirty="0" smtClean="0"/>
              <a:t>В) использую традиционные источники информации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PeopleSlaid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251520" y="1196752"/>
            <a:ext cx="8642350" cy="3384103"/>
          </a:xfrm>
        </p:spPr>
        <p:txBody>
          <a:bodyPr/>
          <a:lstStyle/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16. Изучение иностранного опыта </a:t>
            </a:r>
            <a:r>
              <a:rPr lang="ru-RU" sz="4000" dirty="0" smtClean="0"/>
              <a:t>— </a:t>
            </a:r>
            <a:br>
              <a:rPr lang="ru-RU" sz="4000" dirty="0" smtClean="0"/>
            </a:br>
            <a:r>
              <a:rPr lang="ru-RU" sz="4000" dirty="0" smtClean="0"/>
              <a:t>А) читаю переводные публикации в периодических изданиях</a:t>
            </a:r>
            <a:br>
              <a:rPr lang="ru-RU" sz="4000" dirty="0" smtClean="0"/>
            </a:br>
            <a:r>
              <a:rPr lang="ru-RU" sz="4000" dirty="0" smtClean="0"/>
              <a:t>Б) самостоятельно перевожу небольшие статьи</a:t>
            </a:r>
            <a:br>
              <a:rPr lang="ru-RU" sz="4000" dirty="0" smtClean="0"/>
            </a:br>
            <a:r>
              <a:rPr lang="ru-RU" sz="4000" dirty="0" smtClean="0"/>
              <a:t>В) читаю в оригинале научные труды</a:t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PeopleSlaid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251520" y="1196752"/>
            <a:ext cx="8642350" cy="3384103"/>
          </a:xfrm>
        </p:spPr>
        <p:txBody>
          <a:bodyPr/>
          <a:lstStyle/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17. Способы получения источников информации —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А) пользуюсь межбиблиотечным абонементом</a:t>
            </a:r>
            <a:br>
              <a:rPr lang="ru-RU" sz="3600" dirty="0" smtClean="0"/>
            </a:br>
            <a:r>
              <a:rPr lang="ru-RU" sz="3600" dirty="0" smtClean="0"/>
              <a:t>Б) пользуюсь услугами научной библиотеки</a:t>
            </a:r>
            <a:br>
              <a:rPr lang="ru-RU" sz="3600" dirty="0" smtClean="0"/>
            </a:br>
            <a:r>
              <a:rPr lang="ru-RU" sz="3600" dirty="0" smtClean="0"/>
              <a:t>В) пользуюсь услугами библиотеки по месту работы</a:t>
            </a:r>
            <a:br>
              <a:rPr lang="ru-RU" sz="3600" dirty="0" smtClean="0"/>
            </a:br>
            <a:r>
              <a:rPr lang="ru-RU" sz="3600" dirty="0" smtClean="0"/>
              <a:t> 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PeopleSlaid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251520" y="980728"/>
            <a:ext cx="8642350" cy="3384103"/>
          </a:xfrm>
        </p:spPr>
        <p:txBody>
          <a:bodyPr/>
          <a:lstStyle/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18. Изучаю —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А) труды теоретического и практического характера</a:t>
            </a:r>
            <a:br>
              <a:rPr lang="ru-RU" sz="4000" dirty="0" smtClean="0"/>
            </a:br>
            <a:r>
              <a:rPr lang="ru-RU" sz="4000" dirty="0" smtClean="0"/>
              <a:t>Б) только теоретические исследования</a:t>
            </a:r>
            <a:br>
              <a:rPr lang="ru-RU" sz="4000" dirty="0" smtClean="0"/>
            </a:br>
            <a:r>
              <a:rPr lang="ru-RU" sz="4000" dirty="0" smtClean="0"/>
              <a:t>Б) только практические рекомендации</a:t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PeopleSlaid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250825" y="188912"/>
            <a:ext cx="8642350" cy="4320208"/>
          </a:xfrm>
        </p:spPr>
        <p:txBody>
          <a:bodyPr/>
          <a:lstStyle/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 Думаю, что в библиотеке 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А) всегда можно найти что нужно</a:t>
            </a:r>
            <a:br>
              <a:rPr lang="ru-RU" sz="4000" dirty="0" smtClean="0"/>
            </a:br>
            <a:r>
              <a:rPr lang="ru-RU" sz="4000" dirty="0" smtClean="0"/>
              <a:t>Б) далеко не всегда можно найти что нужно</a:t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PeopleSlaid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251520" y="1124744"/>
            <a:ext cx="8642350" cy="3384103"/>
          </a:xfrm>
        </p:spPr>
        <p:txBody>
          <a:bodyPr/>
          <a:lstStyle/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19. После беседы, дискуссии могу вспомнить —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А) все без труда</a:t>
            </a:r>
            <a:br>
              <a:rPr lang="ru-RU" sz="4000" dirty="0" smtClean="0"/>
            </a:br>
            <a:r>
              <a:rPr lang="ru-RU" sz="4000" dirty="0" smtClean="0"/>
              <a:t>Б) только в общих чертах</a:t>
            </a:r>
            <a:br>
              <a:rPr lang="ru-RU" sz="4000" dirty="0" smtClean="0"/>
            </a:br>
            <a:r>
              <a:rPr lang="ru-RU" sz="4000" dirty="0" smtClean="0"/>
              <a:t>В) то, что меня интересует</a:t>
            </a:r>
            <a:br>
              <a:rPr lang="ru-RU" sz="4000" dirty="0" smtClean="0"/>
            </a:br>
            <a:r>
              <a:rPr lang="ru-RU" sz="4000" dirty="0" smtClean="0"/>
              <a:t> </a:t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PeopleSlaid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908720"/>
            <a:ext cx="8642350" cy="3384103"/>
          </a:xfrm>
        </p:spPr>
        <p:txBody>
          <a:bodyPr/>
          <a:lstStyle/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20. Полученную из книг </a:t>
            </a:r>
            <a:r>
              <a:rPr lang="ru-RU" sz="4000" dirty="0" smtClean="0"/>
              <a:t>информацию использую — </a:t>
            </a:r>
            <a:br>
              <a:rPr lang="ru-RU" sz="4000" dirty="0" smtClean="0"/>
            </a:br>
            <a:r>
              <a:rPr lang="ru-RU" sz="4000" dirty="0" smtClean="0"/>
              <a:t>А) на уровне понятий</a:t>
            </a:r>
            <a:br>
              <a:rPr lang="ru-RU" sz="4000" dirty="0" smtClean="0"/>
            </a:br>
            <a:r>
              <a:rPr lang="ru-RU" sz="4000" dirty="0" smtClean="0"/>
              <a:t>Б) на уровне основных идей</a:t>
            </a:r>
            <a:br>
              <a:rPr lang="ru-RU" sz="4000" dirty="0" smtClean="0"/>
            </a:br>
            <a:r>
              <a:rPr lang="ru-RU" sz="4000" dirty="0" smtClean="0"/>
              <a:t>В) на уровне моделирования ситуации</a:t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PeopleSlaid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179512" y="980728"/>
            <a:ext cx="8642350" cy="3384103"/>
          </a:xfrm>
        </p:spPr>
        <p:txBody>
          <a:bodyPr/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 ответы: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800" dirty="0" smtClean="0"/>
              <a:t>♦ </a:t>
            </a:r>
            <a:r>
              <a:rPr lang="ru-RU" sz="2800" dirty="0" smtClean="0">
                <a:solidFill>
                  <a:schemeClr val="tx1"/>
                </a:solidFill>
              </a:rPr>
              <a:t>13а, 14а, 15а, 16в </a:t>
            </a:r>
            <a:r>
              <a:rPr lang="ru-RU" sz="2800" dirty="0" smtClean="0"/>
              <a:t>— </a:t>
            </a:r>
            <a:r>
              <a:rPr lang="ru-RU" sz="2800" dirty="0" smtClean="0">
                <a:solidFill>
                  <a:srgbClr val="C00000"/>
                </a:solidFill>
              </a:rPr>
              <a:t>по 7 баллов;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♦ </a:t>
            </a:r>
            <a:r>
              <a:rPr lang="ru-RU" sz="2800" dirty="0" smtClean="0">
                <a:solidFill>
                  <a:schemeClr val="tx1"/>
                </a:solidFill>
              </a:rPr>
              <a:t>1а, </a:t>
            </a:r>
            <a:r>
              <a:rPr lang="ru-RU" sz="2800" dirty="0" smtClean="0">
                <a:solidFill>
                  <a:schemeClr val="tx1"/>
                </a:solidFill>
              </a:rPr>
              <a:t>2б, </a:t>
            </a:r>
            <a:r>
              <a:rPr lang="ru-RU" sz="2800" dirty="0" err="1" smtClean="0">
                <a:solidFill>
                  <a:schemeClr val="tx1"/>
                </a:solidFill>
              </a:rPr>
              <a:t>Зб</a:t>
            </a:r>
            <a:r>
              <a:rPr lang="ru-RU" sz="2800" dirty="0" smtClean="0">
                <a:solidFill>
                  <a:schemeClr val="tx1"/>
                </a:solidFill>
              </a:rPr>
              <a:t>, </a:t>
            </a:r>
            <a:r>
              <a:rPr lang="ru-RU" sz="2800" dirty="0" smtClean="0">
                <a:solidFill>
                  <a:schemeClr val="tx1"/>
                </a:solidFill>
              </a:rPr>
              <a:t>4а, 5а, </a:t>
            </a:r>
            <a:r>
              <a:rPr lang="ru-RU" sz="2800" dirty="0" smtClean="0">
                <a:solidFill>
                  <a:schemeClr val="tx1"/>
                </a:solidFill>
              </a:rPr>
              <a:t>6б,7б, 8б, 9а, 10б, </a:t>
            </a:r>
            <a:r>
              <a:rPr lang="ru-RU" sz="2800" dirty="0" smtClean="0">
                <a:solidFill>
                  <a:schemeClr val="tx1"/>
                </a:solidFill>
              </a:rPr>
              <a:t>11а, 12а, 17а, 18а, 19а, 20в </a:t>
            </a:r>
            <a:r>
              <a:rPr lang="ru-RU" sz="2800" dirty="0" smtClean="0"/>
              <a:t>— </a:t>
            </a:r>
            <a:r>
              <a:rPr lang="ru-RU" sz="2800" dirty="0" smtClean="0">
                <a:solidFill>
                  <a:srgbClr val="C00000"/>
                </a:solidFill>
              </a:rPr>
              <a:t>по 6 баллов</a:t>
            </a:r>
            <a:r>
              <a:rPr lang="ru-RU" sz="2800" dirty="0" smtClean="0"/>
              <a:t>;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♦ </a:t>
            </a:r>
            <a:r>
              <a:rPr lang="ru-RU" sz="2800" dirty="0" smtClean="0">
                <a:solidFill>
                  <a:schemeClr val="tx1"/>
                </a:solidFill>
              </a:rPr>
              <a:t>13б, 14б, 15б, 16б</a:t>
            </a:r>
            <a:r>
              <a:rPr lang="ru-RU" sz="2800" dirty="0" smtClean="0"/>
              <a:t>— </a:t>
            </a:r>
            <a:r>
              <a:rPr lang="ru-RU" sz="2800" dirty="0" smtClean="0">
                <a:solidFill>
                  <a:srgbClr val="C00000"/>
                </a:solidFill>
              </a:rPr>
              <a:t>по </a:t>
            </a:r>
            <a:r>
              <a:rPr lang="ru-RU" sz="2800" dirty="0" smtClean="0">
                <a:solidFill>
                  <a:srgbClr val="C00000"/>
                </a:solidFill>
              </a:rPr>
              <a:t>5 баллов;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♦ </a:t>
            </a:r>
            <a:r>
              <a:rPr lang="ru-RU" sz="2800" dirty="0" smtClean="0">
                <a:solidFill>
                  <a:schemeClr val="tx1"/>
                </a:solidFill>
              </a:rPr>
              <a:t>1б, </a:t>
            </a:r>
            <a:r>
              <a:rPr lang="ru-RU" sz="2800" dirty="0" smtClean="0">
                <a:solidFill>
                  <a:schemeClr val="tx1"/>
                </a:solidFill>
              </a:rPr>
              <a:t>2а</a:t>
            </a:r>
            <a:r>
              <a:rPr lang="ru-RU" sz="2800" dirty="0" smtClean="0">
                <a:solidFill>
                  <a:schemeClr val="tx1"/>
                </a:solidFill>
              </a:rPr>
              <a:t>, 4б, </a:t>
            </a:r>
            <a:r>
              <a:rPr lang="ru-RU" sz="2800" dirty="0" smtClean="0">
                <a:solidFill>
                  <a:schemeClr val="tx1"/>
                </a:solidFill>
              </a:rPr>
              <a:t>5в, 6а, 7а, 8а, </a:t>
            </a:r>
            <a:r>
              <a:rPr lang="ru-RU" sz="2800" dirty="0" smtClean="0">
                <a:solidFill>
                  <a:schemeClr val="tx1"/>
                </a:solidFill>
              </a:rPr>
              <a:t>9б, </a:t>
            </a:r>
            <a:r>
              <a:rPr lang="ru-RU" sz="2800" dirty="0" smtClean="0">
                <a:solidFill>
                  <a:schemeClr val="tx1"/>
                </a:solidFill>
              </a:rPr>
              <a:t>10а, </a:t>
            </a:r>
            <a:r>
              <a:rPr lang="ru-RU" sz="2800" dirty="0" smtClean="0">
                <a:solidFill>
                  <a:schemeClr val="tx1"/>
                </a:solidFill>
              </a:rPr>
              <a:t>11б, 12б, 17б, 18б, 19б, 20б </a:t>
            </a:r>
            <a:r>
              <a:rPr lang="ru-RU" sz="2800" dirty="0" smtClean="0"/>
              <a:t>— </a:t>
            </a:r>
            <a:r>
              <a:rPr lang="ru-RU" sz="2800" dirty="0" smtClean="0">
                <a:solidFill>
                  <a:srgbClr val="C00000"/>
                </a:solidFill>
              </a:rPr>
              <a:t>по 4 балла</a:t>
            </a:r>
            <a:r>
              <a:rPr lang="ru-RU" sz="2800" dirty="0" smtClean="0"/>
              <a:t>;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♦ </a:t>
            </a:r>
            <a:r>
              <a:rPr lang="ru-RU" sz="2800" dirty="0" smtClean="0">
                <a:solidFill>
                  <a:schemeClr val="tx1"/>
                </a:solidFill>
              </a:rPr>
              <a:t>13в, 15в, 16а </a:t>
            </a:r>
            <a:r>
              <a:rPr lang="ru-RU" sz="2800" dirty="0" smtClean="0"/>
              <a:t>— </a:t>
            </a:r>
            <a:r>
              <a:rPr lang="ru-RU" sz="2800" dirty="0" smtClean="0">
                <a:solidFill>
                  <a:srgbClr val="C00000"/>
                </a:solidFill>
              </a:rPr>
              <a:t>по 2 балла</a:t>
            </a:r>
            <a:r>
              <a:rPr lang="ru-RU" sz="2800" dirty="0" smtClean="0"/>
              <a:t>;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♦ </a:t>
            </a:r>
            <a:r>
              <a:rPr lang="ru-RU" sz="2800" dirty="0" smtClean="0">
                <a:solidFill>
                  <a:schemeClr val="tx1"/>
                </a:solidFill>
              </a:rPr>
              <a:t>2в</a:t>
            </a:r>
            <a:r>
              <a:rPr lang="ru-RU" sz="2800" dirty="0" smtClean="0">
                <a:solidFill>
                  <a:schemeClr val="tx1"/>
                </a:solidFill>
              </a:rPr>
              <a:t>, За, 4в, </a:t>
            </a:r>
            <a:r>
              <a:rPr lang="ru-RU" sz="2800" dirty="0" smtClean="0">
                <a:solidFill>
                  <a:schemeClr val="tx1"/>
                </a:solidFill>
              </a:rPr>
              <a:t>5б, </a:t>
            </a:r>
            <a:r>
              <a:rPr lang="ru-RU" sz="2800" dirty="0" smtClean="0">
                <a:solidFill>
                  <a:schemeClr val="tx1"/>
                </a:solidFill>
              </a:rPr>
              <a:t>6в, 7в, 8в, 9в, 10в, </a:t>
            </a:r>
            <a:r>
              <a:rPr lang="ru-RU" sz="2800" dirty="0" smtClean="0">
                <a:solidFill>
                  <a:schemeClr val="tx1"/>
                </a:solidFill>
              </a:rPr>
              <a:t>12в</a:t>
            </a:r>
            <a:r>
              <a:rPr lang="ru-RU" sz="2800" dirty="0" smtClean="0">
                <a:solidFill>
                  <a:schemeClr val="tx1"/>
                </a:solidFill>
              </a:rPr>
              <a:t>, </a:t>
            </a:r>
            <a:r>
              <a:rPr lang="ru-RU" sz="2800" dirty="0" smtClean="0">
                <a:solidFill>
                  <a:schemeClr val="tx1"/>
                </a:solidFill>
              </a:rPr>
              <a:t>14 в, 17в</a:t>
            </a:r>
            <a:r>
              <a:rPr lang="ru-RU" sz="2800" dirty="0" smtClean="0"/>
              <a:t>, </a:t>
            </a:r>
            <a:r>
              <a:rPr lang="ru-RU" sz="2800" dirty="0" smtClean="0">
                <a:solidFill>
                  <a:schemeClr val="tx1"/>
                </a:solidFill>
              </a:rPr>
              <a:t>18в</a:t>
            </a:r>
            <a:r>
              <a:rPr lang="ru-RU" sz="2800" dirty="0" smtClean="0">
                <a:solidFill>
                  <a:schemeClr val="tx1"/>
                </a:solidFill>
              </a:rPr>
              <a:t>, 19в, </a:t>
            </a:r>
            <a:r>
              <a:rPr lang="ru-RU" sz="2800" dirty="0" smtClean="0"/>
              <a:t>20а — </a:t>
            </a:r>
            <a:r>
              <a:rPr lang="ru-RU" sz="2800" dirty="0" smtClean="0">
                <a:solidFill>
                  <a:srgbClr val="C00000"/>
                </a:solidFill>
              </a:rPr>
              <a:t>по 1 баллу.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PeopleSlaid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251520" y="620688"/>
            <a:ext cx="8642350" cy="3384103"/>
          </a:xfrm>
        </p:spPr>
        <p:txBody>
          <a:bodyPr/>
          <a:lstStyle/>
          <a:p>
            <a:r>
              <a:rPr lang="ru-RU" sz="4000" dirty="0" smtClean="0"/>
              <a:t>Если Вы набрали от 85 до 124 баллов, у Вас достаточно высокий уровень информационной культуры. Постарайтесь сохранять его таким и впредь. </a:t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PeopleSlaid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251520" y="908720"/>
            <a:ext cx="8642350" cy="3384103"/>
          </a:xfrm>
        </p:spPr>
        <p:txBody>
          <a:bodyPr/>
          <a:lstStyle/>
          <a:p>
            <a:r>
              <a:rPr lang="ru-RU" sz="4000" dirty="0" smtClean="0"/>
              <a:t>Если сумма баллов составляет от 45 до 84 баллов, Вам есть над чем поработать. Подумайте, что можно сделать, чтобы повысить уровень Вашей информационной культуры. </a:t>
            </a:r>
            <a:br>
              <a:rPr lang="ru-RU" sz="4000" dirty="0" smtClean="0"/>
            </a:br>
            <a:r>
              <a:rPr lang="ru-RU" sz="4000" dirty="0" smtClean="0"/>
              <a:t>. 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PeopleSlaid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251520" y="1700808"/>
            <a:ext cx="8642350" cy="3384103"/>
          </a:xfrm>
        </p:spPr>
        <p:txBody>
          <a:bodyPr/>
          <a:lstStyle/>
          <a:p>
            <a:r>
              <a:rPr lang="ru-RU" sz="3600" dirty="0" smtClean="0"/>
              <a:t>Если сумма баллов — 32—44, придется потрудиться. Пересмотрите свое отношение к работе, возможно, Вы просто несерьезно относитесь к информационной культуре вообще и собственной в частности.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 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. 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204864"/>
            <a:ext cx="7772400" cy="1470025"/>
          </a:xfrm>
        </p:spPr>
        <p:txBody>
          <a:bodyPr/>
          <a:lstStyle/>
          <a:p>
            <a:r>
              <a:rPr lang="ru-RU" sz="6000" dirty="0" smtClean="0">
                <a:solidFill>
                  <a:schemeClr val="bg1"/>
                </a:solidFill>
              </a:rPr>
              <a:t>Спасибо!</a:t>
            </a:r>
            <a:endParaRPr lang="ru-RU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PeopleSlaid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250825" y="188912"/>
            <a:ext cx="8642350" cy="4320208"/>
          </a:xfrm>
        </p:spPr>
        <p:txBody>
          <a:bodyPr/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 Если меня отправят на курсы повышения 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квалификации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А) поеду, потому что это необходимо руководству</a:t>
            </a:r>
            <a:br>
              <a:rPr lang="ru-RU" sz="3200" dirty="0" smtClean="0"/>
            </a:br>
            <a:r>
              <a:rPr lang="ru-RU" sz="3200" dirty="0" smtClean="0"/>
              <a:t>Б) поеду, чтоб приобрести новые знания</a:t>
            </a:r>
            <a:br>
              <a:rPr lang="ru-RU" sz="3200" dirty="0" smtClean="0"/>
            </a:br>
            <a:r>
              <a:rPr lang="ru-RU" sz="3200" dirty="0" smtClean="0"/>
              <a:t>В) откажусь, так как они ничего не дают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PeopleSlaid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250825" y="188912"/>
            <a:ext cx="8642350" cy="4320208"/>
          </a:xfrm>
        </p:spPr>
        <p:txBody>
          <a:bodyPr/>
          <a:lstStyle/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3. Считают, что каждый специалист должен читать в основном 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А) книги и журналы по специальности</a:t>
            </a:r>
            <a:br>
              <a:rPr lang="ru-RU" sz="3600" dirty="0" smtClean="0"/>
            </a:br>
            <a:r>
              <a:rPr lang="ru-RU" sz="3600" dirty="0" smtClean="0"/>
              <a:t>Б) книги и журналы по смежным специальностям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PeopleSlaid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250825" y="188912"/>
            <a:ext cx="8642350" cy="4536232"/>
          </a:xfrm>
        </p:spPr>
        <p:txBody>
          <a:bodyPr/>
          <a:lstStyle/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4. Когда бываю в библиотеке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А) </a:t>
            </a:r>
            <a:r>
              <a:rPr lang="ru-RU" sz="4000" dirty="0" smtClean="0"/>
              <a:t>Пользуюсь каталогом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Б) изредка пользуюсь каталогом</a:t>
            </a:r>
            <a:br>
              <a:rPr lang="ru-RU" sz="4000" dirty="0" smtClean="0"/>
            </a:br>
            <a:r>
              <a:rPr lang="ru-RU" sz="4000" dirty="0" smtClean="0"/>
              <a:t>В) не пользуюсь вообще</a:t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PeopleSlaid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251520" y="1196752"/>
            <a:ext cx="8642350" cy="3384103"/>
          </a:xfrm>
        </p:spPr>
        <p:txBody>
          <a:bodyPr/>
          <a:lstStyle/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5. Стараюсь — </a:t>
            </a:r>
            <a:r>
              <a:rPr lang="ru-RU" sz="32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32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А) сознательно регулировать потоки информации, выбирая </a:t>
            </a:r>
            <a:r>
              <a:rPr lang="ru-RU" sz="3200" dirty="0" smtClean="0"/>
              <a:t> </a:t>
            </a:r>
            <a:r>
              <a:rPr lang="ru-RU" sz="3200" dirty="0" smtClean="0"/>
              <a:t>то что мне нужно</a:t>
            </a:r>
            <a:br>
              <a:rPr lang="ru-RU" sz="3200" dirty="0" smtClean="0"/>
            </a:br>
            <a:r>
              <a:rPr lang="ru-RU" sz="3200" dirty="0" smtClean="0"/>
              <a:t>Б) направлять на себя побольше информации чтобы ничего не упустить</a:t>
            </a:r>
            <a:br>
              <a:rPr lang="ru-RU" sz="3200" dirty="0" smtClean="0"/>
            </a:br>
            <a:r>
              <a:rPr lang="ru-RU" sz="3200" dirty="0" smtClean="0"/>
              <a:t>В) ограничить количество информации, используя только главное</a:t>
            </a:r>
            <a:br>
              <a:rPr lang="ru-RU" sz="3200" dirty="0" smtClean="0"/>
            </a:br>
            <a:r>
              <a:rPr lang="ru-RU" sz="3200" dirty="0" smtClean="0"/>
              <a:t> 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PeopleSlaid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250825" y="188912"/>
            <a:ext cx="8642350" cy="4320208"/>
          </a:xfrm>
        </p:spPr>
        <p:txBody>
          <a:bodyPr/>
          <a:lstStyle/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6. Когда я читаю книгу по 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специальности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то главным образом обращаю внимание на </a:t>
            </a:r>
            <a:b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dirty="0" smtClean="0"/>
              <a:t>А) основные идеи книги</a:t>
            </a:r>
            <a:br>
              <a:rPr lang="ru-RU" sz="4000" dirty="0" smtClean="0"/>
            </a:br>
            <a:r>
              <a:rPr lang="ru-RU" sz="4000" dirty="0" smtClean="0"/>
              <a:t>Б)логику и аргументацию автора</a:t>
            </a:r>
            <a:br>
              <a:rPr lang="ru-RU" sz="4000" dirty="0" smtClean="0"/>
            </a:br>
            <a:r>
              <a:rPr lang="ru-RU" sz="4000" dirty="0" smtClean="0"/>
              <a:t>В) качество изложения, стиль</a:t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PeopleSlaid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642350" cy="4392488"/>
          </a:xfrm>
        </p:spPr>
        <p:txBody>
          <a:bodyPr/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7. 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Когда я читаю книгу, выходящую за рамки моей непосредственной деятельности, я делаю это 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потому что 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—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А</a:t>
            </a:r>
            <a:r>
              <a:rPr lang="ru-RU" sz="3200" dirty="0" smtClean="0"/>
              <a:t>) </a:t>
            </a:r>
            <a:r>
              <a:rPr lang="ru-RU" sz="3200" dirty="0" smtClean="0"/>
              <a:t>желаю </a:t>
            </a:r>
            <a:r>
              <a:rPr lang="ru-RU" sz="3200" dirty="0" smtClean="0"/>
              <a:t>расширить общую эрудицию</a:t>
            </a:r>
            <a:br>
              <a:rPr lang="ru-RU" sz="3200" dirty="0" smtClean="0"/>
            </a:br>
            <a:r>
              <a:rPr lang="ru-RU" sz="3200" dirty="0" smtClean="0"/>
              <a:t>Б) </a:t>
            </a:r>
            <a:r>
              <a:rPr lang="ru-RU" sz="3200" dirty="0" smtClean="0"/>
              <a:t>совершенствую свои профессиональные знания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В) мне посоветовали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PeopleSlaid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251520" y="1196752"/>
            <a:ext cx="8642350" cy="3384103"/>
          </a:xfrm>
        </p:spPr>
        <p:txBody>
          <a:bodyPr/>
          <a:lstStyle/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8. Для меня графики, схемы, чертежи в книгах или статьях обычно —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А) полезнее текста, если они точны</a:t>
            </a:r>
            <a:br>
              <a:rPr lang="ru-RU" sz="3600" dirty="0" smtClean="0"/>
            </a:br>
            <a:r>
              <a:rPr lang="ru-RU" sz="3600" dirty="0" smtClean="0"/>
              <a:t>Б) полезны, если они подкрепляются и объясняются текстом</a:t>
            </a:r>
            <a:br>
              <a:rPr lang="ru-RU" sz="3600" dirty="0" smtClean="0"/>
            </a:br>
            <a:r>
              <a:rPr lang="ru-RU" sz="3600" dirty="0" smtClean="0"/>
              <a:t>В) не более и не менее полезны чем другие материалы</a:t>
            </a:r>
            <a:br>
              <a:rPr lang="ru-RU" sz="3600" dirty="0" smtClean="0"/>
            </a:br>
            <a:r>
              <a:rPr lang="ru-RU" sz="4000" dirty="0" smtClean="0"/>
              <a:t> </a:t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opl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People</Template>
  <TotalTime>93</TotalTime>
  <Words>264</Words>
  <Application>Microsoft Office PowerPoint</Application>
  <PresentationFormat>Экран (4:3)</PresentationFormat>
  <Paragraphs>26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People</vt:lpstr>
      <vt:lpstr>Моя информационная культура</vt:lpstr>
      <vt:lpstr>1. Думаю, что в библиотеке -   А) всегда можно найти что нужно Б) далеко не всегда можно найти что нужно </vt:lpstr>
      <vt:lpstr>2. Если меня отправят на курсы повышения квалификации   А) поеду, потому что это необходимо руководству Б) поеду, чтоб приобрести новые знания В) откажусь, так как они ничего не дают </vt:lpstr>
      <vt:lpstr>3. Считают, что каждый специалист должен читать в основном    А) книги и журналы по специальности Б) книги и журналы по смежным специальностям </vt:lpstr>
      <vt:lpstr>4. Когда бываю в библиотеке    А) Пользуюсь каталогом Б) изредка пользуюсь каталогом В) не пользуюсь вообще </vt:lpstr>
      <vt:lpstr>5. Стараюсь —   А) сознательно регулировать потоки информации, выбирая  то что мне нужно Б) направлять на себя побольше информации чтобы ничего не упустить В) ограничить количество информации, используя только главное   </vt:lpstr>
      <vt:lpstr>6. Когда я читаю книгу по  специальности, то главным образом обращаю внимание на  А) основные идеи книги Б)логику и аргументацию автора В) качество изложения, стиль </vt:lpstr>
      <vt:lpstr>7. Когда я читаю книгу, выходящую за рамки моей непосредственной деятельности, я делаю это потому что —   А) желаю расширить общую эрудицию Б) совершенствую свои профессиональные знания В) мне посоветовали  </vt:lpstr>
      <vt:lpstr>8. Для меня графики, схемы, чертежи в книгах или статьях обычно —  А) полезнее текста, если они точны Б) полезны, если они подкрепляются и объясняются текстом В) не более и не менее полезны чем другие материалы   </vt:lpstr>
      <vt:lpstr>9. Я усваиваю новые идеи лучше всего, когда могу —  А) связать их с текущими или будущими знаниями Б) применить их к конкретным ситуациям В) найти их сходство с привычными идеями </vt:lpstr>
      <vt:lpstr>10. Когда я на досуге читаю журнальную статью, она будет, скорее всего —  А) сообщением о научном исследовании Б) посвящена дискуссионному вопросу В) об интересном человеке или событии </vt:lpstr>
      <vt:lpstr>11. Обмен опытом с коллегами —  А) участвую в мероприятиях, общаюсь, стараюсь узнать что-то новое Б) принимаю участие, так как это необходимо В) не участвую, так как польза не значительна   </vt:lpstr>
      <vt:lpstr>12. Чтение отечественной литературы по специальности —  А) стараюсь следить за всеми новинками Б) периодически приобретаю отдельные работы В) нахожу мало полезного в чтении современной литературы   </vt:lpstr>
      <vt:lpstr>13. Реферативные журналы —  А) просматриваю регулярно Б) знаю о том, что есть такие журналы В) затрудняюсь ответить, что это такое </vt:lpstr>
      <vt:lpstr>14. Для домашней библиотеки —  А) приобретаю книги, выписываю 2-3 журнала Б) приобретаю некоторые книги по специальности В) выписываю один журнал, так как требует администрация   </vt:lpstr>
      <vt:lpstr>15. Компьютерные технологии —  А) пользуюсь электронными средствами получения информации Б) хотел бы при возможности пользоваться В) использую традиционные источники информации </vt:lpstr>
      <vt:lpstr>16. Изучение иностранного опыта —  А) читаю переводные публикации в периодических изданиях Б) самостоятельно перевожу небольшие статьи В) читаю в оригинале научные труды </vt:lpstr>
      <vt:lpstr>17. Способы получения источников информации —  А) пользуюсь межбиблиотечным абонементом Б) пользуюсь услугами научной библиотеки В) пользуюсь услугами библиотеки по месту работы   </vt:lpstr>
      <vt:lpstr>18. Изучаю —  А) труды теоретического и практического характера Б) только теоретические исследования Б) только практические рекомендации </vt:lpstr>
      <vt:lpstr>19. После беседы, дискуссии могу вспомнить —  А) все без труда Б) только в общих чертах В) то, что меня интересует   </vt:lpstr>
      <vt:lpstr>20. Полученную из книг информацию использую —  А) на уровне понятий Б) на уровне основных идей В) на уровне моделирования ситуации </vt:lpstr>
      <vt:lpstr>За ответы:  ♦ 13а, 14а, 15а, 16в — по 7 баллов;  ♦ 1а, 2б, Зб, 4а, 5а, 6б,7б, 8б, 9а, 10б, 11а, 12а, 17а, 18а, 19а, 20в — по 6 баллов;  ♦ 13б, 14б, 15б, 16б— по 5 баллов;  ♦ 1б, 2а, 4б, 5в, 6а, 7а, 8а, 9б, 10а, 11б, 12б, 17б, 18б, 19б, 20б — по 4 балла;  ♦ 13в, 15в, 16а — по 2 балла;  ♦ 2в, За, 4в, 5б, 6в, 7в, 8в, 9в, 10в, 12в, 14 в, 17в, 18в, 19в, 20а — по 1 баллу. </vt:lpstr>
      <vt:lpstr>Если Вы набрали от 85 до 124 баллов, у Вас достаточно высокий уровень информационной культуры. Постарайтесь сохранять его таким и впредь.  </vt:lpstr>
      <vt:lpstr>Если сумма баллов составляет от 45 до 84 баллов, Вам есть над чем поработать. Подумайте, что можно сделать, чтобы повысить уровень Вашей информационной культуры.  .  </vt:lpstr>
      <vt:lpstr>Если сумма баллов — 32—44, придется потрудиться. Пересмотрите свое отношение к работе, возможно, Вы просто несерьезно относитесь к информационной культуре вообще и собственной в частности.     .  </vt:lpstr>
      <vt:lpstr>Спасибо!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Шитиков</dc:creator>
  <cp:lastModifiedBy>GorelovaEV</cp:lastModifiedBy>
  <cp:revision>13</cp:revision>
  <dcterms:created xsi:type="dcterms:W3CDTF">2010-10-03T19:59:22Z</dcterms:created>
  <dcterms:modified xsi:type="dcterms:W3CDTF">2013-03-26T08:03:39Z</dcterms:modified>
</cp:coreProperties>
</file>