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351-D8FC-48F4-A630-DC9EC3818F67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23EA7FF-9C20-4FCE-BB63-1A59D7F26E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351-D8FC-48F4-A630-DC9EC3818F67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A7FF-9C20-4FCE-BB63-1A59D7F26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351-D8FC-48F4-A630-DC9EC3818F67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A7FF-9C20-4FCE-BB63-1A59D7F26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351-D8FC-48F4-A630-DC9EC3818F67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A7FF-9C20-4FCE-BB63-1A59D7F26E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351-D8FC-48F4-A630-DC9EC3818F67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23EA7FF-9C20-4FCE-BB63-1A59D7F26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351-D8FC-48F4-A630-DC9EC3818F67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A7FF-9C20-4FCE-BB63-1A59D7F26E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351-D8FC-48F4-A630-DC9EC3818F67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A7FF-9C20-4FCE-BB63-1A59D7F26E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351-D8FC-48F4-A630-DC9EC3818F67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A7FF-9C20-4FCE-BB63-1A59D7F26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351-D8FC-48F4-A630-DC9EC3818F67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A7FF-9C20-4FCE-BB63-1A59D7F26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351-D8FC-48F4-A630-DC9EC3818F67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A7FF-9C20-4FCE-BB63-1A59D7F26E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351-D8FC-48F4-A630-DC9EC3818F67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23EA7FF-9C20-4FCE-BB63-1A59D7F26E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2541351-D8FC-48F4-A630-DC9EC3818F67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23EA7FF-9C20-4FCE-BB63-1A59D7F26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МБОУ СОШ №58</a:t>
            </a:r>
          </a:p>
          <a:p>
            <a:r>
              <a:rPr lang="ru-RU" dirty="0" smtClean="0"/>
              <a:t>г</a:t>
            </a:r>
            <a:r>
              <a:rPr lang="ru-RU" dirty="0" smtClean="0"/>
              <a:t>. Хабаровск</a:t>
            </a:r>
          </a:p>
          <a:p>
            <a:r>
              <a:rPr lang="ru-RU" dirty="0" smtClean="0"/>
              <a:t>28.09.2012 г.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Семья и школа: </a:t>
            </a:r>
            <a:r>
              <a:rPr lang="ru-RU" smtClean="0"/>
              <a:t>воспитание толерантности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404664"/>
            <a:ext cx="7772400" cy="5615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latin typeface="Monotype Corsiva" pitchFamily="66" charset="0"/>
              </a:rPr>
              <a:t>Любовь, прощение, терпение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100 раз любовь, 100 раз прощение, 100 раз терпение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5" name="Рисунок 4" descr="pa08_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340768"/>
            <a:ext cx="5212184" cy="3769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2-002-16-nojabrj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404664"/>
            <a:ext cx="7810648" cy="58579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tivator-3858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404664"/>
            <a:ext cx="7023611" cy="59875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tivator-3903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97736"/>
            <a:ext cx="6408712" cy="57220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tivator-373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692696"/>
            <a:ext cx="6776220" cy="53662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96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1000" t="6000" r="31000" b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5085184"/>
            <a:ext cx="3880520" cy="13925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Подготовила: Трубачева Марина Владимировна, учитель математики и информатики МБОУ СОШ № 58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268760"/>
            <a:ext cx="5036096" cy="244827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"КАК ВОСПИТАТЬ ТОЛЕРАНТНОГО ЧЕЛОВЕКА?"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Рисунок 3" descr="p68_ri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356992"/>
            <a:ext cx="3168282" cy="3148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Дети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– зеркало отношений и характеров родителей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568952" cy="518457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6400" b="1" dirty="0" smtClean="0">
                <a:latin typeface="Bookman Old Style" pitchFamily="18" charset="0"/>
              </a:rPr>
              <a:t>Во-первых</a:t>
            </a:r>
            <a:r>
              <a:rPr lang="ru-RU" sz="6400" dirty="0">
                <a:latin typeface="Bookman Old Style" pitchFamily="18" charset="0"/>
              </a:rPr>
              <a:t>, не обижать его</a:t>
            </a:r>
            <a:r>
              <a:rPr lang="ru-RU" sz="6400" dirty="0" smtClean="0">
                <a:latin typeface="Bookman Old Style" pitchFamily="18" charset="0"/>
              </a:rPr>
              <a:t>.</a:t>
            </a:r>
          </a:p>
          <a:p>
            <a:pPr>
              <a:buNone/>
            </a:pPr>
            <a:r>
              <a:rPr lang="ru-RU" sz="6400" b="1" dirty="0" smtClean="0">
                <a:latin typeface="Bookman Old Style" pitchFamily="18" charset="0"/>
              </a:rPr>
              <a:t>Во-вторых</a:t>
            </a:r>
            <a:r>
              <a:rPr lang="ru-RU" sz="6400" dirty="0">
                <a:latin typeface="Bookman Old Style" pitchFamily="18" charset="0"/>
              </a:rPr>
              <a:t>, выслушивать его мнение и считаться с ним. </a:t>
            </a:r>
            <a:endParaRPr lang="ru-RU" sz="64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6400" b="1" dirty="0" smtClean="0">
                <a:latin typeface="Bookman Old Style" pitchFamily="18" charset="0"/>
              </a:rPr>
              <a:t>В-третьих</a:t>
            </a:r>
            <a:r>
              <a:rPr lang="ru-RU" sz="6400" dirty="0">
                <a:latin typeface="Bookman Old Style" pitchFamily="18" charset="0"/>
              </a:rPr>
              <a:t>, уметь прощать обиды и просить прощения у </a:t>
            </a:r>
            <a:endParaRPr lang="ru-RU" sz="64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6400" dirty="0" smtClean="0">
                <a:latin typeface="Bookman Old Style" pitchFamily="18" charset="0"/>
              </a:rPr>
              <a:t>ребенка</a:t>
            </a:r>
            <a:r>
              <a:rPr lang="ru-RU" sz="6400" dirty="0">
                <a:latin typeface="Bookman Old Style" pitchFamily="18" charset="0"/>
              </a:rPr>
              <a:t>. Это </a:t>
            </a:r>
            <a:r>
              <a:rPr lang="ru-RU" sz="6400" dirty="0" smtClean="0">
                <a:latin typeface="Bookman Old Style" pitchFamily="18" charset="0"/>
              </a:rPr>
              <a:t> самый  сложный момент</a:t>
            </a:r>
            <a:r>
              <a:rPr lang="ru-RU" sz="6400" dirty="0">
                <a:latin typeface="Bookman Old Style" pitchFamily="18" charset="0"/>
              </a:rPr>
              <a:t>, но в то же время и </a:t>
            </a:r>
            <a:endParaRPr lang="ru-RU" sz="64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6400" dirty="0" smtClean="0">
                <a:latin typeface="Bookman Old Style" pitchFamily="18" charset="0"/>
              </a:rPr>
              <a:t>самый </a:t>
            </a:r>
            <a:r>
              <a:rPr lang="ru-RU" sz="6400" dirty="0">
                <a:latin typeface="Bookman Old Style" pitchFamily="18" charset="0"/>
              </a:rPr>
              <a:t>важный, поскольку у </a:t>
            </a:r>
            <a:r>
              <a:rPr lang="ru-RU" sz="6400" dirty="0" smtClean="0">
                <a:latin typeface="Bookman Old Style" pitchFamily="18" charset="0"/>
              </a:rPr>
              <a:t> детей обостренное </a:t>
            </a:r>
            <a:r>
              <a:rPr lang="ru-RU" sz="6400" dirty="0">
                <a:latin typeface="Bookman Old Style" pitchFamily="18" charset="0"/>
              </a:rPr>
              <a:t>чувство </a:t>
            </a:r>
            <a:r>
              <a:rPr lang="ru-RU" sz="6400" dirty="0" smtClean="0">
                <a:latin typeface="Bookman Old Style" pitchFamily="18" charset="0"/>
              </a:rPr>
              <a:t> </a:t>
            </a:r>
          </a:p>
          <a:p>
            <a:pPr>
              <a:buNone/>
            </a:pPr>
            <a:r>
              <a:rPr lang="ru-RU" sz="6400" dirty="0" smtClean="0">
                <a:latin typeface="Bookman Old Style" pitchFamily="18" charset="0"/>
              </a:rPr>
              <a:t>справедливости</a:t>
            </a:r>
            <a:r>
              <a:rPr lang="ru-RU" sz="6400" dirty="0">
                <a:latin typeface="Bookman Old Style" pitchFamily="18" charset="0"/>
              </a:rPr>
              <a:t>. </a:t>
            </a:r>
            <a:endParaRPr lang="ru-RU" sz="64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6400" b="1" dirty="0" smtClean="0">
                <a:latin typeface="Bookman Old Style" pitchFamily="18" charset="0"/>
              </a:rPr>
              <a:t>В-четвертых</a:t>
            </a:r>
            <a:r>
              <a:rPr lang="ru-RU" sz="6400" dirty="0">
                <a:latin typeface="Bookman Old Style" pitchFamily="18" charset="0"/>
              </a:rPr>
              <a:t>, уметь договариваться без ссор </a:t>
            </a:r>
            <a:r>
              <a:rPr lang="ru-RU" sz="6400" dirty="0" smtClean="0">
                <a:latin typeface="Bookman Old Style" pitchFamily="18" charset="0"/>
              </a:rPr>
              <a:t>и </a:t>
            </a:r>
          </a:p>
          <a:p>
            <a:pPr>
              <a:buNone/>
            </a:pPr>
            <a:r>
              <a:rPr lang="ru-RU" sz="6400" dirty="0" smtClean="0">
                <a:latin typeface="Bookman Old Style" pitchFamily="18" charset="0"/>
              </a:rPr>
              <a:t>разрушительных </a:t>
            </a:r>
            <a:r>
              <a:rPr lang="ru-RU" sz="6400" dirty="0">
                <a:latin typeface="Bookman Old Style" pitchFamily="18" charset="0"/>
              </a:rPr>
              <a:t>конфликтов. </a:t>
            </a:r>
            <a:endParaRPr lang="ru-RU" sz="64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6400" b="1" dirty="0" smtClean="0">
                <a:latin typeface="Bookman Old Style" pitchFamily="18" charset="0"/>
              </a:rPr>
              <a:t>В-пятых</a:t>
            </a:r>
            <a:r>
              <a:rPr lang="ru-RU" sz="6400" dirty="0">
                <a:latin typeface="Bookman Old Style" pitchFamily="18" charset="0"/>
              </a:rPr>
              <a:t>, нельзя унижать достоинство </a:t>
            </a:r>
            <a:r>
              <a:rPr lang="ru-RU" sz="6400" dirty="0" smtClean="0">
                <a:latin typeface="Bookman Old Style" pitchFamily="18" charset="0"/>
              </a:rPr>
              <a:t>ребенка – </a:t>
            </a:r>
          </a:p>
          <a:p>
            <a:pPr>
              <a:buNone/>
            </a:pPr>
            <a:r>
              <a:rPr lang="ru-RU" sz="6400" dirty="0" smtClean="0">
                <a:latin typeface="Bookman Old Style" pitchFamily="18" charset="0"/>
              </a:rPr>
              <a:t>игнорировать </a:t>
            </a:r>
            <a:r>
              <a:rPr lang="ru-RU" sz="6400" dirty="0">
                <a:latin typeface="Bookman Old Style" pitchFamily="18" charset="0"/>
              </a:rPr>
              <a:t>его, </a:t>
            </a:r>
            <a:r>
              <a:rPr lang="ru-RU" sz="6400" dirty="0" smtClean="0">
                <a:latin typeface="Bookman Old Style" pitchFamily="18" charset="0"/>
              </a:rPr>
              <a:t>проявлять неуважение </a:t>
            </a:r>
            <a:r>
              <a:rPr lang="ru-RU" sz="6400" dirty="0">
                <a:latin typeface="Bookman Old Style" pitchFamily="18" charset="0"/>
              </a:rPr>
              <a:t>к его увлечениям и </a:t>
            </a:r>
            <a:endParaRPr lang="ru-RU" sz="64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6400" dirty="0" smtClean="0">
                <a:latin typeface="Bookman Old Style" pitchFamily="18" charset="0"/>
              </a:rPr>
              <a:t>т.п</a:t>
            </a:r>
            <a:r>
              <a:rPr lang="ru-RU" sz="6400" dirty="0">
                <a:latin typeface="Bookman Old Style" pitchFamily="18" charset="0"/>
              </a:rPr>
              <a:t>. </a:t>
            </a:r>
            <a:endParaRPr lang="ru-RU" sz="64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6400" b="1" dirty="0" smtClean="0">
                <a:latin typeface="Bookman Old Style" pitchFamily="18" charset="0"/>
              </a:rPr>
              <a:t>В-шестых</a:t>
            </a:r>
            <a:r>
              <a:rPr lang="ru-RU" sz="6400" dirty="0">
                <a:latin typeface="Bookman Old Style" pitchFamily="18" charset="0"/>
              </a:rPr>
              <a:t>, не стоит заставлять ребенка с помощью силы </a:t>
            </a:r>
            <a:endParaRPr lang="ru-RU" sz="64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6400" dirty="0" smtClean="0">
                <a:latin typeface="Bookman Old Style" pitchFamily="18" charset="0"/>
              </a:rPr>
              <a:t>делать </a:t>
            </a:r>
            <a:r>
              <a:rPr lang="ru-RU" sz="6400" dirty="0">
                <a:latin typeface="Bookman Old Style" pitchFamily="18" charset="0"/>
              </a:rPr>
              <a:t>то, что хочется </a:t>
            </a:r>
            <a:r>
              <a:rPr lang="ru-RU" sz="6400" dirty="0" smtClean="0">
                <a:latin typeface="Bookman Old Style" pitchFamily="18" charset="0"/>
              </a:rPr>
              <a:t>вам</a:t>
            </a:r>
            <a:r>
              <a:rPr lang="ru-RU" sz="6400" dirty="0">
                <a:latin typeface="Bookman Old Style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268760"/>
            <a:ext cx="7906072" cy="4751040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Bookman Old Style" pitchFamily="18" charset="0"/>
              </a:rPr>
              <a:t>Воспитывать толерантность в семье — </a:t>
            </a:r>
            <a:endParaRPr lang="ru-RU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значит прививать </a:t>
            </a:r>
            <a:r>
              <a:rPr lang="ru-RU" dirty="0">
                <a:latin typeface="Bookman Old Style" pitchFamily="18" charset="0"/>
              </a:rPr>
              <a:t>уважение, принятие и </a:t>
            </a:r>
            <a:endParaRPr lang="ru-RU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правильное понимание </a:t>
            </a:r>
            <a:r>
              <a:rPr lang="ru-RU" dirty="0">
                <a:latin typeface="Bookman Old Style" pitchFamily="18" charset="0"/>
              </a:rPr>
              <a:t>богатого </a:t>
            </a:r>
            <a:endParaRPr lang="ru-RU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многообразия </a:t>
            </a:r>
            <a:r>
              <a:rPr lang="ru-RU" dirty="0">
                <a:latin typeface="Bookman Old Style" pitchFamily="18" charset="0"/>
              </a:rPr>
              <a:t>культур </a:t>
            </a:r>
            <a:r>
              <a:rPr lang="ru-RU" dirty="0" smtClean="0">
                <a:latin typeface="Bookman Old Style" pitchFamily="18" charset="0"/>
              </a:rPr>
              <a:t>нашего </a:t>
            </a:r>
            <a:r>
              <a:rPr lang="ru-RU" dirty="0">
                <a:latin typeface="Bookman Old Style" pitchFamily="18" charset="0"/>
              </a:rPr>
              <a:t>мира, наших </a:t>
            </a:r>
            <a:endParaRPr lang="ru-RU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форм </a:t>
            </a:r>
            <a:r>
              <a:rPr lang="ru-RU" dirty="0">
                <a:latin typeface="Bookman Old Style" pitchFamily="18" charset="0"/>
              </a:rPr>
              <a:t>самовыражения и </a:t>
            </a:r>
            <a:r>
              <a:rPr lang="ru-RU" dirty="0" smtClean="0">
                <a:latin typeface="Bookman Old Style" pitchFamily="18" charset="0"/>
              </a:rPr>
              <a:t>способов 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проявлений человеческой индивидуальности</a:t>
            </a:r>
            <a:r>
              <a:rPr lang="ru-RU" dirty="0">
                <a:latin typeface="Bookman Old Style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Svetok-tolerantnos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77072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Независимо от позиции ребенка, его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мировоззрения</a:t>
            </a:r>
            <a:r>
              <a:rPr lang="ru-RU" dirty="0"/>
              <a:t>, уважительное отношение к нему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является </a:t>
            </a:r>
            <a:r>
              <a:rPr lang="ru-RU" dirty="0"/>
              <a:t>необходимым принципом воспитательного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процесса</a:t>
            </a:r>
            <a:r>
              <a:rPr lang="ru-RU" dirty="0"/>
              <a:t>. При формировании толерантности этот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принцип </a:t>
            </a:r>
            <a:r>
              <a:rPr lang="ru-RU" dirty="0"/>
              <a:t>приобретает двойную значимость. Уважая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 принимая </a:t>
            </a:r>
            <a:r>
              <a:rPr lang="ru-RU" dirty="0"/>
              <a:t>позицию и мнение ребенка, при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необходимости </a:t>
            </a:r>
            <a:r>
              <a:rPr lang="ru-RU" dirty="0"/>
              <a:t>корректируя их, мы показываем ему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пример </a:t>
            </a:r>
            <a:r>
              <a:rPr lang="ru-RU" dirty="0"/>
              <a:t>толерантного отношения к человеку с иным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взглядом </a:t>
            </a:r>
            <a:r>
              <a:rPr lang="ru-RU" dirty="0"/>
              <a:t>на мир.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tolerant_izd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4494121"/>
            <a:ext cx="2363879" cy="2363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5700" dirty="0">
                <a:solidFill>
                  <a:srgbClr val="FF0000"/>
                </a:solidFill>
              </a:rPr>
              <a:t>А</a:t>
            </a:r>
            <a:r>
              <a:rPr lang="ru-RU" dirty="0"/>
              <a:t> – это тип авторитарного родителя, который мало доверяет своему ребенку, мало понимает его потребности.</a:t>
            </a:r>
            <a:br>
              <a:rPr lang="ru-RU" dirty="0"/>
            </a:br>
            <a:endParaRPr lang="ru-RU" dirty="0" smtClean="0"/>
          </a:p>
          <a:p>
            <a:pPr>
              <a:buNone/>
            </a:pPr>
            <a:r>
              <a:rPr lang="ru-RU" sz="5700" dirty="0" smtClean="0">
                <a:solidFill>
                  <a:srgbClr val="FF0000"/>
                </a:solidFill>
              </a:rPr>
              <a:t>Б</a:t>
            </a:r>
            <a:r>
              <a:rPr lang="ru-RU" dirty="0" smtClean="0"/>
              <a:t> </a:t>
            </a:r>
            <a:r>
              <a:rPr lang="ru-RU" dirty="0"/>
              <a:t>– это тип родителя, признающего право ребенка на личный опыт, даже ошибки, и пытающегося научить его отвечать за себя и свои поступки.</a:t>
            </a:r>
            <a:br>
              <a:rPr lang="ru-RU" dirty="0"/>
            </a:br>
            <a:endParaRPr lang="ru-RU" dirty="0" smtClean="0"/>
          </a:p>
          <a:p>
            <a:pPr>
              <a:buNone/>
            </a:pPr>
            <a:r>
              <a:rPr lang="ru-RU" sz="5700" dirty="0" smtClean="0">
                <a:solidFill>
                  <a:srgbClr val="FF0000"/>
                </a:solidFill>
              </a:rPr>
              <a:t>В</a:t>
            </a:r>
            <a:r>
              <a:rPr lang="ru-RU" dirty="0" smtClean="0"/>
              <a:t> </a:t>
            </a:r>
            <a:r>
              <a:rPr lang="ru-RU" dirty="0"/>
              <a:t>– тип родителя, не пытающегося понять ребенка, основным его методом воспитания является порицание и наказание.</a:t>
            </a:r>
            <a:br>
              <a:rPr lang="ru-RU" dirty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Вы </a:t>
            </a:r>
            <a:r>
              <a:rPr lang="ru-RU" dirty="0"/>
              <a:t>оценили наедине с собой свою собственную толерантность и,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возможно</a:t>
            </a:r>
            <a:r>
              <a:rPr lang="ru-RU" dirty="0"/>
              <a:t>, теперь измените характер воспитательных действий в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отношении </a:t>
            </a:r>
            <a:r>
              <a:rPr lang="ru-RU" dirty="0"/>
              <a:t>своего ребенка.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Природа </a:t>
            </a:r>
            <a:r>
              <a:rPr lang="ru-RU" dirty="0"/>
              <a:t>не терпит пустоты. Если мы </a:t>
            </a:r>
            <a:r>
              <a:rPr lang="ru-RU" dirty="0" smtClean="0"/>
              <a:t>не заполним </a:t>
            </a:r>
            <a:r>
              <a:rPr lang="ru-RU" dirty="0"/>
              <a:t>его душу чем-то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добрым</a:t>
            </a:r>
            <a:r>
              <a:rPr lang="ru-RU" dirty="0"/>
              <a:t>, найдется кто-то другой, </a:t>
            </a:r>
            <a:r>
              <a:rPr lang="ru-RU" dirty="0" smtClean="0"/>
              <a:t>который  заполнит </a:t>
            </a:r>
            <a:r>
              <a:rPr lang="ru-RU" dirty="0"/>
              <a:t>ее дурным.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8712968" cy="58326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Если ребенка постоянно критиковать, он учится ненавидеть.</a:t>
            </a:r>
            <a:br>
              <a:rPr lang="ru-RU" dirty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Если </a:t>
            </a:r>
            <a:r>
              <a:rPr lang="ru-RU" dirty="0"/>
              <a:t>ребенок живет во вражде, он учится агрессивности.</a:t>
            </a:r>
            <a:br>
              <a:rPr lang="ru-RU" dirty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Если </a:t>
            </a:r>
            <a:r>
              <a:rPr lang="ru-RU" dirty="0"/>
              <a:t>ребенка высмеивают, он становится замкнутым.</a:t>
            </a:r>
            <a:br>
              <a:rPr lang="ru-RU" dirty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Если </a:t>
            </a:r>
            <a:r>
              <a:rPr lang="ru-RU" dirty="0"/>
              <a:t>ребенок растет в упреках, он учится жить с чувством вины.</a:t>
            </a:r>
            <a:br>
              <a:rPr lang="ru-RU" dirty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Если </a:t>
            </a:r>
            <a:r>
              <a:rPr lang="ru-RU" dirty="0"/>
              <a:t>ребенок растет в терпимости, он учится принимать других.</a:t>
            </a:r>
            <a:br>
              <a:rPr lang="ru-RU" dirty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Если </a:t>
            </a:r>
            <a:r>
              <a:rPr lang="ru-RU" dirty="0"/>
              <a:t>ребенка подбадривают, он учится верить в себя.</a:t>
            </a:r>
            <a:br>
              <a:rPr lang="ru-RU" dirty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Если </a:t>
            </a:r>
            <a:r>
              <a:rPr lang="ru-RU" dirty="0"/>
              <a:t>ребенок растет в честности, он учится быть справедливым.</a:t>
            </a:r>
            <a:br>
              <a:rPr lang="ru-RU" dirty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Если </a:t>
            </a:r>
            <a:r>
              <a:rPr lang="ru-RU" dirty="0"/>
              <a:t>ребенок растет в безопасности, он учится верить в себя.</a:t>
            </a:r>
            <a:br>
              <a:rPr lang="ru-RU" dirty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Если </a:t>
            </a:r>
            <a:r>
              <a:rPr lang="ru-RU" dirty="0"/>
              <a:t>ребенок живет в понимании и дружелюбии, он учится находить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любовь </a:t>
            </a:r>
            <a:r>
              <a:rPr lang="ru-RU" dirty="0"/>
              <a:t>в этом </a:t>
            </a:r>
            <a:r>
              <a:rPr lang="ru-RU" dirty="0" smtClean="0"/>
              <a:t>мире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воспитания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568952" cy="485740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Учитесь </a:t>
            </a:r>
            <a:r>
              <a:rPr lang="ru-RU" dirty="0"/>
              <a:t>слушать и слышать своего </a:t>
            </a:r>
            <a:r>
              <a:rPr lang="ru-RU" dirty="0" smtClean="0"/>
              <a:t>ребенка.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Постарайтесь </a:t>
            </a:r>
            <a:r>
              <a:rPr lang="ru-RU" dirty="0"/>
              <a:t>сделать так, чтобы только вы снимали его эмоциональное напряжение</a:t>
            </a:r>
            <a:r>
              <a:rPr lang="ru-RU" dirty="0" smtClean="0"/>
              <a:t>. </a:t>
            </a:r>
          </a:p>
          <a:p>
            <a:pPr marL="514350" indent="-514350">
              <a:buAutoNum type="arabicPeriod"/>
            </a:pPr>
            <a:r>
              <a:rPr lang="ru-RU" dirty="0" smtClean="0"/>
              <a:t>Не </a:t>
            </a:r>
            <a:r>
              <a:rPr lang="ru-RU" dirty="0"/>
              <a:t>запрещайте детям </a:t>
            </a:r>
            <a:r>
              <a:rPr lang="ru-RU" dirty="0" smtClean="0"/>
              <a:t>выражать отрицательные эмоции.</a:t>
            </a:r>
          </a:p>
          <a:p>
            <a:pPr marL="514350" indent="-514350">
              <a:buAutoNum type="arabicPeriod"/>
            </a:pPr>
            <a:r>
              <a:rPr lang="ru-RU" dirty="0" smtClean="0"/>
              <a:t>Умейте </a:t>
            </a:r>
            <a:r>
              <a:rPr lang="ru-RU" dirty="0"/>
              <a:t>принять и любить его таким, каков он </a:t>
            </a:r>
            <a:r>
              <a:rPr lang="ru-RU" dirty="0" smtClean="0"/>
              <a:t>есть.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Повиновение</a:t>
            </a:r>
            <a:r>
              <a:rPr lang="ru-RU" dirty="0"/>
              <a:t>, послушание и исполнительность будут там, где они предъявляются разумно.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Черты толерантной личности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dirty="0" smtClean="0"/>
              <a:t>терпение </a:t>
            </a:r>
            <a:r>
              <a:rPr lang="ru-RU" dirty="0"/>
              <a:t>- умение владеть </a:t>
            </a:r>
            <a:r>
              <a:rPr lang="ru-RU" dirty="0" smtClean="0"/>
              <a:t>собой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доверие </a:t>
            </a:r>
            <a:r>
              <a:rPr lang="ru-RU" dirty="0" smtClean="0"/>
              <a:t>– чуткость</a:t>
            </a: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способность </a:t>
            </a:r>
            <a:r>
              <a:rPr lang="ru-RU" dirty="0"/>
              <a:t>к </a:t>
            </a:r>
            <a:r>
              <a:rPr lang="ru-RU" dirty="0" smtClean="0"/>
              <a:t>сопереживанию</a:t>
            </a:r>
          </a:p>
          <a:p>
            <a:pPr>
              <a:buFontTx/>
              <a:buChar char="-"/>
            </a:pPr>
            <a:r>
              <a:rPr lang="ru-RU" dirty="0" smtClean="0"/>
              <a:t>Снисходительность</a:t>
            </a:r>
          </a:p>
          <a:p>
            <a:pPr>
              <a:buFontTx/>
              <a:buChar char="-"/>
            </a:pPr>
            <a:r>
              <a:rPr lang="ru-RU" dirty="0" smtClean="0"/>
              <a:t>расположение </a:t>
            </a:r>
            <a:r>
              <a:rPr lang="ru-RU" dirty="0"/>
              <a:t>к </a:t>
            </a:r>
            <a:r>
              <a:rPr lang="ru-RU" dirty="0" smtClean="0"/>
              <a:t>другим</a:t>
            </a:r>
          </a:p>
          <a:p>
            <a:pPr>
              <a:buFontTx/>
              <a:buChar char="-"/>
            </a:pPr>
            <a:r>
              <a:rPr lang="ru-RU" dirty="0" smtClean="0"/>
              <a:t>чувство юмора</a:t>
            </a:r>
          </a:p>
          <a:p>
            <a:pPr>
              <a:buFontTx/>
              <a:buChar char="-"/>
            </a:pPr>
            <a:r>
              <a:rPr lang="ru-RU" dirty="0" smtClean="0"/>
              <a:t>терпимость </a:t>
            </a:r>
            <a:r>
              <a:rPr lang="ru-RU" dirty="0"/>
              <a:t>к </a:t>
            </a:r>
            <a:r>
              <a:rPr lang="ru-RU" dirty="0" smtClean="0"/>
              <a:t>различиям</a:t>
            </a:r>
          </a:p>
          <a:p>
            <a:pPr>
              <a:buFontTx/>
              <a:buChar char="-"/>
            </a:pPr>
            <a:r>
              <a:rPr lang="ru-RU" dirty="0" smtClean="0"/>
              <a:t>Доброжелательность</a:t>
            </a:r>
          </a:p>
          <a:p>
            <a:pPr>
              <a:buFontTx/>
              <a:buChar char="-"/>
            </a:pPr>
            <a:r>
              <a:rPr lang="ru-RU" dirty="0" smtClean="0"/>
              <a:t>гуманизм – любознательность</a:t>
            </a:r>
          </a:p>
          <a:p>
            <a:pPr>
              <a:buFontTx/>
              <a:buChar char="-"/>
            </a:pPr>
            <a:r>
              <a:rPr lang="ru-RU" dirty="0" smtClean="0"/>
              <a:t>умение слушать</a:t>
            </a:r>
          </a:p>
          <a:p>
            <a:pPr>
              <a:buFontTx/>
              <a:buChar char="-"/>
            </a:pPr>
            <a:r>
              <a:rPr lang="ru-RU" dirty="0" smtClean="0"/>
              <a:t>несклонность </a:t>
            </a:r>
            <a:r>
              <a:rPr lang="ru-RU" dirty="0"/>
              <a:t>осуждать </a:t>
            </a:r>
            <a:r>
              <a:rPr lang="ru-RU" dirty="0" smtClean="0"/>
              <a:t>других</a:t>
            </a:r>
          </a:p>
          <a:p>
            <a:pPr>
              <a:buFontTx/>
              <a:buChar char="-"/>
            </a:pPr>
            <a:r>
              <a:rPr lang="ru-RU" dirty="0" smtClean="0"/>
              <a:t>альтруизм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636912"/>
            <a:ext cx="2775237" cy="3861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53</TotalTime>
  <Words>350</Words>
  <Application>Microsoft Office PowerPoint</Application>
  <PresentationFormat>Экран (4:3)</PresentationFormat>
  <Paragraphs>84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Справедливость</vt:lpstr>
      <vt:lpstr>Семья и школа: воспитание толерантности </vt:lpstr>
      <vt:lpstr>"КАК ВОСПИТАТЬ ТОЛЕРАНТНОГО ЧЕЛОВЕКА?" </vt:lpstr>
      <vt:lpstr>Дети – зеркало отношений и характеров родителей</vt:lpstr>
      <vt:lpstr>Слайд 4</vt:lpstr>
      <vt:lpstr>Слайд 5</vt:lpstr>
      <vt:lpstr>Слайд 6</vt:lpstr>
      <vt:lpstr>Слайд 7</vt:lpstr>
      <vt:lpstr>Правила воспитания</vt:lpstr>
      <vt:lpstr>Черты толерантной личности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"КАК ВОСПИТАТЬ ТОЛЕРАНТНОГО ЧЕЛОВЕКА?"</dc:title>
  <dc:creator>Марина</dc:creator>
  <cp:lastModifiedBy>user</cp:lastModifiedBy>
  <cp:revision>9</cp:revision>
  <dcterms:created xsi:type="dcterms:W3CDTF">2012-09-27T08:55:10Z</dcterms:created>
  <dcterms:modified xsi:type="dcterms:W3CDTF">2012-09-28T08:13:23Z</dcterms:modified>
</cp:coreProperties>
</file>