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82" r:id="rId8"/>
    <p:sldId id="283" r:id="rId9"/>
    <p:sldId id="261" r:id="rId10"/>
    <p:sldId id="284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&#1045;&#1088;&#1084;&#1072;&#1083;&#1080;&#1094;&#1082;&#1072;&#1103;\&#1050;&#1085;&#1080;&#1075;&#1072;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title>
      <c:tx>
        <c:rich>
          <a:bodyPr/>
          <a:lstStyle/>
          <a:p>
            <a:pPr>
              <a:defRPr/>
            </a:pPr>
            <a:r>
              <a:rPr lang="ru-RU"/>
              <a:t>Коммуникативная компетенция</a:t>
            </a:r>
          </a:p>
        </c:rich>
      </c:tx>
      <c:layout/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Лист1!$A$1:$A$5</c:f>
              <c:strCache>
                <c:ptCount val="5"/>
                <c:pt idx="0">
                  <c:v>Развитость устной речи</c:v>
                </c:pt>
                <c:pt idx="1">
                  <c:v>Владение навыками активного слушанья</c:v>
                </c:pt>
                <c:pt idx="2">
                  <c:v>Развитость письменной речи</c:v>
                </c:pt>
                <c:pt idx="3">
                  <c:v>Уменение соблюдать этику и этикет общения</c:v>
                </c:pt>
                <c:pt idx="4">
                  <c:v>Уменение анализировать внешние сигналы </c:v>
                </c:pt>
              </c:strCache>
            </c:strRef>
          </c:cat>
          <c:val>
            <c:numRef>
              <c:f>Лист1!$B$1:$B$5</c:f>
              <c:numCache>
                <c:formatCode>0%</c:formatCode>
                <c:ptCount val="5"/>
                <c:pt idx="0">
                  <c:v>0.65000000000000024</c:v>
                </c:pt>
                <c:pt idx="1">
                  <c:v>0.70000000000000018</c:v>
                </c:pt>
                <c:pt idx="2">
                  <c:v>0.70000000000000018</c:v>
                </c:pt>
                <c:pt idx="3">
                  <c:v>0.8</c:v>
                </c:pt>
                <c:pt idx="4">
                  <c:v>0.69000000000000039</c:v>
                </c:pt>
              </c:numCache>
            </c:numRef>
          </c:val>
        </c:ser>
        <c:shape val="box"/>
        <c:axId val="61189504"/>
        <c:axId val="61441152"/>
        <c:axId val="0"/>
      </c:bar3DChart>
      <c:catAx>
        <c:axId val="61189504"/>
        <c:scaling>
          <c:orientation val="minMax"/>
        </c:scaling>
        <c:axPos val="l"/>
        <c:majorTickMark val="none"/>
        <c:tickLblPos val="nextTo"/>
        <c:crossAx val="61441152"/>
        <c:crosses val="autoZero"/>
        <c:auto val="1"/>
        <c:lblAlgn val="ctr"/>
        <c:lblOffset val="100"/>
      </c:catAx>
      <c:valAx>
        <c:axId val="61441152"/>
        <c:scaling>
          <c:orientation val="minMax"/>
        </c:scaling>
        <c:axPos val="b"/>
        <c:majorGridlines/>
        <c:numFmt formatCode="0%" sourceLinked="1"/>
        <c:majorTickMark val="none"/>
        <c:tickLblPos val="nextTo"/>
        <c:crossAx val="61189504"/>
        <c:crosses val="autoZero"/>
        <c:crossBetween val="between"/>
      </c:valAx>
    </c:plotArea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FD9F13-CA0C-4BC7-B017-36BBFF36732D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0A7DDF-4D9F-475B-95F0-F089513223E0}">
      <dgm:prSet phldrT="[Текст]" custT="1"/>
      <dgm:spPr>
        <a:ln>
          <a:solidFill>
            <a:schemeClr val="accent5">
              <a:lumMod val="75000"/>
            </a:schemeClr>
          </a:solidFill>
        </a:ln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400" b="1" i="1" dirty="0" smtClean="0"/>
            <a:t>Объект исследования: </a:t>
          </a:r>
          <a:r>
            <a:rPr lang="ru-RU" sz="2400" dirty="0" smtClean="0"/>
            <a:t> процесс обучения русскому языку и литературе.</a:t>
          </a:r>
          <a:endParaRPr lang="ru-RU" sz="2400" dirty="0"/>
        </a:p>
      </dgm:t>
    </dgm:pt>
    <dgm:pt modelId="{45232247-6AEC-40A3-8DBD-896E7EC9CF1D}" type="parTrans" cxnId="{EE8F85F2-69CF-464B-ADE9-CD12FF038BED}">
      <dgm:prSet/>
      <dgm:spPr/>
      <dgm:t>
        <a:bodyPr/>
        <a:lstStyle/>
        <a:p>
          <a:endParaRPr lang="ru-RU"/>
        </a:p>
      </dgm:t>
    </dgm:pt>
    <dgm:pt modelId="{5E48D5F5-9482-4E3C-B46F-090988CB27D2}" type="sibTrans" cxnId="{EE8F85F2-69CF-464B-ADE9-CD12FF038BED}">
      <dgm:prSet/>
      <dgm:spPr/>
      <dgm:t>
        <a:bodyPr/>
        <a:lstStyle/>
        <a:p>
          <a:endParaRPr lang="ru-RU"/>
        </a:p>
      </dgm:t>
    </dgm:pt>
    <dgm:pt modelId="{3D78E098-48A4-433C-AF1F-D9EF57EE1AA5}">
      <dgm:prSet phldrT="[Текст]" custT="1"/>
      <dgm:spPr>
        <a:ln>
          <a:solidFill>
            <a:schemeClr val="accent5">
              <a:lumMod val="50000"/>
            </a:schemeClr>
          </a:solidFill>
        </a:ln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400" b="1" i="1" dirty="0" smtClean="0"/>
            <a:t>Предмет исследования</a:t>
          </a:r>
          <a:r>
            <a:rPr lang="ru-RU" sz="2400" dirty="0" smtClean="0"/>
            <a:t>: краеведческий материал на уроках русского языка и литературы  как основа развития коммуникативных компетенций.</a:t>
          </a:r>
          <a:endParaRPr lang="ru-RU" sz="2400" dirty="0"/>
        </a:p>
      </dgm:t>
    </dgm:pt>
    <dgm:pt modelId="{0C47720E-591D-433C-83F9-A86E92A88B17}" type="parTrans" cxnId="{6DFFA2E2-B073-4252-8782-C000C98EFD1A}">
      <dgm:prSet/>
      <dgm:spPr/>
      <dgm:t>
        <a:bodyPr/>
        <a:lstStyle/>
        <a:p>
          <a:endParaRPr lang="ru-RU"/>
        </a:p>
      </dgm:t>
    </dgm:pt>
    <dgm:pt modelId="{C75B7228-7A07-4F48-8548-F3BE8CD0C9DB}" type="sibTrans" cxnId="{6DFFA2E2-B073-4252-8782-C000C98EFD1A}">
      <dgm:prSet/>
      <dgm:spPr/>
      <dgm:t>
        <a:bodyPr/>
        <a:lstStyle/>
        <a:p>
          <a:endParaRPr lang="ru-RU"/>
        </a:p>
      </dgm:t>
    </dgm:pt>
    <dgm:pt modelId="{FE3A6196-96C5-422E-B84C-B24F0836EBB9}">
      <dgm:prSet/>
      <dgm:spPr/>
      <dgm:t>
        <a:bodyPr/>
        <a:lstStyle/>
        <a:p>
          <a:endParaRPr lang="ru-RU"/>
        </a:p>
      </dgm:t>
    </dgm:pt>
    <dgm:pt modelId="{C40E84C8-05A1-4B6D-861B-4B0A705231C0}" type="parTrans" cxnId="{FA791C89-6AFB-48C1-AD6D-7276E3CEE67F}">
      <dgm:prSet/>
      <dgm:spPr/>
      <dgm:t>
        <a:bodyPr/>
        <a:lstStyle/>
        <a:p>
          <a:endParaRPr lang="ru-RU"/>
        </a:p>
      </dgm:t>
    </dgm:pt>
    <dgm:pt modelId="{7313C6D8-8A15-4A93-9992-DF52BEB7DF5C}" type="sibTrans" cxnId="{FA791C89-6AFB-48C1-AD6D-7276E3CEE67F}">
      <dgm:prSet/>
      <dgm:spPr/>
      <dgm:t>
        <a:bodyPr/>
        <a:lstStyle/>
        <a:p>
          <a:endParaRPr lang="ru-RU"/>
        </a:p>
      </dgm:t>
    </dgm:pt>
    <dgm:pt modelId="{6E46C008-019F-4FCB-A200-0610AAB9E1E7}" type="pres">
      <dgm:prSet presAssocID="{77FD9F13-CA0C-4BC7-B017-36BBFF36732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0A6601-1139-4022-AF8E-98039EBCE917}" type="pres">
      <dgm:prSet presAssocID="{77FD9F13-CA0C-4BC7-B017-36BBFF36732D}" presName="divider" presStyleLbl="fgShp" presStyleIdx="0" presStyleCnt="1"/>
      <dgm:spPr/>
    </dgm:pt>
    <dgm:pt modelId="{012DECA8-2F9E-4CC4-9AEF-E78B3076094C}" type="pres">
      <dgm:prSet presAssocID="{C80A7DDF-4D9F-475B-95F0-F089513223E0}" presName="downArrow" presStyleLbl="node1" presStyleIdx="0" presStyleCnt="2"/>
      <dgm:spPr/>
    </dgm:pt>
    <dgm:pt modelId="{09F62D03-2FC1-4DA8-80EC-FBE068850D72}" type="pres">
      <dgm:prSet presAssocID="{C80A7DDF-4D9F-475B-95F0-F089513223E0}" presName="downArrowText" presStyleLbl="revTx" presStyleIdx="0" presStyleCnt="2" custScaleX="141667" custScaleY="83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3B0BE-AB4C-407E-B944-8F9BF2A3968C}" type="pres">
      <dgm:prSet presAssocID="{3D78E098-48A4-433C-AF1F-D9EF57EE1AA5}" presName="upArrow" presStyleLbl="node1" presStyleIdx="1" presStyleCnt="2"/>
      <dgm:spPr/>
    </dgm:pt>
    <dgm:pt modelId="{C699F8DB-4F63-4828-95D6-71CB1C7173F0}" type="pres">
      <dgm:prSet presAssocID="{3D78E098-48A4-433C-AF1F-D9EF57EE1AA5}" presName="upArrowText" presStyleLbl="revTx" presStyleIdx="1" presStyleCnt="2" custScaleX="146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8F85F2-69CF-464B-ADE9-CD12FF038BED}" srcId="{77FD9F13-CA0C-4BC7-B017-36BBFF36732D}" destId="{C80A7DDF-4D9F-475B-95F0-F089513223E0}" srcOrd="0" destOrd="0" parTransId="{45232247-6AEC-40A3-8DBD-896E7EC9CF1D}" sibTransId="{5E48D5F5-9482-4E3C-B46F-090988CB27D2}"/>
    <dgm:cxn modelId="{FA791C89-6AFB-48C1-AD6D-7276E3CEE67F}" srcId="{77FD9F13-CA0C-4BC7-B017-36BBFF36732D}" destId="{FE3A6196-96C5-422E-B84C-B24F0836EBB9}" srcOrd="2" destOrd="0" parTransId="{C40E84C8-05A1-4B6D-861B-4B0A705231C0}" sibTransId="{7313C6D8-8A15-4A93-9992-DF52BEB7DF5C}"/>
    <dgm:cxn modelId="{BAB8257A-14DD-463B-9B82-C98E3DFF8382}" type="presOf" srcId="{77FD9F13-CA0C-4BC7-B017-36BBFF36732D}" destId="{6E46C008-019F-4FCB-A200-0610AAB9E1E7}" srcOrd="0" destOrd="0" presId="urn:microsoft.com/office/officeart/2005/8/layout/arrow3"/>
    <dgm:cxn modelId="{482E7625-25F5-4665-9054-F8ECF6580445}" type="presOf" srcId="{C80A7DDF-4D9F-475B-95F0-F089513223E0}" destId="{09F62D03-2FC1-4DA8-80EC-FBE068850D72}" srcOrd="0" destOrd="0" presId="urn:microsoft.com/office/officeart/2005/8/layout/arrow3"/>
    <dgm:cxn modelId="{241C914F-7003-4CE5-B572-14E2BCADE190}" type="presOf" srcId="{3D78E098-48A4-433C-AF1F-D9EF57EE1AA5}" destId="{C699F8DB-4F63-4828-95D6-71CB1C7173F0}" srcOrd="0" destOrd="0" presId="urn:microsoft.com/office/officeart/2005/8/layout/arrow3"/>
    <dgm:cxn modelId="{6DFFA2E2-B073-4252-8782-C000C98EFD1A}" srcId="{77FD9F13-CA0C-4BC7-B017-36BBFF36732D}" destId="{3D78E098-48A4-433C-AF1F-D9EF57EE1AA5}" srcOrd="1" destOrd="0" parTransId="{0C47720E-591D-433C-83F9-A86E92A88B17}" sibTransId="{C75B7228-7A07-4F48-8548-F3BE8CD0C9DB}"/>
    <dgm:cxn modelId="{508DF8FB-44FC-4225-8A7D-8A7EEE1C779C}" type="presParOf" srcId="{6E46C008-019F-4FCB-A200-0610AAB9E1E7}" destId="{A30A6601-1139-4022-AF8E-98039EBCE917}" srcOrd="0" destOrd="0" presId="urn:microsoft.com/office/officeart/2005/8/layout/arrow3"/>
    <dgm:cxn modelId="{1F7E4747-5E08-45BD-B391-5F3B819506BA}" type="presParOf" srcId="{6E46C008-019F-4FCB-A200-0610AAB9E1E7}" destId="{012DECA8-2F9E-4CC4-9AEF-E78B3076094C}" srcOrd="1" destOrd="0" presId="urn:microsoft.com/office/officeart/2005/8/layout/arrow3"/>
    <dgm:cxn modelId="{C62ECD5C-682D-476B-86D2-1769B0D356E5}" type="presParOf" srcId="{6E46C008-019F-4FCB-A200-0610AAB9E1E7}" destId="{09F62D03-2FC1-4DA8-80EC-FBE068850D72}" srcOrd="2" destOrd="0" presId="urn:microsoft.com/office/officeart/2005/8/layout/arrow3"/>
    <dgm:cxn modelId="{7C1BD2C4-8A2E-48E3-A10F-2240DD554AD1}" type="presParOf" srcId="{6E46C008-019F-4FCB-A200-0610AAB9E1E7}" destId="{3833B0BE-AB4C-407E-B944-8F9BF2A3968C}" srcOrd="3" destOrd="0" presId="urn:microsoft.com/office/officeart/2005/8/layout/arrow3"/>
    <dgm:cxn modelId="{6F156352-D118-4778-B973-5BAB2403F4C0}" type="presParOf" srcId="{6E46C008-019F-4FCB-A200-0610AAB9E1E7}" destId="{C699F8DB-4F63-4828-95D6-71CB1C7173F0}" srcOrd="4" destOrd="0" presId="urn:microsoft.com/office/officeart/2005/8/layout/arrow3"/>
  </dgm:cxnLst>
  <dgm:bg>
    <a:noFill/>
    <a:effectLst>
      <a:glow rad="228600">
        <a:schemeClr val="accent5">
          <a:satMod val="175000"/>
          <a:alpha val="40000"/>
        </a:schemeClr>
      </a:glow>
    </a:effectLst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1CF3-E50A-4318-8DDB-D7D1635AA93C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C717-7678-4F0C-A09D-48EAAF51E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1CF3-E50A-4318-8DDB-D7D1635AA93C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C717-7678-4F0C-A09D-48EAAF51E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1CF3-E50A-4318-8DDB-D7D1635AA93C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C717-7678-4F0C-A09D-48EAAF51E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1CF3-E50A-4318-8DDB-D7D1635AA93C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C717-7678-4F0C-A09D-48EAAF51E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1CF3-E50A-4318-8DDB-D7D1635AA93C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C717-7678-4F0C-A09D-48EAAF51E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1CF3-E50A-4318-8DDB-D7D1635AA93C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C717-7678-4F0C-A09D-48EAAF51E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1CF3-E50A-4318-8DDB-D7D1635AA93C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C717-7678-4F0C-A09D-48EAAF51E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1CF3-E50A-4318-8DDB-D7D1635AA93C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C717-7678-4F0C-A09D-48EAAF51E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1CF3-E50A-4318-8DDB-D7D1635AA93C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C717-7678-4F0C-A09D-48EAAF51E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1CF3-E50A-4318-8DDB-D7D1635AA93C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C717-7678-4F0C-A09D-48EAAF51E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1CF3-E50A-4318-8DDB-D7D1635AA93C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C717-7678-4F0C-A09D-48EAAF51E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F1CF3-E50A-4318-8DDB-D7D1635AA93C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C717-7678-4F0C-A09D-48EAAF51E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krlib.ru/yugra_-_eto/&#1050;&#1088;&#1072;&#1077;&#1074;&#1077;&#1076;&#1077;&#1085;&#1080;&#1077;" TargetMode="External"/><Relationship Id="rId2" Type="http://schemas.openxmlformats.org/officeDocument/2006/relationships/hyperlink" Target="http://www.okrlib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ubis.ru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8215370" cy="4857784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Педагогический проект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Развитие коммуникативной компетенции учащихся на основе использования краеведческого материала на уроках русского языка и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литературы»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5500702"/>
            <a:ext cx="7072362" cy="107157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solidFill>
                  <a:schemeClr val="accent1"/>
                </a:solidFill>
              </a:rPr>
              <a:t>Автор: Пудикова Людмила Владимировна, учитель русского языка и литературы МБОУ «СОШ</a:t>
            </a:r>
            <a:r>
              <a:rPr lang="ru-RU" dirty="0" smtClean="0">
                <a:solidFill>
                  <a:schemeClr val="accent1"/>
                </a:solidFill>
              </a:rPr>
              <a:t>№</a:t>
            </a:r>
            <a:r>
              <a:rPr lang="en-US" dirty="0" smtClean="0">
                <a:solidFill>
                  <a:schemeClr val="accent1"/>
                </a:solidFill>
              </a:rPr>
              <a:t>5</a:t>
            </a:r>
            <a:r>
              <a:rPr lang="ru-RU" dirty="0" smtClean="0">
                <a:solidFill>
                  <a:schemeClr val="accent1"/>
                </a:solidFill>
              </a:rPr>
              <a:t>» </a:t>
            </a:r>
            <a:r>
              <a:rPr lang="ru-RU" dirty="0" smtClean="0">
                <a:solidFill>
                  <a:schemeClr val="accent1"/>
                </a:solidFill>
              </a:rPr>
              <a:t>г. Нижневартовска ХМАО-ЮГРЫ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can0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500306"/>
            <a:ext cx="4714876" cy="4071966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Продукт педагогического проекта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614353"/>
          </a:xfr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Сборник «Творчество народов Севера»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52069">
            <a:off x="867020" y="3386129"/>
            <a:ext cx="2169916" cy="295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64730">
            <a:off x="6556302" y="3073588"/>
            <a:ext cx="1926591" cy="330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b="1" dirty="0"/>
              <a:t>Цели и задачи</a:t>
            </a:r>
            <a:r>
              <a:rPr lang="ru-RU" dirty="0"/>
              <a:t> литературного </a:t>
            </a:r>
            <a:r>
              <a:rPr lang="ru-RU" dirty="0" smtClean="0"/>
              <a:t>краеведения: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воспитывать любовь к родному краю, чувство гордости историей, культурой, традициями, достижениями своего народа;</a:t>
            </a:r>
          </a:p>
          <a:p>
            <a:pPr lvl="0"/>
            <a:r>
              <a:rPr lang="ru-RU" dirty="0"/>
              <a:t>развивать культуру чтения школьников;</a:t>
            </a:r>
          </a:p>
          <a:p>
            <a:pPr lvl="0"/>
            <a:r>
              <a:rPr lang="ru-RU" dirty="0"/>
              <a:t>развивать коммуникативные умения через освоение социокультурного пространства;</a:t>
            </a:r>
          </a:p>
          <a:p>
            <a:pPr lvl="0"/>
            <a:r>
              <a:rPr lang="ru-RU" dirty="0"/>
              <a:t>способствовать развитию индивидуальных склонностей и способностей учащихся;</a:t>
            </a:r>
          </a:p>
          <a:p>
            <a:pPr lvl="0"/>
            <a:r>
              <a:rPr lang="ru-RU" dirty="0"/>
              <a:t>формировать навыки исследовательской деятельности;</a:t>
            </a:r>
          </a:p>
          <a:p>
            <a:pPr lvl="0"/>
            <a:r>
              <a:rPr lang="ru-RU" dirty="0"/>
              <a:t>развивать речевую культуру школьников;</a:t>
            </a:r>
          </a:p>
          <a:p>
            <a:pPr lvl="0"/>
            <a:r>
              <a:rPr lang="ru-RU" dirty="0"/>
              <a:t>учить понимать и чувствовать образный язык произведений родного края;</a:t>
            </a:r>
          </a:p>
          <a:p>
            <a:pPr lvl="0"/>
            <a:r>
              <a:rPr lang="ru-RU" dirty="0"/>
              <a:t>формировать у подрастающего поколения гражданское самосознание.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142848"/>
          <a:ext cx="9144000" cy="82487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85786"/>
                <a:gridCol w="1357322"/>
                <a:gridCol w="4009865"/>
                <a:gridCol w="2991027"/>
              </a:tblGrid>
              <a:tr h="5000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Раздел программы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Вид деятельности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Краеведческий материал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447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/>
                        <a:t>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/>
                        <a:t>класс</a:t>
                      </a: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Из мифологии.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Конкурс рисунков, выразительное чтение и пересказ легенды или мифа.</a:t>
                      </a: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/>
                        <a:t>Легенды и мифы народов Севера, ханты и манси.</a:t>
                      </a: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126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/>
                        <a:t>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/>
                        <a:t>класс</a:t>
                      </a: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Из устного народного творчества.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Исследовательская работа.</a:t>
                      </a:r>
                      <a:endParaRPr lang="ru-RU" sz="11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Творческий проект «Книжки-малышки «Загадки народов Севера».</a:t>
                      </a:r>
                      <a:endParaRPr lang="ru-RU" sz="1100"/>
                    </a:p>
                    <a:p>
                      <a:pPr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Проектная работа.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Легенды, мифы, предания народов ханты и манси.</a:t>
                      </a:r>
                      <a:endParaRPr lang="ru-RU" sz="11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Загадки, пословицы и поговорки народов Севера.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126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класс</a:t>
                      </a:r>
                      <a:endParaRPr lang="ru-RU" sz="1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 Из устного народного творчества.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Исследовательская работа.</a:t>
                      </a:r>
                      <a:endParaRPr lang="ru-RU" sz="11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Творческий проект «С восхищением о Югре</a:t>
                      </a:r>
                      <a:r>
                        <a:rPr lang="ru-RU" sz="1400" dirty="0" smtClean="0"/>
                        <a:t>!».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400" dirty="0" smtClean="0"/>
                        <a:t>Проектная </a:t>
                      </a:r>
                      <a:r>
                        <a:rPr lang="ru-RU" sz="1400" dirty="0"/>
                        <a:t>работа.</a:t>
                      </a:r>
                      <a:endParaRPr lang="ru-RU" sz="11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Встреча со сказителями народов ханты - </a:t>
                      </a:r>
                      <a:r>
                        <a:rPr lang="ru-RU" sz="1400" dirty="0" smtClean="0"/>
                        <a:t>манси.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400" dirty="0" smtClean="0"/>
                        <a:t>Экскурсия </a:t>
                      </a:r>
                      <a:r>
                        <a:rPr lang="ru-RU" sz="1400" dirty="0"/>
                        <a:t>в краеведческий музей.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Легенды, мифы, предания народов ханты и манси.</a:t>
                      </a:r>
                      <a:endParaRPr lang="ru-RU" sz="1100"/>
                    </a:p>
                    <a:p>
                      <a:pPr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Загадки, пословицы и поговорки народов Севера.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36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/>
                        <a:t>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/>
                        <a:t>класс</a:t>
                      </a: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 </a:t>
                      </a:r>
                      <a:r>
                        <a:rPr lang="ru-RU" sz="1400"/>
                        <a:t>Поэзия </a:t>
                      </a:r>
                      <a:endParaRPr lang="ru-RU" sz="11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19 века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Конкурс стихов. Презентация.</a:t>
                      </a:r>
                      <a:endParaRPr lang="ru-RU" sz="11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Исследовательская работа.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Связь жизни и творчества русских писателей с округом, областью.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431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/>
                        <a:t>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/>
                        <a:t>класс</a:t>
                      </a: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Древнерусская литература.</a:t>
                      </a:r>
                      <a:endParaRPr lang="ru-RU" sz="11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Региональный компонент.</a:t>
                      </a:r>
                      <a:endParaRPr lang="ru-RU" sz="11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Родная природа в произведениях писателей 20 века.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Устный журнал.</a:t>
                      </a:r>
                      <a:endParaRPr lang="ru-RU" sz="11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Исследовательская работа «Становление литературы ХМАО-Югры».</a:t>
                      </a:r>
                      <a:endParaRPr lang="ru-RU" sz="11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«Поэзия Нижневартовска».</a:t>
                      </a:r>
                      <a:endParaRPr lang="ru-RU" sz="11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Встреча с поэтами и писателями города Нижневартовска с В. Акимовым, Еленой </a:t>
                      </a:r>
                      <a:r>
                        <a:rPr lang="ru-RU" sz="1400" dirty="0" err="1"/>
                        <a:t>Слипченко</a:t>
                      </a:r>
                      <a:r>
                        <a:rPr lang="ru-RU" sz="1400" dirty="0"/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Древняя литература народов ханты и манси.</a:t>
                      </a:r>
                      <a:endParaRPr lang="ru-RU" sz="11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Поэты города Нижневартовска, Сургута:</a:t>
                      </a:r>
                      <a:endParaRPr lang="ru-RU" sz="11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Куваева Н.Л., Н. Смирнов,</a:t>
                      </a:r>
                      <a:endParaRPr lang="ru-RU" sz="11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В.А.Мазин, В.И. Малышева, </a:t>
                      </a:r>
                      <a:endParaRPr lang="ru-RU" sz="11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С. И. Майорова, Альбина Кузьмина.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126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/>
                        <a:t>10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/>
                        <a:t>класс</a:t>
                      </a: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 Жизнь и творчество Достоевского.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Исследовательские и проектные работы.</a:t>
                      </a:r>
                      <a:endParaRPr lang="ru-RU" sz="11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Творческий проект «Литературные места ХМАО – Югры» или «Памятники писателям и поэтам в городах ХМАО - Югры».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Достоевский и город Омск.</a:t>
                      </a:r>
                      <a:endParaRPr lang="ru-RU" sz="11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Тобольск и поэты – декабристы.</a:t>
                      </a:r>
                      <a:endParaRPr lang="ru-RU" sz="11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Связь жизни и творчества русских писателей с округом, областью.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126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/>
                        <a:t>11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/>
                        <a:t>класс</a:t>
                      </a: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Новейшая современная  поэзия и проза.</a:t>
                      </a: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/>
                        <a:t>Конкурс чтецов.</a:t>
                      </a:r>
                      <a:endParaRPr lang="ru-RU" sz="1000"/>
                    </a:p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/>
                        <a:t>Устный журнал «Творчества Маргариты Анисимковой»</a:t>
                      </a: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/>
                        <a:t>Маргарита </a:t>
                      </a:r>
                      <a:r>
                        <a:rPr lang="ru-RU" sz="1400" dirty="0" err="1"/>
                        <a:t>Анисимкова</a:t>
                      </a:r>
                      <a:r>
                        <a:rPr lang="ru-RU" sz="1400" dirty="0"/>
                        <a:t> «Порушенная невеста».</a:t>
                      </a:r>
                      <a:endParaRPr lang="ru-RU" sz="1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1131910"/>
          </a:xfr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Краеведческая </a:t>
            </a:r>
            <a:r>
              <a:rPr lang="ru-RU" sz="2700" dirty="0"/>
              <a:t>тематика на уроках вызывает коммуникативную активность в результате следующих факторов: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учащиеся знают, о чём говорят;</a:t>
            </a:r>
          </a:p>
          <a:p>
            <a:pPr lvl="0"/>
            <a:r>
              <a:rPr lang="ru-RU" dirty="0"/>
              <a:t>учащиеся говорят о том, что им дорого.  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      </a:t>
            </a:r>
            <a:r>
              <a:rPr lang="ru-RU" u="sng" dirty="0">
                <a:solidFill>
                  <a:schemeClr val="accent5">
                    <a:lumMod val="50000"/>
                  </a:schemeClr>
                </a:solidFill>
              </a:rPr>
              <a:t>Поэтому при выборе краеведческого материала учитываются:</a:t>
            </a:r>
          </a:p>
          <a:p>
            <a:pPr lvl="0"/>
            <a:r>
              <a:rPr lang="ru-RU" dirty="0"/>
              <a:t>реальность материалов для учащихся, т.е. учащиеся должны точно представлять, о чем идет речь;</a:t>
            </a:r>
          </a:p>
          <a:p>
            <a:pPr lvl="0"/>
            <a:r>
              <a:rPr lang="ru-RU" dirty="0"/>
              <a:t>заинтересованность учащихся в данном материале;</a:t>
            </a:r>
          </a:p>
          <a:p>
            <a:pPr lvl="0"/>
            <a:r>
              <a:rPr lang="ru-RU" dirty="0"/>
              <a:t>неполнота информации о данном материале;</a:t>
            </a:r>
          </a:p>
          <a:p>
            <a:pPr lvl="0"/>
            <a:r>
              <a:rPr lang="ru-RU" dirty="0"/>
              <a:t>привязанность данного материала к программной теме;</a:t>
            </a:r>
          </a:p>
          <a:p>
            <a:pPr lvl="0"/>
            <a:r>
              <a:rPr lang="ru-RU" dirty="0"/>
              <a:t>социализирующая ценность данного материала;</a:t>
            </a:r>
          </a:p>
          <a:p>
            <a:pPr lvl="0"/>
            <a:r>
              <a:rPr lang="ru-RU" dirty="0"/>
              <a:t>тесный контакт с родителями учащихся в выполнении заданий.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/>
              <a:t>Дидактический материал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  <a:ln>
            <a:solidFill>
              <a:schemeClr val="accent5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1.Составление </a:t>
            </a:r>
            <a:r>
              <a:rPr lang="ru-RU" dirty="0"/>
              <a:t>небольших устных и письменных рассказов о своей семье, дедушках и бабушках, нашем городе, округе, области («Я и моя семья», «О чем поведала старая фотография», «Улица, на которой я живу», «Имя моего города».) Эти задания ребята выполняли охотно, привлекая своих родителей, дедушек и бабушек, старожилов города. </a:t>
            </a:r>
          </a:p>
          <a:p>
            <a:r>
              <a:rPr lang="ru-RU" dirty="0"/>
              <a:t>2. Разработка исследовательских работ и социальных проектов на основе краеведческого материала.</a:t>
            </a:r>
          </a:p>
          <a:p>
            <a:r>
              <a:rPr lang="ru-RU" dirty="0"/>
              <a:t>3. Составление текстов по различным темам русского языка на основе краеведческого материала.</a:t>
            </a:r>
          </a:p>
          <a:p>
            <a:r>
              <a:rPr lang="ru-RU" dirty="0"/>
              <a:t>4. Работа с текстами (анализ) писателей ХМАО-Югры.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>Мероприятия</a:t>
            </a:r>
            <a:r>
              <a:rPr lang="ru-RU" dirty="0"/>
              <a:t>, проводимые в рамках предметных </a:t>
            </a:r>
            <a:r>
              <a:rPr lang="ru-RU" dirty="0" smtClean="0"/>
              <a:t>недель: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  <a:ln>
            <a:solidFill>
              <a:schemeClr val="accent5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r>
              <a:rPr lang="ru-RU" dirty="0"/>
              <a:t>«ХМАО – центр культуры северных народов», «Экология и человек», «На службе здоровья человека Севера»:</a:t>
            </a:r>
          </a:p>
          <a:p>
            <a:pPr lvl="0"/>
            <a:r>
              <a:rPr lang="ru-RU" dirty="0"/>
              <a:t>«Русский Север  - сокровищница народной культуры» (устный журнал);</a:t>
            </a:r>
          </a:p>
          <a:p>
            <a:pPr lvl="0"/>
            <a:r>
              <a:rPr lang="ru-RU" dirty="0"/>
              <a:t>«Памятники истории и культуры родного края» (заочная экскурсия);</a:t>
            </a:r>
          </a:p>
          <a:p>
            <a:pPr lvl="0"/>
            <a:r>
              <a:rPr lang="ru-RU" dirty="0"/>
              <a:t>«Лирика нижневартовских поэтов  (литературный альманах);</a:t>
            </a:r>
          </a:p>
          <a:p>
            <a:pPr lvl="0"/>
            <a:r>
              <a:rPr lang="ru-RU" dirty="0"/>
              <a:t>КВН между командами родителей и учащихся «Моя малая родина»;</a:t>
            </a:r>
          </a:p>
          <a:p>
            <a:pPr lvl="0"/>
            <a:r>
              <a:rPr lang="ru-RU" dirty="0"/>
              <a:t> «В краю оленьих троп. Быт, традиции» (библиотечный урок).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  <a:solidFill>
            <a:schemeClr val="accent5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3600" b="1" dirty="0"/>
              <a:t>Формы использования краеведческого материала на уроках русского языка: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85000" lnSpcReduction="10000"/>
          </a:bodyPr>
          <a:lstStyle/>
          <a:p>
            <a:r>
              <a:rPr lang="ru-RU" dirty="0"/>
              <a:t>Словосочетания, предложения, тексты, тематически ориентированные на природу, материальную и духовную культуру ХМАО-Югры, но и языковой материал: топонимику местности, фольклор народов, проживающих в ХМАО- Югре, отрывки из произведений местных поэтов и писателей. </a:t>
            </a:r>
          </a:p>
          <a:p>
            <a:r>
              <a:rPr lang="ru-RU" dirty="0"/>
              <a:t>2. Исследовательские работы  по топонимике: название городов, сел, поселки, улиц, озер и рек.</a:t>
            </a:r>
          </a:p>
          <a:p>
            <a:r>
              <a:rPr lang="ru-RU" dirty="0"/>
              <a:t>3. На уроках развития речи  даю ребятам</a:t>
            </a:r>
            <a:r>
              <a:rPr lang="ru-RU" b="1" dirty="0"/>
              <a:t> задание:</a:t>
            </a:r>
            <a:r>
              <a:rPr lang="ru-RU" dirty="0"/>
              <a:t> написать сочинение- миниатюру на тему «Мой любимый уголок города» или «Улица, на которой я живу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>Исследовательские и проектные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1600200"/>
            <a:ext cx="5829312" cy="4972072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«Честь и достоинство в менталитете русского народа на примерах истории и литературы».</a:t>
            </a:r>
          </a:p>
          <a:p>
            <a:r>
              <a:rPr lang="ru-RU" dirty="0" smtClean="0"/>
              <a:t>«Сказки и загадки. Отражение в них жизни русского народа и народов Севера»</a:t>
            </a:r>
          </a:p>
          <a:p>
            <a:r>
              <a:rPr lang="ru-RU" dirty="0" smtClean="0"/>
              <a:t>«Топонимика рек и озер ХМАО- Югры».</a:t>
            </a:r>
          </a:p>
          <a:p>
            <a:r>
              <a:rPr lang="ru-RU" dirty="0" smtClean="0"/>
              <a:t>«Экскурсия по ХМАО- Югре»</a:t>
            </a:r>
          </a:p>
          <a:p>
            <a:r>
              <a:rPr lang="ru-RU" dirty="0" smtClean="0"/>
              <a:t>«Литературные места </a:t>
            </a:r>
            <a:r>
              <a:rPr lang="ru-RU" smtClean="0"/>
              <a:t>моего города»</a:t>
            </a:r>
            <a:endParaRPr lang="ru-RU" dirty="0"/>
          </a:p>
        </p:txBody>
      </p:sp>
      <p:pic>
        <p:nvPicPr>
          <p:cNvPr id="13314" name="Picture 2" descr="http://im2-tub-ru.yandex.net/i?id=78b04c7239356fc9cadc29454bc699df-121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1643074" cy="1857388"/>
          </a:xfrm>
          <a:prstGeom prst="rect">
            <a:avLst/>
          </a:prstGeom>
          <a:noFill/>
        </p:spPr>
      </p:pic>
      <p:pic>
        <p:nvPicPr>
          <p:cNvPr id="13316" name="Picture 4" descr="http://im2-tub-ru.yandex.net/i?id=91302afb486712b07d8dab9c6d73cdf7-81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14752"/>
            <a:ext cx="2500330" cy="1428750"/>
          </a:xfrm>
          <a:prstGeom prst="rect">
            <a:avLst/>
          </a:prstGeom>
          <a:noFill/>
        </p:spPr>
      </p:pic>
      <p:pic>
        <p:nvPicPr>
          <p:cNvPr id="13318" name="Picture 6" descr="http://im3-tub-ru.yandex.net/i?id=ea7c21a249c0d92672c44d7d380420b1-106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214950"/>
            <a:ext cx="24193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/>
              <a:t>Ресурсы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28735"/>
          <a:ext cx="8472518" cy="534827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85908"/>
                <a:gridCol w="6786610"/>
              </a:tblGrid>
              <a:tr h="18573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15868"/>
                          </a:solidFill>
                          <a:latin typeface="Calibri"/>
                          <a:ea typeface="Times New Roman"/>
                        </a:rPr>
                        <a:t>Кадровые:</a:t>
                      </a:r>
                      <a:endParaRPr lang="ru-RU" sz="1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4820" algn="l"/>
                        </a:tabLst>
                      </a:pPr>
                      <a:r>
                        <a:rPr lang="ru-RU" sz="1400" i="1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ля разработки и внедрения проекта: 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имею высшее образование, окончила Тобольский государственный педагогический институт, 1979г, по специальности «Учитель русского языка и литературы».  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Прошла следующие курсы </a:t>
                      </a:r>
                      <a:r>
                        <a:rPr lang="ru-RU" sz="14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повышения квалификации: </a:t>
                      </a:r>
                      <a:endParaRPr lang="ru-RU" sz="1000">
                        <a:latin typeface="Calibri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1.«Проектирование и реализация системы оценки достижений планируемых результатов освоения основной образовательной программы», 72 учебных часа, г. Ханты- Мансийск, АУ ДПО ХМАО-ЮГРЫ «Институт развития образования», 2011 год. Удостоверение №2269.</a:t>
                      </a: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97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15868"/>
                          </a:solidFill>
                          <a:latin typeface="Calibri"/>
                          <a:ea typeface="Times New Roman"/>
                        </a:rPr>
                        <a:t>Материально-технические ресурсы:</a:t>
                      </a: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имеется  кабинет, оснащенный современным оборудованием: («мобильный (переносной) компьютерный класс», интерактивная доска, мультимедийный проектор и др.). Все оборудование соответствует санитарно-гигиеническим, эргономическим, здоровьесберегающим и психолого-педагогическим требованиям.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745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15868"/>
                          </a:solidFill>
                          <a:latin typeface="Calibri"/>
                          <a:ea typeface="Times New Roman"/>
                        </a:rPr>
                        <a:t>Программно-методические ресурсы:</a:t>
                      </a: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рабочие учебные  программы образовательной области «Русский язык» и «Литература» на основе государственных образовательных стандартов, авторская программа дополнительного образования для учащихся 5-6 классов «Мой край - Югра».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191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15868"/>
                          </a:solidFill>
                          <a:latin typeface="Calibri"/>
                          <a:ea typeface="Times New Roman"/>
                        </a:rPr>
                        <a:t>Цифровые образовательные ресурсы:</a:t>
                      </a: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Интернет ресурсы, презентации.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http://www.okrlib.ru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Государственная библиотека Югры.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http://www.okrlib.ru/yugra_-_eto/Краеведение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. Раздел ГБ Югры.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</a:rPr>
                        <a:t>Муниципальное бюджетное учреждение «Библиотечно-информационная система» г.Нижневартовск      </a:t>
                      </a:r>
                      <a:r>
                        <a:rPr lang="ru-RU" sz="1400" b="0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4"/>
                        </a:rPr>
                        <a:t>www.mubis.ru</a:t>
                      </a:r>
                      <a:endParaRPr lang="ru-RU" sz="10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/>
              <a:t>План реализации проекта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23762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8586"/>
                <a:gridCol w="4714908"/>
                <a:gridCol w="1714512"/>
                <a:gridCol w="1471594"/>
              </a:tblGrid>
              <a:tr h="257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215868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15868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Мероприятия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15868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Сроки выполнения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15868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Ответственные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0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Изучение теоретического материала по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выбранной теме.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2009-2010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Пудикова Л.В.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0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Прохождение курсов, семинаров. Участие в очных, дистанционных конференциях, конкурсах, мастер – классах.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годы реализации проекта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Пудикова Л.В.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0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Изучение опыта коллег по формированию коммуникативных  компетенций через использование краеведческого материала.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Внедрение в личную педагогическую практику приемов и методов новых технологий, позволяющих добиться реальных результатов при реализации данного проекта.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2009-2010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Пудикова Л.В.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0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Разработка уроков, дидактического материала с краеведческим материалом.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2010-2011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Пудикова Л.В.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0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Анкетирование учащихся и их родителей. Цель: выявить актуальность, востребованность программы.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ноябрь, 2010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Пудикова Л.В.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/>
              <a:t>Визитная карточка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14282" y="1535112"/>
            <a:ext cx="3214710" cy="2251077"/>
          </a:xfrm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Стаж работы</a:t>
            </a:r>
          </a:p>
          <a:p>
            <a:pPr>
              <a:buFontTx/>
              <a:buChar char="-"/>
            </a:pPr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29 лет</a:t>
            </a:r>
          </a:p>
          <a:p>
            <a:pPr>
              <a:buFontTx/>
              <a:buChar char="-"/>
            </a:pPr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Стаж работы в МБОУ «СОШ№5» – 28 лет.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14282" y="4000504"/>
            <a:ext cx="3214710" cy="2125658"/>
          </a:xfr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Награды:</a:t>
            </a:r>
          </a:p>
          <a:p>
            <a:r>
              <a:rPr lang="ru-RU" dirty="0" smtClean="0"/>
              <a:t>Нагрудный знак «Почетный </a:t>
            </a:r>
            <a:r>
              <a:rPr lang="ru-RU" dirty="0"/>
              <a:t>работник общего образования Российской Федерации» за заслуги в области образования, 2006 год.</a:t>
            </a:r>
          </a:p>
          <a:p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072198" y="1535112"/>
            <a:ext cx="2928958" cy="2179639"/>
          </a:xfrm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Образование – высшее, Тобольский государственный педагогический институт, 1979</a:t>
            </a:r>
            <a:endParaRPr lang="ru-RU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214554"/>
            <a:ext cx="2621719" cy="286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929066"/>
            <a:ext cx="207170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0" y="274638"/>
            <a:ext cx="8215370" cy="868346"/>
          </a:xfr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/>
              <a:t>Результативность</a:t>
            </a:r>
            <a:endParaRPr lang="ru-RU" dirty="0"/>
          </a:p>
        </p:txBody>
      </p:sp>
      <p:pic>
        <p:nvPicPr>
          <p:cNvPr id="4098" name="Диаграмма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435771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Диаграмма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71612"/>
            <a:ext cx="4000528" cy="251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Диаграмма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143380"/>
            <a:ext cx="4286280" cy="246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/>
        </p:nvGraphicFramePr>
        <p:xfrm>
          <a:off x="4857752" y="4286256"/>
          <a:ext cx="3857652" cy="2285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274638"/>
            <a:ext cx="8358246" cy="868362"/>
          </a:xfr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/>
              <a:t>Результативность</a:t>
            </a:r>
            <a:endParaRPr lang="ru-RU" dirty="0"/>
          </a:p>
        </p:txBody>
      </p:sp>
      <p:pic>
        <p:nvPicPr>
          <p:cNvPr id="5122" name="Диаграмма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143380"/>
            <a:ext cx="535785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285860"/>
            <a:ext cx="2071702" cy="270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298"/>
            <a:ext cx="1843912" cy="253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1285860"/>
            <a:ext cx="214314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1357298"/>
            <a:ext cx="2071702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4882" y="1357298"/>
            <a:ext cx="1829118" cy="260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4143380"/>
            <a:ext cx="1500166" cy="214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5206" y="4071942"/>
            <a:ext cx="1764633" cy="242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>Воспроизводимость педагогического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1600200"/>
            <a:ext cx="6043626" cy="47577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32500" lnSpcReduction="20000"/>
          </a:bodyPr>
          <a:lstStyle/>
          <a:p>
            <a:endParaRPr lang="ru-RU" sz="3800" dirty="0" smtClean="0"/>
          </a:p>
          <a:p>
            <a:r>
              <a:rPr lang="ru-RU" sz="4900" dirty="0" smtClean="0"/>
              <a:t>На </a:t>
            </a:r>
            <a:r>
              <a:rPr lang="ru-RU" sz="4900" dirty="0"/>
              <a:t>портале «Социальная сеть работников образования» nsportal.ru имею мини - сайт учителя Пудиковой Л.В.</a:t>
            </a:r>
          </a:p>
          <a:p>
            <a:r>
              <a:rPr lang="ru-RU" sz="4900" dirty="0"/>
              <a:t>В 2011 году выступила на школьном методическом объединении докладом по теме «Изучение краеведческого материала на уроках литературы» и презентовала брошюру «Творчество народов Севера».  </a:t>
            </a:r>
          </a:p>
          <a:p>
            <a:r>
              <a:rPr lang="ru-RU" sz="4900" dirty="0"/>
              <a:t> Руководила пунктом проведения ЕГЭ в г. Нижневартовске.</a:t>
            </a:r>
          </a:p>
          <a:p>
            <a:r>
              <a:rPr lang="ru-RU" sz="4900" dirty="0"/>
              <a:t>Работала в составе жюри межрегионального конкурса исследовательских работ «Открытие мира» в 2013 году. В 2012 году выступила с докладом на Всероссийской научно-практической конференции «Традиции и инновации в образовательном пространстве России, ХМАО-ЮГРЫ, НГГУ» от 26 марта 2012 года, г. Нижневартовск с докладом «Использование краеведческого материала на уроках русского языка и литературы как средство развития коммуникативных компетенций».</a:t>
            </a:r>
          </a:p>
          <a:p>
            <a:r>
              <a:rPr lang="ru-RU" sz="4900" dirty="0"/>
              <a:t>Принимала участие с детьми в работе </a:t>
            </a:r>
            <a:r>
              <a:rPr lang="en-GB" sz="4900" dirty="0"/>
              <a:t>III </a:t>
            </a:r>
            <a:r>
              <a:rPr lang="ru-RU" sz="4900" dirty="0"/>
              <a:t>Окружной научной конференции «Новое поколение и Общество знаний» 1 ноября 2013года, г. Сургут.</a:t>
            </a:r>
          </a:p>
          <a:p>
            <a:endParaRPr lang="ru-RU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000240"/>
            <a:ext cx="2357454" cy="323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Перспективы дальнейшего развития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ru-RU" dirty="0"/>
              <a:t>В перспективе </a:t>
            </a:r>
            <a:endParaRPr lang="ru-RU" dirty="0" smtClean="0"/>
          </a:p>
          <a:p>
            <a:r>
              <a:rPr lang="ru-RU" dirty="0" smtClean="0"/>
              <a:t>создание </a:t>
            </a:r>
            <a:r>
              <a:rPr lang="ru-RU" dirty="0"/>
              <a:t>брошюры по  обобщению опыта использования краеведческого литературного материала. </a:t>
            </a:r>
            <a:endParaRPr lang="ru-RU" dirty="0" smtClean="0"/>
          </a:p>
          <a:p>
            <a:r>
              <a:rPr lang="ru-RU" dirty="0" smtClean="0"/>
              <a:t>Разработка </a:t>
            </a:r>
            <a:r>
              <a:rPr lang="ru-RU" dirty="0"/>
              <a:t>занятий  по русскому языку с использованием краеведческого материала. </a:t>
            </a:r>
            <a:endParaRPr lang="ru-RU" dirty="0" smtClean="0"/>
          </a:p>
          <a:p>
            <a:r>
              <a:rPr lang="ru-RU" dirty="0" smtClean="0"/>
              <a:t>Создание </a:t>
            </a:r>
            <a:r>
              <a:rPr lang="ru-RU" dirty="0"/>
              <a:t>сайта для публикации методической копилки и работы с учениками по формированию их ключевых компетенций.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А давайте сделаем....уборку. KitaClub - лучший портал для девочек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5720" y="1214422"/>
            <a:ext cx="4211668" cy="257176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55000" lnSpcReduction="20000"/>
          </a:bodyPr>
          <a:lstStyle/>
          <a:p>
            <a:endParaRPr lang="ru-RU" i="1" dirty="0" smtClean="0"/>
          </a:p>
          <a:p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обусловлена:</a:t>
            </a:r>
          </a:p>
          <a:p>
            <a:pPr lvl="0"/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возрастающими требованиями к уровню овладения знаниями и  коммуникацией учащимися  современной средней общеобразовательной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школы;   повышенным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интересом к поиску эффективных средств обучения и к развитию межкультурной коммуникации;</a:t>
            </a:r>
          </a:p>
          <a:p>
            <a:pPr lvl="0"/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отсутствием конкретных пособий для внедрения регионального компонента конкретно в нашем регионе.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85720" y="3857628"/>
            <a:ext cx="4211668" cy="264320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/>
              <a:t>         Актуальность </a:t>
            </a:r>
            <a:r>
              <a:rPr lang="ru-RU" b="1" i="1" dirty="0"/>
              <a:t>проекта  для города и региона </a:t>
            </a:r>
            <a:r>
              <a:rPr lang="ru-RU" dirty="0"/>
              <a:t>заключается  в том,  что данная система обучения не замыкается на рамках конкретного образовательного учреждения, а может служить результатом интегрального взаимодействия образовательных учреждений целого региона. В результате подобного взаимодействия объединяются усилия всех педагогов всех образовательных учреждений.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285860"/>
            <a:ext cx="4041775" cy="1857387"/>
          </a:xfrm>
          <a:ln>
            <a:solidFill>
              <a:schemeClr val="accent5">
                <a:lumMod val="5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r>
              <a:rPr lang="ru-RU" sz="2000" i="1" dirty="0"/>
              <a:t>Актуальность проекта для МБОУ «СОШ№5»</a:t>
            </a:r>
            <a:r>
              <a:rPr lang="ru-RU" sz="2000" dirty="0"/>
              <a:t> состоит в том, что он реализуется в рамках «Программы развития школы», «Программы воспитательной работы школы».</a:t>
            </a:r>
          </a:p>
        </p:txBody>
      </p:sp>
      <p:pic>
        <p:nvPicPr>
          <p:cNvPr id="9" name="Picture 2" descr="shkol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214686"/>
            <a:ext cx="4214842" cy="292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/>
              <a:t>Инновационность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Инновационность</a:t>
            </a:r>
            <a:r>
              <a:rPr lang="ru-RU" dirty="0"/>
              <a:t> данного опыта заключается в формировании у школьников не только знаний, но и компетенций, способствующих их адаптации в окружающем социуме.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Новизна</a:t>
            </a:r>
            <a:r>
              <a:rPr lang="ru-RU" dirty="0"/>
              <a:t> заключается в том, что он реализуется через авторский образовательный модуль по применению на уроках краеведческого материала.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600201"/>
            <a:ext cx="6900882" cy="297180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dirty="0"/>
              <a:t>создание  условий  для  реализации      краеведческого материала на уроках русского языка и литературы как средства развития коммуникативных компетенций.</a:t>
            </a:r>
          </a:p>
        </p:txBody>
      </p:sp>
      <p:pic>
        <p:nvPicPr>
          <p:cNvPr id="6" name="Picture 2" descr="profili obucheni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1714500" cy="139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://edu-nv.ru/images/icons/kursi_povisheniya_kvalifikacii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429132"/>
            <a:ext cx="17859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edu-nv.ru/images/icons/kollegialnie_organi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786322"/>
            <a:ext cx="2714644" cy="142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 w="57150"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изучить и проанализировать психолого-педагогическую литературу по данной теме;</a:t>
            </a:r>
          </a:p>
          <a:p>
            <a:pPr lvl="0"/>
            <a:r>
              <a:rPr lang="ru-RU" dirty="0"/>
              <a:t>разработать образовательный модуль по применению краеведческого материала на уроках русского языка и литературы;</a:t>
            </a:r>
          </a:p>
          <a:p>
            <a:pPr lvl="0"/>
            <a:r>
              <a:rPr lang="ru-RU" dirty="0"/>
              <a:t>сформировать банк исследовательских и проектных работ учащихся;</a:t>
            </a:r>
          </a:p>
          <a:p>
            <a:pPr lvl="0"/>
            <a:r>
              <a:rPr lang="ru-RU" dirty="0"/>
              <a:t>разработать авторскую программу дополнительного образования «Мой край – Югра!»;</a:t>
            </a:r>
          </a:p>
          <a:p>
            <a:pPr lvl="0"/>
            <a:r>
              <a:rPr lang="ru-RU" dirty="0"/>
              <a:t>обобщить результаты мониторинга.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57158" y="214290"/>
          <a:ext cx="8572560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2768601"/>
          </a:xfrm>
          <a:ln>
            <a:solidFill>
              <a:schemeClr val="accent5">
                <a:lumMod val="5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/>
              <a:t>процесс </a:t>
            </a:r>
            <a:r>
              <a:rPr lang="ru-RU" dirty="0"/>
              <a:t>развития и формирования коммуникативных компетенций будет эффективен, если при организации учебной деятельности будет использован краеведческий материал.</a:t>
            </a: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3857620" y="1643050"/>
            <a:ext cx="1357322" cy="1643074"/>
          </a:xfrm>
          <a:prstGeom prst="downArrowCallou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b="1" i="1" dirty="0"/>
              <a:t>Продукт педагогического проекта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0063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89993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Информационный</a:t>
                      </a:r>
                    </a:p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блок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Методический </a:t>
                      </a:r>
                    </a:p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блок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Исполнительский</a:t>
                      </a:r>
                    </a:p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блок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Контролирующий блок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000703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1.Доклад «Изучение краеведческого материала на уроках литературы»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2.Статья «Использование краеведческого материала на уроках русского языка и литературы»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1.Брошюра «Методические материалы для учителей литературы».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Педагогический проект.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3.Программа дополнительного образования «Мой край- Югра»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1.Сборник «Творчество народов Севера».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2.Сценарии уроков с использованием краеведческого материала.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1.Банк исследовательских и проектных работ учащихся.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2.Анкеты и тесты по изучаемым темам.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1649</Words>
  <Application>Microsoft Office PowerPoint</Application>
  <PresentationFormat>Экран (4:3)</PresentationFormat>
  <Paragraphs>212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Педагогический проект «Развитие коммуникативной компетенции учащихся на основе использования краеведческого материала на уроках русского языка и литературы» </vt:lpstr>
      <vt:lpstr>Визитная карточка</vt:lpstr>
      <vt:lpstr>Актуальность проекта</vt:lpstr>
      <vt:lpstr>Инновационность</vt:lpstr>
      <vt:lpstr>Цель проекта:</vt:lpstr>
      <vt:lpstr>Задачи проекта:</vt:lpstr>
      <vt:lpstr>Слайд 7</vt:lpstr>
      <vt:lpstr>Гипотеза</vt:lpstr>
      <vt:lpstr>Продукт педагогического проекта</vt:lpstr>
      <vt:lpstr>Продукт педагогического проекта</vt:lpstr>
      <vt:lpstr>Цели и задачи литературного краеведения:</vt:lpstr>
      <vt:lpstr>Слайд 12</vt:lpstr>
      <vt:lpstr>  Краеведческая тематика на уроках вызывает коммуникативную активность в результате следующих факторов:   </vt:lpstr>
      <vt:lpstr>Дидактический материал</vt:lpstr>
      <vt:lpstr>Мероприятия, проводимые в рамках предметных недель:</vt:lpstr>
      <vt:lpstr>Формы использования краеведческого материала на уроках русского языка:</vt:lpstr>
      <vt:lpstr>Исследовательские и проектные работы:</vt:lpstr>
      <vt:lpstr>Ресурсы</vt:lpstr>
      <vt:lpstr>План реализации проекта</vt:lpstr>
      <vt:lpstr>Результативность</vt:lpstr>
      <vt:lpstr>Результативность</vt:lpstr>
      <vt:lpstr>Воспроизводимость педагогического проекта</vt:lpstr>
      <vt:lpstr>Перспективы дальнейшего развития проекта</vt:lpstr>
      <vt:lpstr>Слайд 24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2014-08-16T05:10:09Z</dcterms:created>
  <dcterms:modified xsi:type="dcterms:W3CDTF">2014-08-18T10:07:09Z</dcterms:modified>
</cp:coreProperties>
</file>