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sldIdLst>
    <p:sldId id="256" r:id="rId5"/>
    <p:sldId id="257" r:id="rId6"/>
    <p:sldId id="258" r:id="rId7"/>
    <p:sldId id="274" r:id="rId8"/>
    <p:sldId id="262" r:id="rId9"/>
    <p:sldId id="275" r:id="rId10"/>
    <p:sldId id="264" r:id="rId11"/>
    <p:sldId id="27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1CF"/>
    <a:srgbClr val="FBEEC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4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5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662604-059A-43C3-9ACC-D71F12C0A5BC}" type="datetimeFigureOut">
              <a:rPr lang="ru-RU" smtClean="0"/>
              <a:pPr/>
              <a:t>12.10.2014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67E6B6A-0A79-4EF7-89A4-926BA46442C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%20&#1091;&#1088;&#1086;&#1082;&#1072;%20&#1047;&#1072;&#1081;&#1094;&#1077;&#1074;&#1072;%20&#1053;.&#1043;.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youtube.com/watch?v=3fFtplENmzw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zwalls.ru-60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" name="Рисунок 9" descr="shutterstock_150559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95728" y="188640"/>
            <a:ext cx="2448272" cy="66693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429000"/>
            <a:ext cx="6768752" cy="115212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 теме: "Главные члены предложения"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260648"/>
            <a:ext cx="3528392" cy="2880320"/>
          </a:xfrm>
        </p:spPr>
        <p:txBody>
          <a:bodyPr/>
          <a:lstStyle/>
          <a:p>
            <a:r>
              <a:rPr lang="ru-RU" sz="4400" b="1" i="1" dirty="0" smtClean="0"/>
              <a:t>Урок русского языка в 5 «А» классе </a:t>
            </a:r>
          </a:p>
          <a:p>
            <a:endParaRPr lang="ru-RU" dirty="0"/>
          </a:p>
        </p:txBody>
      </p:sp>
      <p:pic>
        <p:nvPicPr>
          <p:cNvPr id="5" name="Рисунок 4" descr="для журналистов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4320480" cy="3308359"/>
          </a:xfrm>
          <a:prstGeom prst="rect">
            <a:avLst/>
          </a:prstGeom>
        </p:spPr>
      </p:pic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8172400" y="6093296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033553"/>
            <a:ext cx="90978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Перед вами на листочках-распечатках дана таблица, которую нам необходимо заполнить.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Итак, что мы можем сказать о главных членах, опираясь на эту таблицу?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- Работу с таблицей мы не закончили, вернёмся к ней на следующей станции.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Запишите в тетрадях слово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цепочка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выделите "опасное место" в слове.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 называются «опасные места» в слове?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Составьте с данным словом предложение и графически обозначьте главные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члены предложения.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564904"/>
            <a:ext cx="7141925" cy="200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458112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Итак, что мы можем сказать о главных членах, опираясь на эту таблицу?</a:t>
            </a:r>
            <a:endParaRPr lang="ru-RU" dirty="0" smtClean="0"/>
          </a:p>
          <a:p>
            <a:r>
              <a:rPr lang="ru-RU" dirty="0"/>
              <a:t> - Работу с таблицей мы не закончили, вернёмся к ней на следующей станции.</a:t>
            </a:r>
            <a:endParaRPr lang="ru-RU" dirty="0" smtClean="0"/>
          </a:p>
          <a:p>
            <a:r>
              <a:rPr lang="ru-RU" dirty="0"/>
              <a:t>- Запишите в тетрадях слово </a:t>
            </a:r>
            <a:r>
              <a:rPr lang="ru-RU" i="1" dirty="0"/>
              <a:t>цепочка</a:t>
            </a:r>
            <a:r>
              <a:rPr lang="ru-RU" dirty="0"/>
              <a:t>, выделите "опасное место" в слове. Как называются «опасные места» в слове? Составьте с данным словом предложение и графически обозначьте главные члены предложения.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956376" y="6021288"/>
            <a:ext cx="936104" cy="648072"/>
          </a:xfrm>
          <a:prstGeom prst="rightArrow">
            <a:avLst/>
          </a:prstGeom>
          <a:solidFill>
            <a:srgbClr val="4181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руглая лента лицом вниз 6"/>
          <p:cNvSpPr/>
          <p:nvPr/>
        </p:nvSpPr>
        <p:spPr>
          <a:xfrm>
            <a:off x="287016" y="2348880"/>
            <a:ext cx="8856984" cy="2160240"/>
          </a:xfrm>
          <a:prstGeom prst="ellipseRibbon">
            <a:avLst>
              <a:gd name="adj1" fmla="val 12662"/>
              <a:gd name="adj2" fmla="val 46517"/>
              <a:gd name="adj3" fmla="val 12500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7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0zvy57iqy2it3m7v4csc6wu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60648"/>
            <a:ext cx="4247654" cy="4524101"/>
          </a:xfrm>
        </p:spPr>
        <p:txBody>
          <a:bodyPr>
            <a:normAutofit lnSpcReduction="10000"/>
          </a:bodyPr>
          <a:lstStyle/>
          <a:p>
            <a:endParaRPr lang="ru-RU" sz="2400" dirty="0" smtClean="0"/>
          </a:p>
          <a:p>
            <a:r>
              <a:rPr lang="ru-RU" sz="2400" dirty="0" smtClean="0"/>
              <a:t>- Скажите, а для чего нам нужно было заполнять таблицу, знать, на какие вопросы отвечают главные члены, какой частью речи являются?</a:t>
            </a:r>
          </a:p>
          <a:p>
            <a:r>
              <a:rPr lang="ru-RU" sz="2400" dirty="0" smtClean="0"/>
              <a:t>(Правильно, чтобы уметь находить их в предложении. Таким образом, алгоритм нахождения главных членов предложения таков: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332656"/>
            <a:ext cx="3224337" cy="4608512"/>
          </a:xfrm>
        </p:spPr>
        <p:txBody>
          <a:bodyPr>
            <a:noAutofit/>
          </a:bodyPr>
          <a:lstStyle/>
          <a:p>
            <a:r>
              <a:rPr lang="ru-RU" sz="1900" b="1" dirty="0"/>
              <a:t>- Наше путешествие продолжается, мы добрались до королевского Дома книги</a:t>
            </a:r>
            <a:r>
              <a:rPr lang="ru-RU" sz="1900" b="1" dirty="0" smtClean="0"/>
              <a:t>. </a:t>
            </a:r>
            <a:r>
              <a:rPr lang="ru-RU" sz="1900" b="1" dirty="0"/>
              <a:t>В этом доме огромное количество книг и учебников, есть и тот, по которому мы занимаемся. Заглянем в Дом книги, найдем на книжной полке учебник русского языка для 5 класса. Откройте учебники, найдите определение главным членам предложения. Что нового о них вы узнали? Дополним таблицу.</a:t>
            </a:r>
            <a:endParaRPr lang="ru-RU" sz="1900" b="1" dirty="0" smtClean="0"/>
          </a:p>
          <a:p>
            <a:r>
              <a:rPr lang="ru-RU" sz="1900" b="1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4869160"/>
            <a:ext cx="63367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AutoNum type="arabicPeriod"/>
            </a:pPr>
            <a:r>
              <a:rPr lang="ru-RU" sz="2000" b="1" dirty="0" smtClean="0"/>
              <a:t>Выяснить, о чём говорится в предложении</a:t>
            </a:r>
          </a:p>
          <a:p>
            <a:pPr marL="342900" indent="-342900" algn="r">
              <a:buAutoNum type="arabicPeriod"/>
            </a:pPr>
            <a:r>
              <a:rPr lang="ru-RU" sz="2000" b="1" dirty="0" smtClean="0"/>
              <a:t>Задать вопрос к подлежащему. </a:t>
            </a:r>
          </a:p>
          <a:p>
            <a:pPr marL="342900" indent="-342900" algn="r">
              <a:buAutoNum type="arabicPeriod"/>
            </a:pPr>
            <a:r>
              <a:rPr lang="ru-RU" sz="2000" b="1" dirty="0" smtClean="0"/>
              <a:t>Задать вопрос к сказуемому.</a:t>
            </a:r>
          </a:p>
          <a:p>
            <a:pPr algn="r"/>
            <a:endParaRPr lang="ru-RU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956376" y="6021288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86808-2560x16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404664"/>
            <a:ext cx="8229600" cy="410445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- Ребята, наше путешествие продолжается.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Сейчас </a:t>
            </a:r>
            <a:r>
              <a:rPr lang="ru-RU" dirty="0"/>
              <a:t>мы с вами </a:t>
            </a:r>
            <a:r>
              <a:rPr lang="ru-RU" b="1" dirty="0"/>
              <a:t>проведём динамическую паузу</a:t>
            </a:r>
            <a:r>
              <a:rPr lang="ru-RU" dirty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 </a:t>
            </a:r>
            <a:r>
              <a:rPr lang="ru-RU" dirty="0"/>
              <a:t>заодно и поиграем. Итак, мы находимся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b="1" dirty="0"/>
              <a:t>игровом зале королевского дворца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"</a:t>
            </a:r>
            <a:r>
              <a:rPr lang="ru-RU" b="1" dirty="0"/>
              <a:t>Составь предложение".</a:t>
            </a:r>
            <a:r>
              <a:rPr lang="ru-RU" dirty="0"/>
              <a:t> </a:t>
            </a:r>
            <a:endParaRPr lang="ru-RU" dirty="0" smtClean="0"/>
          </a:p>
          <a:p>
            <a:endParaRPr lang="ru-RU" sz="2600" i="1" dirty="0" smtClean="0"/>
          </a:p>
          <a:p>
            <a:r>
              <a:rPr lang="ru-RU" sz="2600" i="1" dirty="0" smtClean="0"/>
              <a:t>(</a:t>
            </a:r>
            <a:r>
              <a:rPr lang="ru-RU" sz="3100" i="1" dirty="0" smtClean="0"/>
              <a:t>Каждой </a:t>
            </a:r>
            <a:r>
              <a:rPr lang="ru-RU" sz="3100" i="1" dirty="0"/>
              <a:t>группе раздаются таблички со словами, из них нужно составить предложение и определить главные члены предложения. Когда группы будут готовы, вы должны выстроиться в </a:t>
            </a:r>
            <a:r>
              <a:rPr lang="ru-RU" sz="3100" i="1" dirty="0" smtClean="0"/>
              <a:t>предложения).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5700" dirty="0" smtClean="0"/>
              <a:t>-Предложения-</a:t>
            </a:r>
            <a:endParaRPr lang="ru-RU" sz="57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2" y="472514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Скоро наступят долгожданные каникулы.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На дворе хозяйничает лютая зима.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Ребята с нетерпением ждут новогодние праздники. 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Зима принесет свои радости и подарки.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956376" y="6021288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9" presetClass="entr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39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Путешествие </a:t>
            </a:r>
            <a:r>
              <a:rPr lang="ru-RU" b="1" dirty="0"/>
              <a:t>продолжается. Следующая станция – королевский замок «Текст».</a:t>
            </a:r>
            <a:endParaRPr lang="ru-RU" b="1" dirty="0" smtClean="0"/>
          </a:p>
          <a:p>
            <a:pPr>
              <a:buFontTx/>
              <a:buChar char="-"/>
            </a:pPr>
            <a:endParaRPr lang="ru-RU" i="1" dirty="0" smtClean="0"/>
          </a:p>
          <a:p>
            <a:pPr>
              <a:buFontTx/>
              <a:buChar char="-"/>
            </a:pPr>
            <a:r>
              <a:rPr lang="ru-RU" i="1" dirty="0" smtClean="0"/>
              <a:t>В </a:t>
            </a:r>
            <a:r>
              <a:rPr lang="ru-RU" i="1" dirty="0"/>
              <a:t>лесу над росистой поляной</a:t>
            </a:r>
            <a:endParaRPr lang="ru-RU" dirty="0" smtClean="0"/>
          </a:p>
          <a:p>
            <a:r>
              <a:rPr lang="ru-RU" i="1" dirty="0"/>
              <a:t>Кукушка встречала рассвет.</a:t>
            </a:r>
            <a:endParaRPr lang="ru-RU" dirty="0" smtClean="0"/>
          </a:p>
          <a:p>
            <a:r>
              <a:rPr lang="ru-RU" i="1" dirty="0"/>
              <a:t>В тиши её голос стеклянный</a:t>
            </a:r>
            <a:endParaRPr lang="ru-RU" dirty="0" smtClean="0"/>
          </a:p>
          <a:p>
            <a:r>
              <a:rPr lang="ru-RU" i="1" dirty="0"/>
              <a:t>Звучал, как вопрос и ответ.</a:t>
            </a:r>
            <a:endParaRPr lang="ru-RU" dirty="0" smtClean="0"/>
          </a:p>
          <a:p>
            <a:r>
              <a:rPr lang="ru-RU" i="1" dirty="0"/>
              <a:t> </a:t>
            </a:r>
            <a:endParaRPr lang="ru-RU" dirty="0" smtClean="0"/>
          </a:p>
          <a:p>
            <a:r>
              <a:rPr lang="ru-RU" i="1" dirty="0"/>
              <a:t>И память об этом рассвете</a:t>
            </a:r>
            <a:endParaRPr lang="ru-RU" dirty="0" smtClean="0"/>
          </a:p>
          <a:p>
            <a:r>
              <a:rPr lang="ru-RU" i="1" dirty="0"/>
              <a:t>Я в город с собой унесу.</a:t>
            </a:r>
            <a:endParaRPr lang="ru-RU" dirty="0" smtClean="0"/>
          </a:p>
          <a:p>
            <a:r>
              <a:rPr lang="ru-RU" i="1" dirty="0"/>
              <a:t>Пускай мне зимою о лете</a:t>
            </a:r>
            <a:endParaRPr lang="ru-RU" dirty="0" smtClean="0"/>
          </a:p>
          <a:p>
            <a:r>
              <a:rPr lang="ru-RU" i="1" dirty="0"/>
              <a:t>Напомнит кукушка в лесу.</a:t>
            </a:r>
            <a:endParaRPr lang="ru-RU" dirty="0" smtClean="0"/>
          </a:p>
          <a:p>
            <a:r>
              <a:rPr lang="ru-RU" dirty="0"/>
              <a:t>           (С. Маршак).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Можно ли стихотворение С.Маршака назвать текстом? Докажите.</a:t>
            </a:r>
            <a:endParaRPr lang="ru-RU" dirty="0" smtClean="0"/>
          </a:p>
          <a:p>
            <a:r>
              <a:rPr lang="ru-RU" dirty="0"/>
              <a:t>- Какова тема текста?</a:t>
            </a:r>
            <a:endParaRPr lang="ru-RU" dirty="0" smtClean="0"/>
          </a:p>
          <a:p>
            <a:r>
              <a:rPr lang="ru-RU" dirty="0"/>
              <a:t>- Основная мысль?</a:t>
            </a:r>
            <a:endParaRPr lang="ru-RU" dirty="0" smtClean="0"/>
          </a:p>
          <a:p>
            <a:r>
              <a:rPr lang="ru-RU" dirty="0"/>
              <a:t>- Какие выразительные средства помогают автору выразить основную мысль?</a:t>
            </a:r>
            <a:endParaRPr lang="ru-RU" dirty="0" smtClean="0"/>
          </a:p>
          <a:p>
            <a:r>
              <a:rPr lang="ru-RU" dirty="0"/>
              <a:t>- К какому стилю можно отнести текст?</a:t>
            </a:r>
            <a:endParaRPr lang="ru-RU" dirty="0" smtClean="0"/>
          </a:p>
          <a:p>
            <a:r>
              <a:rPr lang="ru-RU" dirty="0"/>
              <a:t>- Тип речи?</a:t>
            </a:r>
            <a:endParaRPr lang="ru-RU" dirty="0" smtClean="0"/>
          </a:p>
          <a:p>
            <a:r>
              <a:rPr lang="ru-RU" dirty="0"/>
              <a:t>- Как можно озаглавить текст?</a:t>
            </a:r>
            <a:endParaRPr lang="ru-RU" dirty="0" smtClean="0"/>
          </a:p>
          <a:p>
            <a:r>
              <a:rPr lang="ru-RU" dirty="0"/>
              <a:t>- Выпишите грамматические основы, графически обозначьте подлежащее и сказуемое. Чем они выражены?</a:t>
            </a:r>
          </a:p>
        </p:txBody>
      </p:sp>
      <p:pic>
        <p:nvPicPr>
          <p:cNvPr id="3" name="Рисунок 2" descr="1057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3968" y="620688"/>
            <a:ext cx="4138055" cy="3105026"/>
          </a:xfrm>
          <a:prstGeom prst="rect">
            <a:avLst/>
          </a:prstGeom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956376" y="6021288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78a7a_faeda06d_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27584" y="1260299"/>
            <a:ext cx="7776864" cy="5336874"/>
          </a:xfrm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- Продолжаем путешествие. Сейчас мы находимся </a:t>
            </a:r>
            <a:r>
              <a:rPr lang="ru-RU" b="1" dirty="0"/>
              <a:t>в тронном зале королевства «Творческое задание».</a:t>
            </a:r>
            <a:endParaRPr lang="ru-RU" dirty="0" smtClean="0"/>
          </a:p>
          <a:p>
            <a:pPr algn="ctr"/>
            <a:r>
              <a:rPr lang="ru-RU" dirty="0"/>
              <a:t>- Составьте текст по картине. Назовите грамматические основы.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956376" y="6021288"/>
            <a:ext cx="936104" cy="648072"/>
          </a:xfrm>
          <a:prstGeom prst="rightArrow">
            <a:avLst/>
          </a:prstGeom>
          <a:solidFill>
            <a:srgbClr val="4181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0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2_new_year_wallpaper-20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2400" dirty="0" smtClean="0"/>
              <a:t>Ребята</a:t>
            </a:r>
            <a:r>
              <a:rPr lang="ru-RU" sz="2400" dirty="0"/>
              <a:t>, пришло время возвращаться из сказочного путешествия по королевству «Предложение». Но вот беда! За время путешествия на ковре-самолете образовались дыры, его необходимо залатать. А залатать его можно не иглой и нитками, а правильными ответами на вопросы, которые скрываются на </a:t>
            </a:r>
            <a:r>
              <a:rPr lang="ru-RU" sz="2400" dirty="0" smtClean="0"/>
              <a:t>заплатках!</a:t>
            </a:r>
          </a:p>
          <a:p>
            <a:pPr algn="ctr">
              <a:buFontTx/>
              <a:buChar char="-"/>
            </a:pPr>
            <a:endParaRPr lang="ru-RU" sz="2400" dirty="0"/>
          </a:p>
          <a:p>
            <a:pPr algn="ctr"/>
            <a:r>
              <a:rPr lang="ru-RU" sz="2400" dirty="0" smtClean="0"/>
              <a:t>(Вопросы </a:t>
            </a:r>
            <a:r>
              <a:rPr lang="ru-RU" sz="2400" dirty="0"/>
              <a:t>заранее записываются на заплатках, которые крепятся магнитом к доске Ученики поочередно выходят к доске, отрывают заплатки, читают вопрос и отвечают на него. Заплатка прикрепляется на место в том случае, если ответ дан </a:t>
            </a:r>
            <a:r>
              <a:rPr lang="ru-RU" sz="2400" dirty="0" smtClean="0"/>
              <a:t>правильный).</a:t>
            </a:r>
            <a:endParaRPr lang="ru-RU" sz="2400" dirty="0"/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956376" y="6021288"/>
            <a:ext cx="936104" cy="648072"/>
          </a:xfrm>
          <a:prstGeom prst="rightArrow">
            <a:avLst/>
          </a:prstGeom>
          <a:solidFill>
            <a:srgbClr val="4181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ecf4e_dcae5bda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221088"/>
            <a:ext cx="8892480" cy="23574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476673"/>
            <a:ext cx="61926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Может ли существовать предложение без главных членов предложения? Ответ докажите.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какие вопросы отвечают чаще всего главные члены предложения?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Какими </a:t>
            </a:r>
            <a:r>
              <a:rPr lang="ru-RU" dirty="0"/>
              <a:t>частями речи выражены главные члены предложения?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чего служат главные члены предложения?</a:t>
            </a:r>
            <a:endParaRPr lang="ru-RU" dirty="0" smtClean="0"/>
          </a:p>
          <a:p>
            <a:r>
              <a:rPr lang="ru-RU" dirty="0"/>
              <a:t>Определите главные члены предложения. </a:t>
            </a:r>
            <a:endParaRPr lang="ru-RU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51720" y="508518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зимнем лесу хлопочут с утра до вечера белки.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956376" y="6021288"/>
            <a:ext cx="936104" cy="648072"/>
          </a:xfrm>
          <a:prstGeom prst="rightArrow">
            <a:avLst/>
          </a:prstGeom>
          <a:solidFill>
            <a:srgbClr val="4181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f86b88-0ddd-4b55-a083-1e8bbe51455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8476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43808" y="188640"/>
            <a:ext cx="53823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3200" b="1" dirty="0" smtClean="0"/>
              <a:t>Ковер-самолет </a:t>
            </a:r>
            <a:r>
              <a:rPr lang="ru-RU" sz="3200" b="1" dirty="0"/>
              <a:t>мы починили, теперь можно отправляться назад в страну "Школяндию". </a:t>
            </a:r>
            <a:endParaRPr lang="ru-RU" sz="3200" b="1" dirty="0" smtClean="0"/>
          </a:p>
          <a:p>
            <a:pPr algn="ctr">
              <a:buFontTx/>
              <a:buChar char="-"/>
            </a:pPr>
            <a:r>
              <a:rPr lang="ru-RU" sz="3200" b="1" dirty="0" smtClean="0"/>
              <a:t>Урок </a:t>
            </a:r>
            <a:r>
              <a:rPr lang="ru-RU" sz="3200" b="1" dirty="0"/>
              <a:t>наш закончился, но не закончилось путешествие в сказочное королевство «Предложение», мы его продолжим на следующих </a:t>
            </a:r>
            <a:r>
              <a:rPr lang="ru-RU" sz="3200" b="1" dirty="0" smtClean="0"/>
              <a:t>уроках…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5301208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&lt;</a:t>
            </a:r>
            <a:r>
              <a:rPr lang="ru-RU" b="1" dirty="0" smtClean="0"/>
              <a:t>Номера </a:t>
            </a:r>
            <a:r>
              <a:rPr lang="ru-RU" b="1" dirty="0" err="1" smtClean="0"/>
              <a:t>упражений</a:t>
            </a:r>
            <a:r>
              <a:rPr lang="en-US" b="1" dirty="0" smtClean="0"/>
              <a:t>&gt;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55568" y="5301208"/>
            <a:ext cx="3888432" cy="4320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08104" y="5301208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923928" y="5229200"/>
            <a:ext cx="93610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6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3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4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800"/>
                            </p:stCondLst>
                            <p:childTnLst>
                              <p:par>
                                <p:cTn id="19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1" animBg="1"/>
      <p:bldP spid="8" grpId="0"/>
      <p:bldP spid="8" grpId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94129"/>
            <a:ext cx="9144000" cy="6763871"/>
          </a:xfrm>
          <a:prstGeom prst="rect">
            <a:avLst/>
          </a:prstGeom>
        </p:spPr>
      </p:pic>
      <p:pic>
        <p:nvPicPr>
          <p:cNvPr id="4" name="Рисунок 3" descr="02.jpg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</a:t>
            </a:r>
            <a:r>
              <a:rPr lang="ru-RU" b="1" dirty="0" smtClean="0"/>
              <a:t> урока: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отработать алгоритм нахождения сказуемого и подлежащего в предложении, формирование навыков постановки вопросов к главным членам предложения, формирование умения графически обозначать главные члены в предложении, вырабатывать грамотное письмо;</a:t>
            </a:r>
          </a:p>
          <a:p>
            <a:r>
              <a:rPr lang="ru-RU" dirty="0" smtClean="0"/>
              <a:t>развивать творчество учащихся по предмету, развивать мышление;</a:t>
            </a:r>
          </a:p>
          <a:p>
            <a:r>
              <a:rPr lang="ru-RU" dirty="0" smtClean="0"/>
              <a:t>прививать любовь к русскому языку, воспитывать толерантное отношение друг к другу.</a:t>
            </a:r>
          </a:p>
          <a:p>
            <a:endParaRPr lang="ru-RU" dirty="0"/>
          </a:p>
        </p:txBody>
      </p:sp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7956376" y="6021288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8d6a8_c8c486d5_orig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25252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08912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тетрадях :</a:t>
            </a:r>
            <a:br>
              <a:rPr lang="ru-RU" dirty="0" smtClean="0"/>
            </a:br>
            <a:r>
              <a:rPr lang="ru-RU" sz="7200" dirty="0" smtClean="0">
                <a:latin typeface="Monotype Corsiva" pitchFamily="66" charset="0"/>
              </a:rPr>
              <a:t>число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Классная работа</a:t>
            </a:r>
            <a:br>
              <a:rPr lang="ru-R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7200" dirty="0" smtClean="0">
                <a:latin typeface="Monotype Corsiva" pitchFamily="66" charset="0"/>
              </a:rPr>
              <a:t>Тема урока</a:t>
            </a:r>
            <a:endParaRPr lang="ru-RU" sz="7200" dirty="0">
              <a:latin typeface="Monotype Corsiva" pitchFamily="66" charset="0"/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12360" y="5877272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1600" y="332656"/>
            <a:ext cx="7859216" cy="9941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 Ребята, на прошлых уроках мы изучали словосочетание. Внимательно посмотрите на экран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39552" y="1412776"/>
            <a:ext cx="3600400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Листья разноцветные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Золотая осень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Шуршащий ковер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4644008" y="1412776"/>
            <a:ext cx="4041775" cy="3951288"/>
          </a:xfrm>
          <a:prstGeom prst="rect">
            <a:avLst/>
          </a:prstGeom>
        </p:spPr>
        <p:txBody>
          <a:bodyPr/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Разноцветные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листья ложатся под ноги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Наступила золотая осень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Под ногами</a:t>
            </a:r>
            <a:r>
              <a:rPr kumimoji="0" lang="ru-RU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пестреет шуршащий ковер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740352" y="5949280"/>
            <a:ext cx="11521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1844824"/>
            <a:ext cx="28803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2996952"/>
            <a:ext cx="28803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6056" y="4077072"/>
            <a:ext cx="36004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76328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/>
              <a:t> - На экране даны две колонки слов, в какой из них словосочетания?</a:t>
            </a:r>
            <a:endParaRPr lang="ru-RU" sz="3400" dirty="0" smtClean="0"/>
          </a:p>
          <a:p>
            <a:r>
              <a:rPr lang="ru-RU" sz="3400" dirty="0"/>
              <a:t> - Как вы определили, что это словосочетания?</a:t>
            </a:r>
            <a:endParaRPr lang="ru-RU" sz="3400" dirty="0" smtClean="0"/>
          </a:p>
          <a:p>
            <a:r>
              <a:rPr lang="ru-RU" sz="3400" dirty="0"/>
              <a:t> - Определите в данных словосочетаниях главное и зависимое слово.</a:t>
            </a:r>
            <a:endParaRPr lang="ru-RU" sz="3400" dirty="0" smtClean="0"/>
          </a:p>
          <a:p>
            <a:r>
              <a:rPr lang="ru-RU" sz="3400" dirty="0"/>
              <a:t> - Как связаны слова в словосочетаниях, какого они вида?</a:t>
            </a:r>
            <a:endParaRPr lang="ru-RU" sz="3400" dirty="0" smtClean="0"/>
          </a:p>
          <a:p>
            <a:r>
              <a:rPr lang="ru-RU" sz="3400" dirty="0"/>
              <a:t> - Что записано во второй колонке?</a:t>
            </a:r>
            <a:endParaRPr lang="ru-RU" sz="3400" dirty="0" smtClean="0"/>
          </a:p>
          <a:p>
            <a:r>
              <a:rPr lang="ru-RU" sz="3400" dirty="0"/>
              <a:t> - Как вы определили, что это предложения?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956376" y="6021288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leo.com-336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39752" y="260648"/>
            <a:ext cx="4464496" cy="334837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31640" y="3717032"/>
            <a:ext cx="6552728" cy="257861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Сегодня, ребята, мы отправимся в путешествие на сказочном ковре-самолете в сказочное королевство «Предложение». Наш волшебный ковер-самолет отправляется в путь.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524328" y="5805264"/>
            <a:ext cx="1331640" cy="648072"/>
          </a:xfrm>
          <a:prstGeom prst="rightArrow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3986-1920x10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25102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Жили-были Король Подлежащее и Королева Сказуемое. Они не могли жить друг без друга и очень редко они расставались. Правда, занятия у них были разные: Король отвечал на вопросы Кто? Что? А Королева была ужасной болтушкой и отвечала на несколько вопросов: Что делает? Что делают? Каков? И одевались они тоже по-разному. Король любил камзол из существительного и мантию из местоимения, Королева чаще всего бывала в платье из глагола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956376" y="6021288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Ребята, чтобы вы лучше запомнили наш урок, посмотрим видео: «Части речи и члены предложения».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 descr="Новый точечный рисунок.bmp">
            <a:hlinkClick r:id="rId2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584" y="1484784"/>
            <a:ext cx="7637916" cy="4690725"/>
          </a:xfrm>
          <a:prstGeom prst="rect">
            <a:avLst/>
          </a:prstGeom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812360" y="6093296"/>
            <a:ext cx="1187624" cy="620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hite Fur Textur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66144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 </a:t>
            </a:r>
            <a:r>
              <a:rPr lang="ru-RU" sz="2200" b="1" dirty="0" smtClean="0">
                <a:solidFill>
                  <a:schemeClr val="tx1"/>
                </a:solidFill>
              </a:rPr>
              <a:t>Вот мы с вами и прилетели в сказочное королевство «Предложение», и первая остановка в нем "Портняжкин дом". В этом доме шьют наряды для короля и королевы. Вам предстоит интересное дело - помочь храбрым портняжкам сшить наряды для правителей королевства. На партах у вас лежат листы, с напечатанным текстом: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060848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Петя______ </a:t>
            </a:r>
            <a:r>
              <a:rPr lang="ru-RU" sz="2400" i="1" dirty="0"/>
              <a:t>морем</a:t>
            </a:r>
            <a:r>
              <a:rPr lang="ru-RU" sz="2400" i="1" dirty="0" smtClean="0"/>
              <a:t>.__________ </a:t>
            </a:r>
            <a:r>
              <a:rPr lang="ru-RU" sz="2400" i="1" dirty="0"/>
              <a:t>меняется на глазах каждый час. Штормовой_____гонит крупную зыбь. От этой зыби на воде образовываются </a:t>
            </a:r>
            <a:r>
              <a:rPr lang="ru-RU" sz="2400" i="1" dirty="0" smtClean="0"/>
              <a:t>пенные_________. </a:t>
            </a:r>
            <a:r>
              <a:rPr lang="ru-RU" sz="2400" i="1" dirty="0"/>
              <a:t>То </a:t>
            </a:r>
            <a:r>
              <a:rPr lang="ru-RU" sz="2400" i="1" dirty="0" smtClean="0"/>
              <a:t>оно_______барашками</a:t>
            </a:r>
            <a:r>
              <a:rPr lang="ru-RU" sz="2400" i="1" dirty="0"/>
              <a:t>.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717032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Слова для справок: залюбовался, оно, играет, цепочки, ветер.</a:t>
            </a:r>
            <a:endParaRPr lang="ru-RU" b="1" dirty="0" smtClean="0"/>
          </a:p>
          <a:p>
            <a:pPr algn="ctr"/>
            <a:r>
              <a:rPr lang="ru-RU" b="1" dirty="0"/>
              <a:t>Вы должны правильно подставить недостающий главный член предложения, графически их обозначить и указать, какой частью речи выражены главные члены предложения.</a:t>
            </a:r>
            <a:endParaRPr lang="ru-RU" b="1" dirty="0" smtClean="0"/>
          </a:p>
          <a:p>
            <a:pPr algn="ctr"/>
            <a:r>
              <a:rPr lang="ru-RU" b="1" dirty="0"/>
              <a:t> - Ребята, какие наряды вы помогли сшить храбрым портняжкам, или, другими словами, какими частями речи выражены главные члены предложения?</a:t>
            </a:r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100392" y="6021288"/>
            <a:ext cx="9361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779</Words>
  <Application>Microsoft Office PowerPoint</Application>
  <PresentationFormat>Экран (4:3)</PresentationFormat>
  <Paragraphs>120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Тема Office</vt:lpstr>
      <vt:lpstr>Трек</vt:lpstr>
      <vt:lpstr>Солнцестояние</vt:lpstr>
      <vt:lpstr>Бумажная</vt:lpstr>
      <vt:lpstr> по теме: "Главные члены предложения" </vt:lpstr>
      <vt:lpstr>Цели урока:  </vt:lpstr>
      <vt:lpstr>В тетрадях : число  Классная работа Тема урока</vt:lpstr>
      <vt:lpstr>Слайд 4</vt:lpstr>
      <vt:lpstr>Слайд 5</vt:lpstr>
      <vt:lpstr>Слайд 6</vt:lpstr>
      <vt:lpstr>Жили-были Король Подлежащее и Королева Сказуемое. Они не могли жить друг без друга и очень редко они расставались. Правда, занятия у них были разные: Король отвечал на вопросы Кто? Что? А Королева была ужасной болтушкой и отвечала на несколько вопросов: Что делает? Что делают? Каков? И одевались они тоже по-разному. Король любил камзол из существительного и мантию из местоимения, Королева чаще всего бывала в платье из глагола</vt:lpstr>
      <vt:lpstr>  Ребята, чтобы вы лучше запомнили наш урок, посмотрим видео: «Части речи и члены предложения». </vt:lpstr>
      <vt:lpstr>  Вот мы с вами и прилетели в сказочное королевство «Предложение», и первая остановка в нем "Портняжкин дом". В этом доме шьют наряды для короля и королевы. Вам предстоит интересное дело - помочь храбрым портняжкам сшить наряды для правителей королевства. На партах у вас лежат листы, с напечатанным текстом: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голяшки</dc:creator>
  <cp:lastModifiedBy>голяшки</cp:lastModifiedBy>
  <cp:revision>55</cp:revision>
  <dcterms:created xsi:type="dcterms:W3CDTF">2014-04-22T17:50:06Z</dcterms:created>
  <dcterms:modified xsi:type="dcterms:W3CDTF">2014-10-12T09:37:34Z</dcterms:modified>
</cp:coreProperties>
</file>