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8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F87F16-9369-4BF8-9DFD-E981EEC3D097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76ECB8-C652-460C-A444-E2C99CFF530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942371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5A7D3AE9-0F34-439F-9B00-E43385ABD546}" type="datetimeFigureOut">
              <a:rPr lang="ru-RU" smtClean="0"/>
              <a:t>01.03.2015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74221CB-AC1D-4F7A-9AE7-06D21C364AFD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oleObject" Target="../embeddings/oleObject1.bin"/><Relationship Id="rId7" Type="http://schemas.openxmlformats.org/officeDocument/2006/relationships/image" Target="../media/image5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Словообразование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631286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9051366"/>
              </p:ext>
            </p:extLst>
          </p:nvPr>
        </p:nvGraphicFramePr>
        <p:xfrm>
          <a:off x="1187624" y="620688"/>
          <a:ext cx="6696744" cy="554157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696744"/>
              </a:tblGrid>
              <a:tr h="975734">
                <a:tc>
                  <a:txBody>
                    <a:bodyPr/>
                    <a:lstStyle/>
                    <a:p>
                      <a:r>
                        <a:rPr lang="ru-RU" dirty="0" smtClean="0"/>
                        <a:t>Составьте словообразовательную цепочку.</a:t>
                      </a:r>
                    </a:p>
                    <a:p>
                      <a:r>
                        <a:rPr lang="ru-RU" dirty="0" smtClean="0"/>
                        <a:t>Одаренность - одаренный - одарить</a:t>
                      </a:r>
                      <a:r>
                        <a:rPr lang="ru-RU" baseline="0" dirty="0" smtClean="0"/>
                        <a:t> - дарить - дар</a:t>
                      </a:r>
                    </a:p>
                    <a:p>
                      <a:r>
                        <a:rPr lang="ru-RU" baseline="0" dirty="0" smtClean="0"/>
                        <a:t>Проигрыватель - проигрывать - проиграть -  играть - игра</a:t>
                      </a:r>
                    </a:p>
                  </a:txBody>
                  <a:tcPr/>
                </a:tc>
              </a:tr>
              <a:tr h="395714">
                <a:tc>
                  <a:txBody>
                    <a:bodyPr/>
                    <a:lstStyle/>
                    <a:p>
                      <a:r>
                        <a:rPr lang="ru-RU" dirty="0" smtClean="0"/>
                        <a:t>Обязательность</a:t>
                      </a:r>
                    </a:p>
                  </a:txBody>
                  <a:tcPr/>
                </a:tc>
              </a:tr>
              <a:tr h="395714">
                <a:tc>
                  <a:txBody>
                    <a:bodyPr/>
                    <a:lstStyle/>
                    <a:p>
                      <a:r>
                        <a:rPr lang="ru-RU" dirty="0" smtClean="0"/>
                        <a:t>Празднично</a:t>
                      </a:r>
                      <a:endParaRPr lang="ru-RU" dirty="0"/>
                    </a:p>
                  </a:txBody>
                  <a:tcPr/>
                </a:tc>
              </a:tr>
              <a:tr h="395714">
                <a:tc>
                  <a:txBody>
                    <a:bodyPr/>
                    <a:lstStyle/>
                    <a:p>
                      <a:r>
                        <a:rPr lang="ru-RU" dirty="0" smtClean="0"/>
                        <a:t>Беспредельность</a:t>
                      </a:r>
                    </a:p>
                  </a:txBody>
                  <a:tcPr/>
                </a:tc>
              </a:tr>
              <a:tr h="3957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шоколадница</a:t>
                      </a:r>
                    </a:p>
                  </a:txBody>
                  <a:tcPr/>
                </a:tc>
              </a:tr>
              <a:tr h="395714">
                <a:tc>
                  <a:txBody>
                    <a:bodyPr/>
                    <a:lstStyle/>
                    <a:p>
                      <a:r>
                        <a:rPr lang="ru-RU" dirty="0" smtClean="0"/>
                        <a:t>Дежурство</a:t>
                      </a:r>
                      <a:endParaRPr lang="ru-RU" dirty="0"/>
                    </a:p>
                  </a:txBody>
                  <a:tcPr/>
                </a:tc>
              </a:tr>
              <a:tr h="395714">
                <a:tc>
                  <a:txBody>
                    <a:bodyPr/>
                    <a:lstStyle/>
                    <a:p>
                      <a:r>
                        <a:rPr lang="ru-RU" dirty="0" smtClean="0"/>
                        <a:t>Сдержанность</a:t>
                      </a:r>
                      <a:endParaRPr lang="ru-RU" dirty="0"/>
                    </a:p>
                  </a:txBody>
                  <a:tcPr/>
                </a:tc>
              </a:tr>
              <a:tr h="395714">
                <a:tc>
                  <a:txBody>
                    <a:bodyPr/>
                    <a:lstStyle/>
                    <a:p>
                      <a:r>
                        <a:rPr lang="ru-RU" dirty="0" smtClean="0"/>
                        <a:t>Неузнаваемость</a:t>
                      </a:r>
                      <a:endParaRPr lang="ru-RU" dirty="0"/>
                    </a:p>
                  </a:txBody>
                  <a:tcPr/>
                </a:tc>
              </a:tr>
              <a:tr h="395714">
                <a:tc>
                  <a:txBody>
                    <a:bodyPr/>
                    <a:lstStyle/>
                    <a:p>
                      <a:r>
                        <a:rPr lang="ru-RU" dirty="0" smtClean="0"/>
                        <a:t>Укротительница</a:t>
                      </a:r>
                      <a:endParaRPr lang="ru-RU" dirty="0"/>
                    </a:p>
                  </a:txBody>
                  <a:tcPr/>
                </a:tc>
              </a:tr>
              <a:tr h="395714">
                <a:tc>
                  <a:txBody>
                    <a:bodyPr/>
                    <a:lstStyle/>
                    <a:p>
                      <a:r>
                        <a:rPr lang="ru-RU" dirty="0" smtClean="0"/>
                        <a:t>Машинальный</a:t>
                      </a:r>
                      <a:endParaRPr lang="ru-RU" dirty="0"/>
                    </a:p>
                  </a:txBody>
                  <a:tcPr/>
                </a:tc>
              </a:tr>
              <a:tr h="395714">
                <a:tc>
                  <a:txBody>
                    <a:bodyPr/>
                    <a:lstStyle/>
                    <a:p>
                      <a:r>
                        <a:rPr lang="ru-RU" dirty="0" smtClean="0"/>
                        <a:t>По-российски</a:t>
                      </a:r>
                      <a:endParaRPr lang="ru-RU" dirty="0"/>
                    </a:p>
                  </a:txBody>
                  <a:tcPr/>
                </a:tc>
              </a:tr>
              <a:tr h="395714">
                <a:tc>
                  <a:txBody>
                    <a:bodyPr/>
                    <a:lstStyle/>
                    <a:p>
                      <a:r>
                        <a:rPr lang="ru-RU" dirty="0" smtClean="0"/>
                        <a:t>беспредельно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373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ИЗУЧЕНИЕ И ЗНАНИЕ СЛОВООБРАЗОВАНИЯ И СОСТАВА СЛОВА НЕОБХОДИМО ДЛЯ ПРОЧНОГО УСВОЕНИЯ ОРФОГРАФИИ.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2204864"/>
            <a:ext cx="6656784" cy="2785864"/>
          </a:xfrm>
        </p:spPr>
        <p:txBody>
          <a:bodyPr>
            <a:normAutofit/>
          </a:bodyPr>
          <a:lstStyle/>
          <a:p>
            <a:r>
              <a:rPr lang="ru-RU" sz="1800" dirty="0" smtClean="0">
                <a:solidFill>
                  <a:schemeClr val="tx1"/>
                </a:solidFill>
              </a:rPr>
              <a:t>Многие орфографические правила опираются на словообразование.</a:t>
            </a:r>
          </a:p>
          <a:p>
            <a:r>
              <a:rPr lang="ru-RU" sz="1800" dirty="0" smtClean="0">
                <a:solidFill>
                  <a:schemeClr val="tx1"/>
                </a:solidFill>
              </a:rPr>
              <a:t>Чтобы правильно написать, надо хорошо знать состав слова, его строение, уметь находить части слов и точно определять границы между ними, понимать их смысл.</a:t>
            </a:r>
          </a:p>
          <a:p>
            <a:endParaRPr lang="ru-RU" sz="1800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сторожить дом(сторож) 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старожил дома (старый житель)</a:t>
            </a:r>
            <a:endParaRPr lang="ru-RU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663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Контрольные упражнения.</a:t>
            </a:r>
            <a:r>
              <a:rPr lang="ru-RU" sz="1800" dirty="0" smtClean="0"/>
              <a:t/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148478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вычеркните лишние слова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1633985"/>
              </p:ext>
            </p:extLst>
          </p:nvPr>
        </p:nvGraphicFramePr>
        <p:xfrm>
          <a:off x="1691680" y="1988840"/>
          <a:ext cx="6096000" cy="2016224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2016224">
                <a:tc>
                  <a:txBody>
                    <a:bodyPr/>
                    <a:lstStyle/>
                    <a:p>
                      <a:r>
                        <a:rPr lang="ru-RU" dirty="0" smtClean="0"/>
                        <a:t>Годичный</a:t>
                      </a:r>
                    </a:p>
                    <a:p>
                      <a:r>
                        <a:rPr lang="ru-RU" dirty="0" smtClean="0"/>
                        <a:t>Годовой</a:t>
                      </a:r>
                    </a:p>
                    <a:p>
                      <a:r>
                        <a:rPr lang="ru-RU" dirty="0" smtClean="0"/>
                        <a:t>Непригодный</a:t>
                      </a:r>
                    </a:p>
                    <a:p>
                      <a:r>
                        <a:rPr lang="ru-RU" dirty="0" smtClean="0"/>
                        <a:t>Годиться</a:t>
                      </a:r>
                    </a:p>
                    <a:p>
                      <a:r>
                        <a:rPr lang="ru-RU" dirty="0" smtClean="0"/>
                        <a:t>Годовалый</a:t>
                      </a:r>
                    </a:p>
                    <a:p>
                      <a:r>
                        <a:rPr lang="ru-RU" dirty="0" smtClean="0"/>
                        <a:t>Ежегодный</a:t>
                      </a:r>
                    </a:p>
                    <a:p>
                      <a:r>
                        <a:rPr lang="ru-RU" dirty="0" smtClean="0"/>
                        <a:t>Круглосуточный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Нож</a:t>
                      </a:r>
                    </a:p>
                    <a:p>
                      <a:r>
                        <a:rPr lang="ru-RU" dirty="0" smtClean="0"/>
                        <a:t>Ножевой</a:t>
                      </a:r>
                    </a:p>
                    <a:p>
                      <a:r>
                        <a:rPr lang="ru-RU" dirty="0" smtClean="0"/>
                        <a:t>Ножик</a:t>
                      </a:r>
                    </a:p>
                    <a:p>
                      <a:r>
                        <a:rPr lang="ru-RU" dirty="0" smtClean="0"/>
                        <a:t>Ножовка</a:t>
                      </a:r>
                    </a:p>
                    <a:p>
                      <a:r>
                        <a:rPr lang="ru-RU" dirty="0" smtClean="0"/>
                        <a:t>Ножны</a:t>
                      </a:r>
                    </a:p>
                    <a:p>
                      <a:r>
                        <a:rPr lang="ru-RU" dirty="0" smtClean="0"/>
                        <a:t>Ножной</a:t>
                      </a:r>
                    </a:p>
                    <a:p>
                      <a:r>
                        <a:rPr lang="ru-RU" dirty="0" smtClean="0"/>
                        <a:t>Обезножить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894166"/>
              </p:ext>
            </p:extLst>
          </p:nvPr>
        </p:nvGraphicFramePr>
        <p:xfrm>
          <a:off x="1691680" y="4149080"/>
          <a:ext cx="6096000" cy="146304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Пробежал</a:t>
                      </a:r>
                    </a:p>
                    <a:p>
                      <a:r>
                        <a:rPr lang="ru-RU" dirty="0" smtClean="0"/>
                        <a:t>Пробежать</a:t>
                      </a:r>
                    </a:p>
                    <a:p>
                      <a:r>
                        <a:rPr lang="ru-RU" dirty="0" smtClean="0"/>
                        <a:t>Пробежишь</a:t>
                      </a:r>
                    </a:p>
                    <a:p>
                      <a:r>
                        <a:rPr lang="ru-RU" dirty="0" smtClean="0"/>
                        <a:t>Побег</a:t>
                      </a:r>
                    </a:p>
                    <a:p>
                      <a:r>
                        <a:rPr lang="ru-RU" dirty="0" smtClean="0"/>
                        <a:t>побеги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Зелень</a:t>
                      </a:r>
                    </a:p>
                    <a:p>
                      <a:r>
                        <a:rPr lang="ru-RU" dirty="0" smtClean="0"/>
                        <a:t>Зеленеть</a:t>
                      </a:r>
                    </a:p>
                    <a:p>
                      <a:r>
                        <a:rPr lang="ru-RU" dirty="0" smtClean="0"/>
                        <a:t>Зеленый</a:t>
                      </a:r>
                    </a:p>
                    <a:p>
                      <a:r>
                        <a:rPr lang="ru-RU" dirty="0" smtClean="0"/>
                        <a:t>Зеленеющий</a:t>
                      </a:r>
                    </a:p>
                    <a:p>
                      <a:r>
                        <a:rPr lang="ru-RU" dirty="0" smtClean="0"/>
                        <a:t>Зеленел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626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504055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>Исправьте ошибки в распределении слов по колонкам.</a:t>
            </a:r>
            <a:br>
              <a:rPr lang="ru-RU" sz="1800" dirty="0" smtClean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3933056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Подберите и запишите по два слова к каждой схеме.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442908"/>
              </p:ext>
            </p:extLst>
          </p:nvPr>
        </p:nvGraphicFramePr>
        <p:xfrm>
          <a:off x="1524000" y="1397000"/>
          <a:ext cx="6096000" cy="146304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Груз </a:t>
                      </a:r>
                    </a:p>
                    <a:p>
                      <a:r>
                        <a:rPr lang="ru-RU" dirty="0" smtClean="0"/>
                        <a:t>Ходит</a:t>
                      </a:r>
                    </a:p>
                    <a:p>
                      <a:r>
                        <a:rPr lang="ru-RU" dirty="0" smtClean="0"/>
                        <a:t>Летний </a:t>
                      </a:r>
                    </a:p>
                    <a:p>
                      <a:r>
                        <a:rPr lang="ru-RU" dirty="0" smtClean="0"/>
                        <a:t>Зеленый</a:t>
                      </a:r>
                    </a:p>
                    <a:p>
                      <a:r>
                        <a:rPr lang="ru-RU" dirty="0" smtClean="0"/>
                        <a:t>Слева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Учитель</a:t>
                      </a:r>
                    </a:p>
                    <a:p>
                      <a:r>
                        <a:rPr lang="ru-RU" dirty="0" smtClean="0"/>
                        <a:t>Ряды</a:t>
                      </a:r>
                    </a:p>
                    <a:p>
                      <a:r>
                        <a:rPr lang="ru-RU" dirty="0" smtClean="0"/>
                        <a:t>Бесплатный</a:t>
                      </a:r>
                    </a:p>
                    <a:p>
                      <a:r>
                        <a:rPr lang="ru-RU" dirty="0" smtClean="0"/>
                        <a:t>Пути</a:t>
                      </a:r>
                    </a:p>
                    <a:p>
                      <a:r>
                        <a:rPr lang="ru-RU" dirty="0" smtClean="0"/>
                        <a:t>Багаж 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5804613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Формула" r:id="rId3" imgW="114120" imgH="215640" progId="Equation.3">
                  <p:embed/>
                </p:oleObj>
              </mc:Choice>
              <mc:Fallback>
                <p:oleObj name="Формула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Прямая соединительная линия 12"/>
          <p:cNvCxnSpPr/>
          <p:nvPr/>
        </p:nvCxnSpPr>
        <p:spPr>
          <a:xfrm>
            <a:off x="1340024" y="4517504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Рисунок 2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37" y="5301208"/>
            <a:ext cx="1630248" cy="609310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4553" y="4365104"/>
            <a:ext cx="1636415" cy="618201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2457" y="4373450"/>
            <a:ext cx="1619323" cy="609855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720" y="5301208"/>
            <a:ext cx="1630248" cy="6182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67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16632"/>
            <a:ext cx="7700392" cy="648072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/>
              <a:t>Распределите слова в группы по составу основы</a:t>
            </a: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11560" y="2204864"/>
            <a:ext cx="6400800" cy="1752600"/>
          </a:xfrm>
        </p:spPr>
        <p:txBody>
          <a:bodyPr>
            <a:normAutofit/>
          </a:bodyPr>
          <a:lstStyle/>
          <a:p>
            <a:pPr algn="l"/>
            <a:r>
              <a:rPr lang="ru-RU" sz="1800" dirty="0" smtClean="0">
                <a:solidFill>
                  <a:schemeClr val="tx1"/>
                </a:solidFill>
              </a:rPr>
              <a:t>Выполните задания.</a:t>
            </a:r>
            <a:endParaRPr lang="ru-RU" sz="1800" dirty="0">
              <a:solidFill>
                <a:schemeClr val="tx1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9864112"/>
              </p:ext>
            </p:extLst>
          </p:nvPr>
        </p:nvGraphicFramePr>
        <p:xfrm>
          <a:off x="1403648" y="980728"/>
          <a:ext cx="6096000" cy="94488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Вечность</a:t>
                      </a:r>
                    </a:p>
                    <a:p>
                      <a:r>
                        <a:rPr lang="ru-RU" sz="1400" dirty="0" smtClean="0"/>
                        <a:t>Неурожай</a:t>
                      </a:r>
                    </a:p>
                    <a:p>
                      <a:r>
                        <a:rPr lang="ru-RU" sz="1400" dirty="0" smtClean="0"/>
                        <a:t>Совестливый</a:t>
                      </a:r>
                    </a:p>
                    <a:p>
                      <a:r>
                        <a:rPr lang="ru-RU" sz="1400" dirty="0" smtClean="0"/>
                        <a:t>Раскрасавец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Поздний</a:t>
                      </a:r>
                    </a:p>
                    <a:p>
                      <a:r>
                        <a:rPr lang="ru-RU" sz="1400" dirty="0" smtClean="0"/>
                        <a:t>Летит</a:t>
                      </a:r>
                    </a:p>
                    <a:p>
                      <a:r>
                        <a:rPr lang="ru-RU" sz="1400" dirty="0" smtClean="0"/>
                        <a:t>Экипаж</a:t>
                      </a:r>
                    </a:p>
                    <a:p>
                      <a:r>
                        <a:rPr lang="ru-RU" sz="1400" dirty="0" smtClean="0"/>
                        <a:t>Растет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Поезда</a:t>
                      </a:r>
                    </a:p>
                    <a:p>
                      <a:r>
                        <a:rPr lang="ru-RU" sz="1400" dirty="0" smtClean="0"/>
                        <a:t>Заговор</a:t>
                      </a:r>
                    </a:p>
                    <a:p>
                      <a:r>
                        <a:rPr lang="ru-RU" sz="1400" dirty="0" smtClean="0"/>
                        <a:t>Прорубь</a:t>
                      </a:r>
                    </a:p>
                    <a:p>
                      <a:r>
                        <a:rPr lang="ru-RU" sz="1400" dirty="0" smtClean="0"/>
                        <a:t>Глядят</a:t>
                      </a: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409685"/>
              </p:ext>
            </p:extLst>
          </p:nvPr>
        </p:nvGraphicFramePr>
        <p:xfrm>
          <a:off x="1475656" y="2636912"/>
          <a:ext cx="5951984" cy="4223628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2952887"/>
                <a:gridCol w="2999097"/>
              </a:tblGrid>
              <a:tr h="352668"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Разбор слова по составу</a:t>
                      </a:r>
                      <a:endParaRPr lang="ru-RU" sz="16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dirty="0" smtClean="0"/>
                        <a:t>Словообразовательный разбор</a:t>
                      </a:r>
                      <a:endParaRPr lang="ru-RU" sz="1600" b="0" dirty="0"/>
                    </a:p>
                  </a:txBody>
                  <a:tcPr/>
                </a:tc>
              </a:tr>
              <a:tr h="352668">
                <a:tc>
                  <a:txBody>
                    <a:bodyPr/>
                    <a:lstStyle/>
                    <a:p>
                      <a:r>
                        <a:rPr lang="ru-RU" sz="1400" u="sng" dirty="0" smtClean="0"/>
                        <a:t>Облачность</a:t>
                      </a:r>
                      <a:endParaRPr lang="ru-RU" sz="14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Облачность</a:t>
                      </a:r>
                      <a:r>
                        <a:rPr lang="ru-RU" sz="1400" baseline="0" dirty="0" smtClean="0"/>
                        <a:t>           </a:t>
                      </a:r>
                      <a:r>
                        <a:rPr lang="ru-RU" sz="1400" u="sng" baseline="0" dirty="0" smtClean="0"/>
                        <a:t>облачн</a:t>
                      </a:r>
                      <a:r>
                        <a:rPr lang="ru-RU" sz="1400" baseline="0" dirty="0" smtClean="0"/>
                        <a:t>ый</a:t>
                      </a:r>
                      <a:endParaRPr lang="ru-RU" sz="1400" dirty="0"/>
                    </a:p>
                  </a:txBody>
                  <a:tcPr/>
                </a:tc>
              </a:tr>
              <a:tr h="352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Сталевар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Светило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Подгорный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Писатель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Уходящий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Растаял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ТЮЗ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Переносица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52668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наперсток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>
            <a:off x="5529757" y="3356992"/>
            <a:ext cx="290145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65051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СЛОВООБРАЗОВАНИЕ – один из главных источников пополнения словарного состава.</a:t>
            </a:r>
            <a:br>
              <a:rPr lang="ru-RU" sz="2400" dirty="0" smtClean="0"/>
            </a:br>
            <a:r>
              <a:rPr lang="ru-RU" sz="2400" dirty="0" smtClean="0"/>
              <a:t>Образование слов – процесс постоянный, активный.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92115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39552" y="1484785"/>
            <a:ext cx="7918648" cy="2115666"/>
          </a:xfrm>
        </p:spPr>
        <p:txBody>
          <a:bodyPr>
            <a:normAutofit fontScale="90000"/>
          </a:bodyPr>
          <a:lstStyle/>
          <a:p>
            <a:r>
              <a:rPr lang="ru-RU" sz="2000" dirty="0" smtClean="0"/>
              <a:t>Все слова русского языка делятся на производные и непроизводные, или на слова с производной или непроизводной основами.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Основа, состоящая из корня называется НЕПРОИЗВОДНОЙ.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>Основа, состоящая из корня и других значимых частей (приставка, суффикс) ,называется ПРОИЗВОДНОЙ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16515378"/>
              </p:ext>
            </p:extLst>
          </p:nvPr>
        </p:nvGraphicFramePr>
        <p:xfrm>
          <a:off x="1619672" y="4581128"/>
          <a:ext cx="6456039" cy="65887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52013"/>
                <a:gridCol w="2152013"/>
                <a:gridCol w="2152013"/>
              </a:tblGrid>
              <a:tr h="658872">
                <a:tc>
                  <a:txBody>
                    <a:bodyPr/>
                    <a:lstStyle/>
                    <a:p>
                      <a:r>
                        <a:rPr lang="ru-RU" sz="1600" u="sng" dirty="0" smtClean="0"/>
                        <a:t>ПЛАТ</a:t>
                      </a:r>
                      <a:r>
                        <a:rPr lang="ru-RU" sz="1600" dirty="0" smtClean="0"/>
                        <a:t>-А</a:t>
                      </a:r>
                    </a:p>
                    <a:p>
                      <a:r>
                        <a:rPr lang="ru-RU" sz="1200" dirty="0" smtClean="0"/>
                        <a:t>НЕПРОИЗВОДНАЯ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sng" dirty="0" smtClean="0"/>
                        <a:t>ПЛАТ-Н</a:t>
                      </a:r>
                      <a:r>
                        <a:rPr lang="ru-RU" sz="1600" dirty="0" smtClean="0"/>
                        <a:t>-ЫЙ</a:t>
                      </a:r>
                    </a:p>
                    <a:p>
                      <a:r>
                        <a:rPr lang="ru-RU" sz="1200" dirty="0" smtClean="0"/>
                        <a:t>ПРОИЗВОДНАЯ</a:t>
                      </a:r>
                      <a:endParaRPr lang="ru-RU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sng" dirty="0" smtClean="0"/>
                        <a:t>ПЛАТ-И</a:t>
                      </a:r>
                      <a:r>
                        <a:rPr lang="ru-RU" sz="1600" dirty="0" smtClean="0"/>
                        <a:t>-ТЬ</a:t>
                      </a:r>
                      <a:endParaRPr lang="ru-RU" dirty="0" smtClean="0"/>
                    </a:p>
                    <a:p>
                      <a:r>
                        <a:rPr lang="ru-RU" sz="1200" dirty="0" smtClean="0"/>
                        <a:t>ПРОИЗВОДНАЯ</a:t>
                      </a:r>
                      <a:endParaRPr lang="ru-RU" sz="1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4526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467544" y="1196752"/>
            <a:ext cx="7990656" cy="1944216"/>
          </a:xfrm>
        </p:spPr>
        <p:txBody>
          <a:bodyPr>
            <a:normAutofit fontScale="90000"/>
          </a:bodyPr>
          <a:lstStyle/>
          <a:p>
            <a:pPr algn="l"/>
            <a:r>
              <a:rPr lang="ru-RU" sz="2000" b="1" dirty="0" smtClean="0"/>
              <a:t>Заполните таблицу.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600" dirty="0" smtClean="0"/>
              <a:t>Безводная, увлекаться, ранний, уморить, носилки, даль, черный, светильник, темь, белый, двор, закричать, снова, природа.</a:t>
            </a:r>
            <a:br>
              <a:rPr lang="ru-RU" sz="1600" dirty="0" smtClean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200" dirty="0"/>
              <a:t/>
            </a:r>
            <a:br>
              <a:rPr lang="ru-RU" sz="1200" dirty="0"/>
            </a:br>
            <a:r>
              <a:rPr lang="ru-RU" sz="1200" dirty="0" smtClean="0"/>
              <a:t/>
            </a:r>
            <a:br>
              <a:rPr lang="ru-RU" sz="1200" dirty="0" smtClean="0"/>
            </a:br>
            <a:endParaRPr lang="ru-RU" sz="1200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06310"/>
              </p:ext>
            </p:extLst>
          </p:nvPr>
        </p:nvGraphicFramePr>
        <p:xfrm>
          <a:off x="1403648" y="2492896"/>
          <a:ext cx="6096000" cy="15279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09315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Производная основа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Непроизводная</a:t>
                      </a:r>
                      <a:r>
                        <a:rPr lang="ru-RU" baseline="0" dirty="0" smtClean="0"/>
                        <a:t> основа</a:t>
                      </a:r>
                      <a:endParaRPr lang="ru-RU" dirty="0"/>
                    </a:p>
                  </a:txBody>
                  <a:tcPr/>
                </a:tc>
              </a:tr>
              <a:tr h="509315"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Лес-н</a:t>
                      </a:r>
                      <a:r>
                        <a:rPr lang="ru-RU" dirty="0" smtClean="0"/>
                        <a:t>-ой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u="sng" dirty="0" smtClean="0"/>
                        <a:t>лес</a:t>
                      </a:r>
                      <a:endParaRPr lang="ru-RU" u="sng" dirty="0"/>
                    </a:p>
                  </a:txBody>
                  <a:tcPr/>
                </a:tc>
              </a:tr>
              <a:tr h="509315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0538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866527"/>
          </a:xfrm>
        </p:spPr>
        <p:txBody>
          <a:bodyPr>
            <a:normAutofit fontScale="90000"/>
          </a:bodyPr>
          <a:lstStyle/>
          <a:p>
            <a:r>
              <a:rPr lang="ru-RU" sz="1800" dirty="0" smtClean="0"/>
              <a:t>Каждое ПРОИЗВОДНОЕ слово образуется от ПРОИЗВОДЯЩЕЙ основы.</a:t>
            </a:r>
            <a:br>
              <a:rPr lang="ru-RU" sz="1800" dirty="0" smtClean="0"/>
            </a:br>
            <a:r>
              <a:rPr lang="ru-RU" sz="1800" dirty="0" smtClean="0"/>
              <a:t>Берез-</a:t>
            </a:r>
            <a:r>
              <a:rPr lang="ru-RU" sz="1800" u="sng" dirty="0" err="1" smtClean="0"/>
              <a:t>ов</a:t>
            </a:r>
            <a:r>
              <a:rPr lang="ru-RU" sz="1800" dirty="0" smtClean="0"/>
              <a:t>-</a:t>
            </a:r>
            <a:r>
              <a:rPr lang="ru-RU" sz="1800" dirty="0" err="1" smtClean="0"/>
              <a:t>ый</a:t>
            </a:r>
            <a:r>
              <a:rPr lang="ru-RU" sz="1800" dirty="0" smtClean="0"/>
              <a:t>         </a:t>
            </a:r>
            <a:r>
              <a:rPr lang="ru-RU" sz="1800" dirty="0"/>
              <a:t> </a:t>
            </a:r>
            <a:r>
              <a:rPr lang="ru-RU" sz="1800" u="sng" dirty="0" smtClean="0"/>
              <a:t>берез</a:t>
            </a:r>
            <a:r>
              <a:rPr lang="ru-RU" sz="1800" dirty="0" smtClean="0"/>
              <a:t>-а</a:t>
            </a:r>
            <a:br>
              <a:rPr lang="ru-RU" sz="1800" dirty="0" smtClean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                                 производящая</a:t>
            </a:r>
            <a:r>
              <a:rPr lang="ru-RU" sz="1800" dirty="0"/>
              <a:t/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14" name="Подзаголовок 13"/>
          <p:cNvSpPr>
            <a:spLocks noGrp="1"/>
          </p:cNvSpPr>
          <p:nvPr>
            <p:ph type="subTitle" idx="1"/>
          </p:nvPr>
        </p:nvSpPr>
        <p:spPr>
          <a:xfrm>
            <a:off x="1475656" y="1628800"/>
            <a:ext cx="6400800" cy="792088"/>
          </a:xfrm>
        </p:spPr>
        <p:txBody>
          <a:bodyPr>
            <a:noAutofit/>
          </a:bodyPr>
          <a:lstStyle/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Напишите  слова с производящей основой.</a:t>
            </a:r>
          </a:p>
          <a:p>
            <a:pPr algn="l"/>
            <a:r>
              <a:rPr lang="ru-RU" sz="1600" dirty="0" smtClean="0">
                <a:solidFill>
                  <a:schemeClr val="tx1"/>
                </a:solidFill>
              </a:rPr>
              <a:t>Бел</a:t>
            </a:r>
            <a:r>
              <a:rPr lang="ru-RU" sz="1600" u="sng" dirty="0" smtClean="0">
                <a:solidFill>
                  <a:schemeClr val="tx1"/>
                </a:solidFill>
              </a:rPr>
              <a:t>и</a:t>
            </a:r>
            <a:r>
              <a:rPr lang="ru-RU" sz="1600" dirty="0" smtClean="0">
                <a:solidFill>
                  <a:schemeClr val="tx1"/>
                </a:solidFill>
              </a:rPr>
              <a:t>ть     </a:t>
            </a:r>
            <a:r>
              <a:rPr lang="ru-RU" sz="1600" u="sng" dirty="0" smtClean="0">
                <a:solidFill>
                  <a:schemeClr val="tx1"/>
                </a:solidFill>
              </a:rPr>
              <a:t>бел</a:t>
            </a:r>
            <a:r>
              <a:rPr lang="ru-RU" sz="1600" dirty="0" smtClean="0">
                <a:solidFill>
                  <a:schemeClr val="tx1"/>
                </a:solidFill>
              </a:rPr>
              <a:t>ый, побелить     </a:t>
            </a:r>
            <a:r>
              <a:rPr lang="ru-RU" sz="1600" u="sng" dirty="0" smtClean="0">
                <a:solidFill>
                  <a:schemeClr val="tx1"/>
                </a:solidFill>
              </a:rPr>
              <a:t>бели</a:t>
            </a:r>
            <a:r>
              <a:rPr lang="ru-RU" sz="1600" dirty="0" smtClean="0">
                <a:solidFill>
                  <a:schemeClr val="tx1"/>
                </a:solidFill>
              </a:rPr>
              <a:t>ть, побел</a:t>
            </a:r>
            <a:r>
              <a:rPr lang="ru-RU" sz="1600" u="sng" dirty="0" smtClean="0">
                <a:solidFill>
                  <a:schemeClr val="tx1"/>
                </a:solidFill>
              </a:rPr>
              <a:t>к</a:t>
            </a:r>
            <a:r>
              <a:rPr lang="ru-RU" sz="1600" dirty="0" smtClean="0">
                <a:solidFill>
                  <a:schemeClr val="tx1"/>
                </a:solidFill>
              </a:rPr>
              <a:t>а     </a:t>
            </a:r>
            <a:r>
              <a:rPr lang="ru-RU" sz="1600" u="sng" dirty="0" smtClean="0">
                <a:solidFill>
                  <a:schemeClr val="tx1"/>
                </a:solidFill>
              </a:rPr>
              <a:t>побели</a:t>
            </a:r>
            <a:r>
              <a:rPr lang="ru-RU" sz="1600" dirty="0" smtClean="0">
                <a:solidFill>
                  <a:schemeClr val="tx1"/>
                </a:solidFill>
              </a:rPr>
              <a:t>ть</a:t>
            </a:r>
            <a:endParaRPr lang="ru-RU" sz="1600" dirty="0">
              <a:solidFill>
                <a:schemeClr val="tx1"/>
              </a:solidFill>
            </a:endParaRPr>
          </a:p>
        </p:txBody>
      </p:sp>
      <p:cxnSp>
        <p:nvCxnSpPr>
          <p:cNvPr id="5" name="Прямая со стрелкой 4"/>
          <p:cNvCxnSpPr/>
          <p:nvPr/>
        </p:nvCxnSpPr>
        <p:spPr>
          <a:xfrm flipH="1">
            <a:off x="4567361" y="692696"/>
            <a:ext cx="36004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5292080" y="836712"/>
            <a:ext cx="0" cy="28803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2267743" y="2103626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175956" y="2096441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6123934" y="2096441"/>
            <a:ext cx="21602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9" name="Таблица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0887265"/>
              </p:ext>
            </p:extLst>
          </p:nvPr>
        </p:nvGraphicFramePr>
        <p:xfrm>
          <a:off x="1619672" y="2348880"/>
          <a:ext cx="6096000" cy="4074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0">
                <a:tc>
                  <a:txBody>
                    <a:bodyPr/>
                    <a:lstStyle/>
                    <a:p>
                      <a:r>
                        <a:rPr lang="ru-RU" dirty="0" smtClean="0"/>
                        <a:t>береговой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прибрежный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безголосый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проголосовать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голодать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проголодался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комнатушка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докрасна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красить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подкрасить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трансокеанский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1077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ОСНОВНЫЕ СПОСОБЫ ОБРАЗОВАНИЯ СЛОВ</a:t>
            </a:r>
            <a:br>
              <a:rPr lang="ru-RU" sz="1800" dirty="0" smtClean="0"/>
            </a:br>
            <a:r>
              <a:rPr lang="ru-RU" sz="1600" dirty="0" smtClean="0"/>
              <a:t>(от чего и с помощью чего образуются слова)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Морфологический</a:t>
            </a:r>
          </a:p>
          <a:p>
            <a:pPr>
              <a:buAutoNum type="arabicPeriod"/>
            </a:pPr>
            <a:r>
              <a:rPr lang="ru-RU" sz="1600" dirty="0" smtClean="0"/>
              <a:t>Приставочный (</a:t>
            </a:r>
            <a:r>
              <a:rPr lang="ru-RU" sz="1600" b="1" u="sng" dirty="0" smtClean="0"/>
              <a:t>с</a:t>
            </a:r>
            <a:r>
              <a:rPr lang="ru-RU" sz="1600" b="1" dirty="0" smtClean="0"/>
              <a:t>ходить</a:t>
            </a:r>
            <a:r>
              <a:rPr lang="ru-RU" sz="1600" dirty="0" smtClean="0"/>
              <a:t>)</a:t>
            </a:r>
          </a:p>
          <a:p>
            <a:pPr>
              <a:buAutoNum type="arabicPeriod"/>
            </a:pPr>
            <a:r>
              <a:rPr lang="ru-RU" sz="1600" dirty="0" smtClean="0"/>
              <a:t>Суффиксальный (</a:t>
            </a:r>
            <a:r>
              <a:rPr lang="ru-RU" sz="1600" b="1" dirty="0" smtClean="0"/>
              <a:t>ход</a:t>
            </a:r>
            <a:r>
              <a:rPr lang="ru-RU" sz="1600" b="1" u="sng" dirty="0" smtClean="0"/>
              <a:t>и</a:t>
            </a:r>
            <a:r>
              <a:rPr lang="ru-RU" sz="1600" b="1" dirty="0" smtClean="0"/>
              <a:t>ть</a:t>
            </a:r>
            <a:r>
              <a:rPr lang="ru-RU" sz="1600" dirty="0" smtClean="0"/>
              <a:t>)</a:t>
            </a:r>
          </a:p>
          <a:p>
            <a:pPr>
              <a:buAutoNum type="arabicPeriod"/>
            </a:pPr>
            <a:r>
              <a:rPr lang="ru-RU" sz="1600" dirty="0" smtClean="0"/>
              <a:t>Приставочно- суффиксальный (</a:t>
            </a:r>
            <a:r>
              <a:rPr lang="ru-RU" sz="1600" b="1" u="sng" dirty="0" smtClean="0"/>
              <a:t>при</a:t>
            </a:r>
            <a:r>
              <a:rPr lang="ru-RU" sz="1600" b="1" dirty="0" smtClean="0"/>
              <a:t>земл</a:t>
            </a:r>
            <a:r>
              <a:rPr lang="ru-RU" sz="1600" b="1" u="sng" dirty="0" smtClean="0"/>
              <a:t>и</a:t>
            </a:r>
            <a:r>
              <a:rPr lang="ru-RU" sz="1600" b="1" dirty="0" smtClean="0"/>
              <a:t>ть</a:t>
            </a:r>
            <a:r>
              <a:rPr lang="ru-RU" sz="1600" dirty="0" smtClean="0"/>
              <a:t>)</a:t>
            </a:r>
          </a:p>
          <a:p>
            <a:pPr>
              <a:buAutoNum type="arabicPeriod"/>
            </a:pPr>
            <a:r>
              <a:rPr lang="ru-RU" sz="1600" dirty="0" smtClean="0"/>
              <a:t>Без суффикса (</a:t>
            </a:r>
            <a:r>
              <a:rPr lang="ru-RU" sz="1600" b="1" u="sng" dirty="0" smtClean="0"/>
              <a:t>взрыв</a:t>
            </a:r>
            <a:r>
              <a:rPr lang="ru-RU" sz="1600" dirty="0" smtClean="0"/>
              <a:t>)</a:t>
            </a:r>
          </a:p>
          <a:p>
            <a:pPr>
              <a:buAutoNum type="arabicPeriod"/>
            </a:pPr>
            <a:r>
              <a:rPr lang="ru-RU" sz="1600" dirty="0" smtClean="0"/>
              <a:t>Сложение (сложные слова)</a:t>
            </a:r>
          </a:p>
          <a:p>
            <a:pPr marL="0" indent="0">
              <a:buNone/>
            </a:pPr>
            <a:r>
              <a:rPr lang="ru-RU" sz="1600" dirty="0" smtClean="0"/>
              <a:t>а) сложение слов: </a:t>
            </a:r>
            <a:r>
              <a:rPr lang="ru-RU" sz="1600" b="1" dirty="0" smtClean="0"/>
              <a:t>школа-интернат</a:t>
            </a:r>
          </a:p>
          <a:p>
            <a:pPr marL="0" indent="0">
              <a:buNone/>
            </a:pPr>
            <a:r>
              <a:rPr lang="ru-RU" sz="1600" dirty="0" smtClean="0"/>
              <a:t>б) сложение основ с помощью соединительных гласных О и Е: </a:t>
            </a:r>
            <a:r>
              <a:rPr lang="ru-RU" sz="1600" b="1" dirty="0" smtClean="0"/>
              <a:t>свежемороженый</a:t>
            </a:r>
          </a:p>
          <a:p>
            <a:pPr marL="0" indent="0">
              <a:buNone/>
            </a:pPr>
            <a:r>
              <a:rPr lang="ru-RU" sz="1600" dirty="0" smtClean="0"/>
              <a:t>в) сложение начальной части слова с целым словом</a:t>
            </a:r>
            <a:r>
              <a:rPr lang="ru-RU" sz="1600" b="1" dirty="0" smtClean="0"/>
              <a:t>: зарплата</a:t>
            </a:r>
          </a:p>
          <a:p>
            <a:pPr marL="0" indent="0">
              <a:buNone/>
            </a:pPr>
            <a:r>
              <a:rPr lang="ru-RU" sz="1600" dirty="0" smtClean="0"/>
              <a:t>г) из алфавитных букв слов: </a:t>
            </a:r>
            <a:r>
              <a:rPr lang="ru-RU" sz="1600" b="1" dirty="0" smtClean="0"/>
              <a:t>КВН</a:t>
            </a:r>
          </a:p>
          <a:p>
            <a:pPr marL="0" indent="0">
              <a:buNone/>
            </a:pPr>
            <a:r>
              <a:rPr lang="ru-RU" sz="1600" dirty="0" smtClean="0"/>
              <a:t>д) из начальных звуков слов исходного словосочетания: </a:t>
            </a:r>
            <a:r>
              <a:rPr lang="ru-RU" sz="1600" b="1" dirty="0" smtClean="0"/>
              <a:t>вуз</a:t>
            </a:r>
          </a:p>
        </p:txBody>
      </p:sp>
    </p:spTree>
    <p:extLst>
      <p:ext uri="{BB962C8B-B14F-4D97-AF65-F5344CB8AC3E}">
        <p14:creationId xmlns:p14="http://schemas.microsoft.com/office/powerpoint/2010/main" val="2224205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800" dirty="0" smtClean="0"/>
              <a:t>ОСНОВНЫЕ СПОСОБЫ ОБРАЗОВАНИЯ СЛОВ</a:t>
            </a:r>
            <a:br>
              <a:rPr lang="ru-RU" sz="1800" dirty="0" smtClean="0"/>
            </a:br>
            <a:r>
              <a:rPr lang="ru-RU" sz="1600" dirty="0" smtClean="0"/>
              <a:t>(от чего и с помощью чего образуются слова)</a:t>
            </a:r>
            <a:endParaRPr lang="ru-RU" sz="1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1800" dirty="0" smtClean="0"/>
              <a:t>Неморфологический</a:t>
            </a:r>
          </a:p>
          <a:p>
            <a:pPr marL="514350" indent="-514350">
              <a:buAutoNum type="arabicPeriod"/>
            </a:pPr>
            <a:r>
              <a:rPr lang="ru-RU" sz="1600" dirty="0" smtClean="0"/>
              <a:t>Переход слова из одной части в другую ( </a:t>
            </a:r>
            <a:r>
              <a:rPr lang="ru-RU" sz="1600" b="1" dirty="0" smtClean="0"/>
              <a:t>больной</a:t>
            </a:r>
            <a:r>
              <a:rPr lang="ru-RU" sz="1600" dirty="0" smtClean="0"/>
              <a:t> (ср.: </a:t>
            </a:r>
            <a:r>
              <a:rPr lang="ru-RU" sz="1600" b="1" dirty="0" smtClean="0"/>
              <a:t>больной зуб</a:t>
            </a:r>
            <a:r>
              <a:rPr lang="ru-RU" sz="1600" dirty="0" smtClean="0"/>
              <a:t>)</a:t>
            </a:r>
          </a:p>
          <a:p>
            <a:pPr marL="514350" indent="-514350">
              <a:buAutoNum type="arabicPeriod"/>
            </a:pPr>
            <a:r>
              <a:rPr lang="ru-RU" sz="1600" dirty="0" smtClean="0"/>
              <a:t>Слияние сочетаний в одно слово: </a:t>
            </a:r>
            <a:r>
              <a:rPr lang="ru-RU" sz="1600" b="1" dirty="0" smtClean="0"/>
              <a:t>легкорастворимый</a:t>
            </a:r>
            <a:endParaRPr lang="ru-RU" sz="1600" b="1" dirty="0"/>
          </a:p>
        </p:txBody>
      </p:sp>
    </p:spTree>
    <p:extLst>
      <p:ext uri="{BB962C8B-B14F-4D97-AF65-F5344CB8AC3E}">
        <p14:creationId xmlns:p14="http://schemas.microsoft.com/office/powerpoint/2010/main" val="1929272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ru-RU" sz="1800" dirty="0" smtClean="0"/>
              <a:t>Укажите, каким способом образованы слова. Графически докажите это.</a:t>
            </a:r>
            <a:br>
              <a:rPr lang="ru-RU" sz="1800" dirty="0" smtClean="0"/>
            </a:br>
            <a:endParaRPr lang="ru-RU" sz="1800" dirty="0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3467492"/>
              </p:ext>
            </p:extLst>
          </p:nvPr>
        </p:nvGraphicFramePr>
        <p:xfrm>
          <a:off x="1547664" y="1124744"/>
          <a:ext cx="6096000" cy="4450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2999656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изгнать        гнать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Писатель        писать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Подберезовик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ТЮЗ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Безопасный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Присыпка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Безрезультатный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Пятиэтажный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Выдумка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Отяжелить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Зазеленеть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Неумение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Звукоглушитель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Долгоиграющая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Синеватый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Синь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Синить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Древнерусская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Гниль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Безводный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Пригорок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Усталость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Северо-восточный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Очистка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" name="Прямая со стрелкой 6"/>
          <p:cNvCxnSpPr/>
          <p:nvPr/>
        </p:nvCxnSpPr>
        <p:spPr>
          <a:xfrm flipH="1" flipV="1">
            <a:off x="2559687" y="1310272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6" name="Прямая со стрелкой 5"/>
          <p:cNvCxnSpPr/>
          <p:nvPr/>
        </p:nvCxnSpPr>
        <p:spPr>
          <a:xfrm flipH="1">
            <a:off x="5846954" y="1311696"/>
            <a:ext cx="330494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 flipV="1">
            <a:off x="3131840" y="1700808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 flipV="1">
            <a:off x="3113720" y="2060848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 flipV="1">
            <a:off x="3560293" y="2423736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 flipV="1">
            <a:off x="2661815" y="2795867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 flipV="1">
            <a:off x="2774763" y="3140968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 flipV="1">
            <a:off x="3444132" y="3541598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 flipV="1">
            <a:off x="2992227" y="3920803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H="1" flipV="1">
            <a:off x="2434790" y="4293096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/>
          <p:nvPr/>
        </p:nvCxnSpPr>
        <p:spPr>
          <a:xfrm flipH="1" flipV="1">
            <a:off x="5292080" y="3931632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H="1" flipV="1">
            <a:off x="6514844" y="3545237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 flipV="1">
            <a:off x="5846913" y="3142392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/>
          <p:nvPr/>
        </p:nvCxnSpPr>
        <p:spPr>
          <a:xfrm flipH="1" flipV="1">
            <a:off x="5960165" y="2797291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/>
          <p:nvPr/>
        </p:nvCxnSpPr>
        <p:spPr>
          <a:xfrm flipH="1" flipV="1">
            <a:off x="5943921" y="2058000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/>
          <p:nvPr/>
        </p:nvCxnSpPr>
        <p:spPr>
          <a:xfrm flipH="1" flipV="1">
            <a:off x="6387723" y="2422312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Прямая со стрелкой 26"/>
          <p:cNvCxnSpPr/>
          <p:nvPr/>
        </p:nvCxnSpPr>
        <p:spPr>
          <a:xfrm flipH="1" flipV="1">
            <a:off x="5292080" y="1699384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 flipV="1">
            <a:off x="3634753" y="5373216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/>
          <p:nvPr/>
        </p:nvCxnSpPr>
        <p:spPr>
          <a:xfrm flipH="1" flipV="1">
            <a:off x="2782699" y="5004547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/>
          <p:nvPr/>
        </p:nvCxnSpPr>
        <p:spPr>
          <a:xfrm flipH="1" flipV="1">
            <a:off x="2419316" y="4653136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Прямая со стрелкой 30"/>
          <p:cNvCxnSpPr/>
          <p:nvPr/>
        </p:nvCxnSpPr>
        <p:spPr>
          <a:xfrm flipH="1" flipV="1">
            <a:off x="6341569" y="4291672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/>
          <p:nvPr/>
        </p:nvCxnSpPr>
        <p:spPr>
          <a:xfrm flipH="1" flipV="1">
            <a:off x="5846954" y="4651712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H="1" flipV="1">
            <a:off x="5846954" y="5004547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/>
          <p:nvPr/>
        </p:nvCxnSpPr>
        <p:spPr>
          <a:xfrm flipH="1" flipV="1">
            <a:off x="5640691" y="5376064"/>
            <a:ext cx="330412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5975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l"/>
            <a:r>
              <a:rPr lang="ru-RU" sz="1800" dirty="0" smtClean="0"/>
              <a:t>Проследите, в какой последовательности присоединяются суффиксы и приставки к корню.</a:t>
            </a:r>
            <a:br>
              <a:rPr lang="ru-RU" sz="1800" dirty="0" smtClean="0"/>
            </a:br>
            <a:r>
              <a:rPr lang="ru-RU" sz="1600" dirty="0" smtClean="0"/>
              <a:t>Век            вечный          вечность</a:t>
            </a:r>
            <a:br>
              <a:rPr lang="ru-RU" sz="1600" dirty="0" smtClean="0"/>
            </a:br>
            <a:r>
              <a:rPr lang="ru-RU" sz="1600" dirty="0" smtClean="0"/>
              <a:t>грань              граница              граничить             разграничивать            разграничитель </a:t>
            </a:r>
            <a:br>
              <a:rPr lang="ru-RU" sz="1600" dirty="0" smtClean="0"/>
            </a:b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800" dirty="0" smtClean="0"/>
              <a:t>Запишите словообразовательную цепочку.</a:t>
            </a:r>
            <a:br>
              <a:rPr lang="ru-RU" sz="1800" dirty="0" smtClean="0"/>
            </a:br>
            <a:r>
              <a:rPr lang="ru-RU" sz="1600" dirty="0" smtClean="0"/>
              <a:t>Праздник             праздничный             празднично</a:t>
            </a:r>
            <a:endParaRPr lang="ru-RU" sz="1600" dirty="0"/>
          </a:p>
        </p:txBody>
      </p:sp>
      <p:cxnSp>
        <p:nvCxnSpPr>
          <p:cNvPr id="3" name="Прямая со стрелкой 2"/>
          <p:cNvCxnSpPr/>
          <p:nvPr/>
        </p:nvCxnSpPr>
        <p:spPr>
          <a:xfrm flipV="1">
            <a:off x="3203848" y="1481256"/>
            <a:ext cx="317660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flipV="1">
            <a:off x="1443572" y="1484784"/>
            <a:ext cx="317660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2315811"/>
              </p:ext>
            </p:extLst>
          </p:nvPr>
        </p:nvGraphicFramePr>
        <p:xfrm>
          <a:off x="515888" y="1988840"/>
          <a:ext cx="60960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960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плод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Окно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Мазать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Корень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Дарить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Говорить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Вкус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Боль 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5" name="Прямая со стрелкой 14"/>
          <p:cNvCxnSpPr/>
          <p:nvPr/>
        </p:nvCxnSpPr>
        <p:spPr>
          <a:xfrm flipV="1">
            <a:off x="1218793" y="2204864"/>
            <a:ext cx="317660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1569366" y="4043617"/>
            <a:ext cx="317660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V="1">
            <a:off x="1377623" y="3717032"/>
            <a:ext cx="317660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1115616" y="4437112"/>
            <a:ext cx="317660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V="1">
            <a:off x="1377623" y="3284984"/>
            <a:ext cx="317660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/>
          <p:nvPr/>
        </p:nvCxnSpPr>
        <p:spPr>
          <a:xfrm flipV="1">
            <a:off x="1377623" y="2924944"/>
            <a:ext cx="317660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/>
          <p:nvPr/>
        </p:nvCxnSpPr>
        <p:spPr>
          <a:xfrm flipV="1">
            <a:off x="1218793" y="2564904"/>
            <a:ext cx="317660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V="1">
            <a:off x="1125912" y="4783022"/>
            <a:ext cx="317660" cy="14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150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164</TotalTime>
  <Words>426</Words>
  <Application>Microsoft Office PowerPoint</Application>
  <PresentationFormat>Экран (4:3)</PresentationFormat>
  <Paragraphs>163</Paragraphs>
  <Slides>14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Исполнительная</vt:lpstr>
      <vt:lpstr>Microsoft Equation 3.0</vt:lpstr>
      <vt:lpstr>Словообразование</vt:lpstr>
      <vt:lpstr>СЛОВООБРАЗОВАНИЕ – один из главных источников пополнения словарного состава. Образование слов – процесс постоянный, активный.</vt:lpstr>
      <vt:lpstr>Все слова русского языка делятся на производные и непроизводные, или на слова с производной или непроизводной основами.  Основа, состоящая из корня называется НЕПРОИЗВОДНОЙ.  Основа, состоящая из корня и других значимых частей (приставка, суффикс) ,называется ПРОИЗВОДНОЙ.</vt:lpstr>
      <vt:lpstr>Заполните таблицу.  Безводная, увлекаться, ранний, уморить, носилки, даль, черный, светильник, темь, белый, двор, закричать, снова, природа.             </vt:lpstr>
      <vt:lpstr>Каждое ПРОИЗВОДНОЕ слово образуется от ПРОИЗВОДЯЩЕЙ основы. Берез-ов-ый          берез-а                                   производящая </vt:lpstr>
      <vt:lpstr>ОСНОВНЫЕ СПОСОБЫ ОБРАЗОВАНИЯ СЛОВ (от чего и с помощью чего образуются слова)</vt:lpstr>
      <vt:lpstr>ОСНОВНЫЕ СПОСОБЫ ОБРАЗОВАНИЯ СЛОВ (от чего и с помощью чего образуются слова)</vt:lpstr>
      <vt:lpstr>Укажите, каким способом образованы слова. Графически докажите это. </vt:lpstr>
      <vt:lpstr>Проследите, в какой последовательности присоединяются суффиксы и приставки к корню. Век            вечный          вечность грань              граница              граничить             разграничивать            разграничитель   Запишите словообразовательную цепочку. Праздник             праздничный             празднично</vt:lpstr>
      <vt:lpstr>Презентация PowerPoint</vt:lpstr>
      <vt:lpstr>ИЗУЧЕНИЕ И ЗНАНИЕ СЛОВООБРАЗОВАНИЯ И СОСТАВА СЛОВА НЕОБХОДИМО ДЛЯ ПРОЧНОГО УСВОЕНИЯ ОРФОГРАФИИ. </vt:lpstr>
      <vt:lpstr>Контрольные упражнения. </vt:lpstr>
      <vt:lpstr>Исправьте ошибки в распределении слов по колонкам. </vt:lpstr>
      <vt:lpstr>Распределите слова в группы по составу основы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Словообразование</dc:title>
  <dc:creator>Dima</dc:creator>
  <cp:lastModifiedBy>Dima</cp:lastModifiedBy>
  <cp:revision>15</cp:revision>
  <dcterms:created xsi:type="dcterms:W3CDTF">2015-03-01T13:23:03Z</dcterms:created>
  <dcterms:modified xsi:type="dcterms:W3CDTF">2015-03-01T16:07:29Z</dcterms:modified>
</cp:coreProperties>
</file>