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58" r:id="rId5"/>
    <p:sldId id="277" r:id="rId6"/>
    <p:sldId id="259" r:id="rId7"/>
    <p:sldId id="260" r:id="rId8"/>
    <p:sldId id="261" r:id="rId9"/>
    <p:sldId id="275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96" autoAdjust="0"/>
  </p:normalViewPr>
  <p:slideViewPr>
    <p:cSldViewPr>
      <p:cViewPr varScale="1">
        <p:scale>
          <a:sx n="75" d="100"/>
          <a:sy n="75" d="100"/>
        </p:scale>
        <p:origin x="-118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C4FF973-A00D-48A2-AFCB-770D71481253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D4E7E97-9A97-4A2C-8ACD-DCF01302D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F973-A00D-48A2-AFCB-770D71481253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7E97-9A97-4A2C-8ACD-DCF01302D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F973-A00D-48A2-AFCB-770D71481253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7E97-9A97-4A2C-8ACD-DCF01302D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F973-A00D-48A2-AFCB-770D71481253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7E97-9A97-4A2C-8ACD-DCF01302D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C4FF973-A00D-48A2-AFCB-770D71481253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D4E7E97-9A97-4A2C-8ACD-DCF01302D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F973-A00D-48A2-AFCB-770D71481253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7E97-9A97-4A2C-8ACD-DCF01302D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F973-A00D-48A2-AFCB-770D71481253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7E97-9A97-4A2C-8ACD-DCF01302D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F973-A00D-48A2-AFCB-770D71481253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7E97-9A97-4A2C-8ACD-DCF01302D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F973-A00D-48A2-AFCB-770D71481253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7E97-9A97-4A2C-8ACD-DCF01302D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F973-A00D-48A2-AFCB-770D71481253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7E97-9A97-4A2C-8ACD-DCF01302D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F973-A00D-48A2-AFCB-770D71481253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7E97-9A97-4A2C-8ACD-DCF01302D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4FF973-A00D-48A2-AFCB-770D71481253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4E7E97-9A97-4A2C-8ACD-DCF01302D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Проектирование урока в соответствии с требованиями ФГОС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Автор презентации: </a:t>
            </a:r>
            <a:r>
              <a:rPr lang="ru-RU" dirty="0" err="1" smtClean="0"/>
              <a:t>Матина</a:t>
            </a:r>
            <a:r>
              <a:rPr lang="ru-RU" dirty="0" smtClean="0"/>
              <a:t> Г.О.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789040"/>
            <a:ext cx="66334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ru-RU" sz="2000" dirty="0" smtClean="0">
                <a:solidFill>
                  <a:srgbClr val="464653"/>
                </a:solidFill>
                <a:latin typeface="Cambria"/>
                <a:ea typeface="+mj-ea"/>
                <a:cs typeface="+mj-cs"/>
              </a:rPr>
              <a:t>Технологическая карта</a:t>
            </a:r>
          </a:p>
          <a:p>
            <a:pPr lvl="0" algn="r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ru-RU" sz="2000" dirty="0" smtClean="0">
                <a:solidFill>
                  <a:srgbClr val="464653"/>
                </a:solidFill>
                <a:latin typeface="Cambria"/>
                <a:ea typeface="+mj-ea"/>
                <a:cs typeface="+mj-cs"/>
              </a:rPr>
              <a:t>. </a:t>
            </a:r>
            <a:endParaRPr lang="ru-RU" sz="2000" dirty="0">
              <a:solidFill>
                <a:srgbClr val="464653"/>
              </a:solidFill>
              <a:latin typeface="Cambria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ТК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Цели как планируемые результаты</a:t>
            </a:r>
          </a:p>
          <a:p>
            <a:r>
              <a:rPr lang="ru-RU" dirty="0" smtClean="0"/>
              <a:t>Задачи</a:t>
            </a:r>
          </a:p>
          <a:p>
            <a:pPr>
              <a:buNone/>
            </a:pPr>
            <a:r>
              <a:rPr lang="ru-RU" dirty="0" smtClean="0"/>
              <a:t>А) Задачи как виды деятельности</a:t>
            </a:r>
          </a:p>
          <a:p>
            <a:pPr>
              <a:buNone/>
            </a:pPr>
            <a:r>
              <a:rPr lang="ru-RU" dirty="0" smtClean="0"/>
              <a:t>Б) Задачи как конкретизация планируемого результата изучения темы урока (личностные, предметные, </a:t>
            </a:r>
            <a:r>
              <a:rPr lang="ru-RU" dirty="0" err="1" smtClean="0"/>
              <a:t>метапредметные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В) Задачи как этапы учебной работы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dirty="0" smtClean="0"/>
              <a:t>Цели - </a:t>
            </a:r>
            <a:r>
              <a:rPr lang="ru-RU" sz="2400" i="1" dirty="0"/>
              <a:t>изучить орфограмму "непроизносимые согласные</a:t>
            </a:r>
            <a:r>
              <a:rPr lang="ru-RU" sz="2400" i="1" dirty="0" smtClean="0"/>
              <a:t>"; вывести </a:t>
            </a:r>
            <a:r>
              <a:rPr lang="ru-RU" sz="2400" i="1" dirty="0"/>
              <a:t>способ проверки данной </a:t>
            </a:r>
            <a:r>
              <a:rPr lang="ru-RU" sz="2400" i="1" dirty="0" smtClean="0"/>
              <a:t>орфограммы; развить </a:t>
            </a:r>
            <a:r>
              <a:rPr lang="ru-RU" sz="2400" i="1" dirty="0"/>
              <a:t>коммуникативные навыки  </a:t>
            </a:r>
            <a:r>
              <a:rPr lang="ru-RU" sz="2400" i="1" dirty="0" smtClean="0"/>
              <a:t>обучающихся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2708920"/>
          <a:ext cx="7632849" cy="4065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283"/>
                <a:gridCol w="2544283"/>
                <a:gridCol w="2544283"/>
              </a:tblGrid>
              <a:tr h="516303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Задача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результата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</a:t>
                      </a:r>
                      <a:endParaRPr lang="ru-RU" dirty="0"/>
                    </a:p>
                  </a:txBody>
                  <a:tcPr/>
                </a:tc>
              </a:tr>
              <a:tr h="3549000">
                <a:tc>
                  <a:txBody>
                    <a:bodyPr/>
                    <a:lstStyle/>
                    <a:p>
                      <a:r>
                        <a:rPr lang="ru-RU" dirty="0" smtClean="0"/>
                        <a:t>1. Научить видеть проблемную ситуацию и самостоятельно</a:t>
                      </a:r>
                      <a:r>
                        <a:rPr lang="ru-RU" baseline="0" dirty="0" smtClean="0"/>
                        <a:t> формулировать учебную задачу.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Познавательные</a:t>
                      </a:r>
                    </a:p>
                    <a:p>
                      <a:r>
                        <a:rPr lang="ru-RU" dirty="0" smtClean="0"/>
                        <a:t>- Умение решать проблемы</a:t>
                      </a:r>
                    </a:p>
                    <a:p>
                      <a:r>
                        <a:rPr lang="ru-RU" dirty="0" smtClean="0"/>
                        <a:t>Регулятивные УУД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Умение формулировать цель деятельности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dirty="0" smtClean="0"/>
                        <a:t>Коммуникативные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dirty="0" smtClean="0"/>
                        <a:t>- Умение точно формулировать, рассуждать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Постановка целей  урока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1"/>
          <p:cNvSpPr>
            <a:spLocks noChangeArrowheads="1"/>
          </p:cNvSpPr>
          <p:nvPr/>
        </p:nvSpPr>
        <p:spPr bwMode="auto">
          <a:xfrm>
            <a:off x="3505200" y="757238"/>
            <a:ext cx="56388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solidFill>
                  <a:srgbClr val="CC3300"/>
                </a:solidFill>
              </a:rPr>
              <a:t>Технологическая карта урока.</a:t>
            </a:r>
          </a:p>
          <a:p>
            <a:r>
              <a:rPr lang="ru-RU" sz="3600"/>
              <a:t>Урок № __________</a:t>
            </a:r>
          </a:p>
          <a:p>
            <a:r>
              <a:rPr lang="ru-RU" sz="3600"/>
              <a:t>Тема ____________</a:t>
            </a:r>
          </a:p>
          <a:p>
            <a:r>
              <a:rPr lang="ru-RU" sz="3600"/>
              <a:t>Цель ____________</a:t>
            </a:r>
          </a:p>
          <a:p>
            <a:r>
              <a:rPr lang="ru-RU" sz="3600"/>
              <a:t>Задачи:</a:t>
            </a:r>
          </a:p>
          <a:p>
            <a:r>
              <a:rPr lang="ru-RU" sz="3600"/>
              <a:t>Предметные__________</a:t>
            </a:r>
          </a:p>
          <a:p>
            <a:r>
              <a:rPr lang="ru-RU" sz="3600"/>
              <a:t>Метапредметные______Личностные__________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01" name="Group 25"/>
          <p:cNvGraphicFramePr>
            <a:graphicFrameLocks noGrp="1"/>
          </p:cNvGraphicFramePr>
          <p:nvPr/>
        </p:nvGraphicFramePr>
        <p:xfrm>
          <a:off x="0" y="116632"/>
          <a:ext cx="9144000" cy="6842333"/>
        </p:xfrm>
        <a:graphic>
          <a:graphicData uri="http://schemas.openxmlformats.org/drawingml/2006/table">
            <a:tbl>
              <a:tblPr/>
              <a:tblGrid>
                <a:gridCol w="661988"/>
                <a:gridCol w="1465262"/>
                <a:gridCol w="1911350"/>
                <a:gridCol w="1600200"/>
                <a:gridCol w="1447800"/>
                <a:gridCol w="2057400"/>
              </a:tblGrid>
              <a:tr h="12662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этапа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Задача этапа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ученика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этапа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6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 мин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Организационный этап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Мотивация уч-ся к учебной деятельности через…(посредством…)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Проявление интереса к материалу изучения.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Представление собственного опыта, высказывание собственных мыслей.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Включение в учебный процесс.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27" name="Group 27"/>
          <p:cNvGraphicFramePr>
            <a:graphicFrameLocks noGrp="1"/>
          </p:cNvGraphicFramePr>
          <p:nvPr/>
        </p:nvGraphicFramePr>
        <p:xfrm>
          <a:off x="0" y="0"/>
          <a:ext cx="9144000" cy="6985635"/>
        </p:xfrm>
        <a:graphic>
          <a:graphicData uri="http://schemas.openxmlformats.org/drawingml/2006/table">
            <a:tbl>
              <a:tblPr/>
              <a:tblGrid>
                <a:gridCol w="661988"/>
                <a:gridCol w="1546225"/>
                <a:gridCol w="2058987"/>
                <a:gridCol w="1409700"/>
                <a:gridCol w="1733550"/>
                <a:gridCol w="1733550"/>
              </a:tblGrid>
              <a:tr h="2611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5-6 мин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Актуализация опорных знаний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Организует повторение знаний, закрепление умений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Демонстрируют знаний, умения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Фиксация имеющихся предметных учебные знаний (умений), известных способов деятельности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3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 мин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Целеполагания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Создает ситуацию познавательных противоречий. Выделяет соподчиненность целей.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Определяет их объем.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Выдвигают варианты формулировок цели, участвуют в их обсуждении. Анализируют. Останавливают свой выбор на целях, связанных с поиском ОСД и личного совершенствования.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появление цели урока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сотрудничать, вступать в дискуссию, анализировать, доказывать, отстаивать свое мнение.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ставить цели, планировать свою работу.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43" name="Group 19"/>
          <p:cNvGraphicFramePr>
            <a:graphicFrameLocks noGrp="1"/>
          </p:cNvGraphicFramePr>
          <p:nvPr/>
        </p:nvGraphicFramePr>
        <p:xfrm>
          <a:off x="0" y="0"/>
          <a:ext cx="9144000" cy="6799263"/>
        </p:xfrm>
        <a:graphic>
          <a:graphicData uri="http://schemas.openxmlformats.org/drawingml/2006/table">
            <a:tbl>
              <a:tblPr/>
              <a:tblGrid>
                <a:gridCol w="661988"/>
                <a:gridCol w="1014412"/>
                <a:gridCol w="1866900"/>
                <a:gridCol w="2400300"/>
                <a:gridCol w="1333500"/>
                <a:gridCol w="1866900"/>
              </a:tblGrid>
              <a:tr h="679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10-11 мин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Открытие нового знания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Создает проблемную ситуацию, побуждает учащихся к обсуждению и выявлению причин возникших затруднений. Организует работу в группе. Побуждает перестраивать условия проблемной задачи и находить главные определяющие принципы ее построения. Побуждает к анализу собственных действий. Организует анализ учащимися проблемной задачи, ее решение.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Анализируют проблемную ситуацию, организуют поиск решения, выдвигают и проверяют гипотезы, варианты и способы.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навыков поисковой деятельности.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учебно-познавательной мотивации.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Коммуникативная.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умений учебного сотрудничества, коллективного обсуждения проблем, предположений.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Способность анализировать и действовать с позиции содержания предмета.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66" name="Group 18"/>
          <p:cNvGraphicFramePr>
            <a:graphicFrameLocks noGrp="1"/>
          </p:cNvGraphicFramePr>
          <p:nvPr/>
        </p:nvGraphicFramePr>
        <p:xfrm>
          <a:off x="0" y="0"/>
          <a:ext cx="9144000" cy="6852920"/>
        </p:xfrm>
        <a:graphic>
          <a:graphicData uri="http://schemas.openxmlformats.org/drawingml/2006/table">
            <a:tbl>
              <a:tblPr/>
              <a:tblGrid>
                <a:gridCol w="661988"/>
                <a:gridCol w="1319212"/>
                <a:gridCol w="1752600"/>
                <a:gridCol w="1447800"/>
                <a:gridCol w="1828800"/>
                <a:gridCol w="2133600"/>
              </a:tblGrid>
              <a:tr h="6852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4-5 мин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Первичное закрепление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Организует самостоятельную, практическую работу, организует  работу в паре, группе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Самостоятельно работает по алгоритму, ориентирован на получение конкретного результата, излагает, объясняет учебный материал, составляет критерии и шкалы оценивания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организовать, контролировать и оценивать учебную деятельность.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самостоятельности ответственности Уверенность в своих силах, положительные отношения к себе.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самооценки, анализа выполненной работы, вычленение проблем.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500" name="Group 156"/>
          <p:cNvGraphicFramePr>
            <a:graphicFrameLocks noGrp="1"/>
          </p:cNvGraphicFramePr>
          <p:nvPr/>
        </p:nvGraphicFramePr>
        <p:xfrm>
          <a:off x="251520" y="116632"/>
          <a:ext cx="8712968" cy="6492240"/>
        </p:xfrm>
        <a:graphic>
          <a:graphicData uri="http://schemas.openxmlformats.org/drawingml/2006/table">
            <a:tbl>
              <a:tblPr/>
              <a:tblGrid>
                <a:gridCol w="661988"/>
                <a:gridCol w="1243012"/>
                <a:gridCol w="1911424"/>
                <a:gridCol w="1708076"/>
                <a:gridCol w="1638300"/>
                <a:gridCol w="1550168"/>
              </a:tblGrid>
              <a:tr h="6309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4-5 мин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Самостоятельная работа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Создает ситуацию в которой необходимо проследить зависимость между меняющимися условиями и соответствующими результатами действия. Организация ситуации выбора в соответствии с возможностями, вариантность.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Использует приобретенные знания в практической деятельности, решает творческие задачи.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Ориентируется в информации.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Самооценка.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 заданий соответствующего уровня.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Предметная.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ориентироваться в содержании предмета.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Информационная.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использовать информацию из разных  источников, вычленять необходимую для решения учебной задачи.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Коммуникативная.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Освоение способов совместной деятельности.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навыков речевой деятельности.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Уточнение собственных возможностей и ограничений.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68" name="Group 52"/>
          <p:cNvGraphicFramePr>
            <a:graphicFrameLocks noGrp="1"/>
          </p:cNvGraphicFramePr>
          <p:nvPr/>
        </p:nvGraphicFramePr>
        <p:xfrm>
          <a:off x="0" y="116632"/>
          <a:ext cx="9144000" cy="6741368"/>
        </p:xfrm>
        <a:graphic>
          <a:graphicData uri="http://schemas.openxmlformats.org/drawingml/2006/table">
            <a:tbl>
              <a:tblPr/>
              <a:tblGrid>
                <a:gridCol w="661988"/>
                <a:gridCol w="1014412"/>
                <a:gridCol w="2095500"/>
                <a:gridCol w="1485900"/>
                <a:gridCol w="1752600"/>
                <a:gridCol w="2133600"/>
              </a:tblGrid>
              <a:tr h="6741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мин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Повторение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Организовать действие по обобщению: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признаков объекта;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выделение главных признаков;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объединение словом или предложением;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оформление вывода о понятии, явлении, предмета через таблицу, схему, план.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Действия по контролю и оценке знаний, умений, навыков.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Коллективно-распределенная деятельность.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Проективная деятельность.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дополнительной литературой.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Организует систематизацию и обобщение совместных достижений. Организует индивидуальную работу по личным достижениям.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Предметная диагностика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Выявление границ применимости нового знания и выполнение заданий, в которых новый способ действий предусматривается как промежуточный шаг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систематизировать, обобщать изученное.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Соединять части в целое.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Высказывать суждения по результатам сравнения.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собственных представлений о предмете изучения. Реализация личностного потенциала. Правила и культура взаимодействия.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Анализирует достижение цели, описывает способ достижения ее. Анализирует личностное изменение в процессе учения.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72" name="Group 52"/>
          <p:cNvGraphicFramePr>
            <a:graphicFrameLocks noGrp="1"/>
          </p:cNvGraphicFramePr>
          <p:nvPr/>
        </p:nvGraphicFramePr>
        <p:xfrm>
          <a:off x="0" y="116632"/>
          <a:ext cx="9144000" cy="6741368"/>
        </p:xfrm>
        <a:graphic>
          <a:graphicData uri="http://schemas.openxmlformats.org/drawingml/2006/table">
            <a:tbl>
              <a:tblPr/>
              <a:tblGrid>
                <a:gridCol w="661988"/>
                <a:gridCol w="2008187"/>
                <a:gridCol w="1063625"/>
                <a:gridCol w="2173288"/>
                <a:gridCol w="1619250"/>
                <a:gridCol w="1617662"/>
              </a:tblGrid>
              <a:tr h="6741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 мин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Рефлексия учебной деятельности на уроке (итог урока)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Соотнесение цели урока и результата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Создает ситуацию, связанную с приятными эмоциями, чувством удовлетворения от работы, ощущением собственной компетентности, самоуважения.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анализирует деятельность по достижению цели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Рефлексия способности организовывать собственную деятельность. Прогнозирование.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это такое?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Термин “технологическая карта” пришел в педагогику из технических, точных производств.</a:t>
            </a:r>
          </a:p>
          <a:p>
            <a:r>
              <a:rPr lang="ru-RU" dirty="0" smtClean="0"/>
              <a:t>Технологическая карта – форма технологической документации, в которой описан весь процесс обработки изделия, указаны 	операции и их составные части, материалы, производственное оборудование, инструмент, технологические режимы, время, необходимое для изготовления изделия, квалификация работников и т. п.</a:t>
            </a:r>
          </a:p>
          <a:p>
            <a:r>
              <a:rPr lang="ru-RU" dirty="0" smtClean="0"/>
              <a:t>Технологическая карта урока – современная форма планирования педагогического взаимодействия учителя и обучающихся.</a:t>
            </a:r>
          </a:p>
          <a:p>
            <a:r>
              <a:rPr lang="ru-RU" b="1" dirty="0"/>
              <a:t>Т</a:t>
            </a:r>
            <a:r>
              <a:rPr lang="ru-RU" b="1" dirty="0" smtClean="0"/>
              <a:t>аблица, позволяющая структурировать урок по выбранным учителем параметрам</a:t>
            </a:r>
            <a:endParaRPr lang="ru-RU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Технологическая карта как основа проектирования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Тема: «Второстепенные члены предложения» (вводный урок по теме)</a:t>
            </a:r>
          </a:p>
          <a:p>
            <a:r>
              <a:rPr lang="ru-RU" dirty="0" smtClean="0"/>
              <a:t>Цель</a:t>
            </a:r>
          </a:p>
          <a:p>
            <a:r>
              <a:rPr lang="ru-RU" dirty="0" smtClean="0"/>
              <a:t>Планируемые результаты</a:t>
            </a:r>
          </a:p>
          <a:p>
            <a:r>
              <a:rPr lang="ru-RU" dirty="0" smtClean="0"/>
              <a:t>Задачи по этапам урока (деятельность учителя и ученика)</a:t>
            </a:r>
          </a:p>
          <a:p>
            <a:r>
              <a:rPr lang="ru-RU" dirty="0" smtClean="0"/>
              <a:t>Средства обучения</a:t>
            </a:r>
          </a:p>
          <a:p>
            <a:r>
              <a:rPr lang="ru-RU" dirty="0" smtClean="0"/>
              <a:t>Средства оценки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6"/>
          <p:cNvSpPr txBox="1">
            <a:spLocks noChangeArrowheads="1"/>
          </p:cNvSpPr>
          <p:nvPr/>
        </p:nvSpPr>
        <p:spPr bwMode="auto">
          <a:xfrm rot="-414149">
            <a:off x="2667000" y="1295400"/>
            <a:ext cx="40386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Arkhive" pitchFamily="34" charset="0"/>
              </a:rPr>
              <a:t>Успехов</a:t>
            </a:r>
          </a:p>
          <a:p>
            <a:pPr algn="ctr">
              <a:spcBef>
                <a:spcPct val="50000"/>
              </a:spcBef>
            </a:pPr>
            <a:r>
              <a:rPr lang="ru-RU" sz="6000" b="1">
                <a:latin typeface="Arkhive" pitchFamily="34" charset="0"/>
              </a:rPr>
              <a:t> в</a:t>
            </a:r>
          </a:p>
          <a:p>
            <a:pPr algn="ctr">
              <a:spcBef>
                <a:spcPct val="50000"/>
              </a:spcBef>
            </a:pPr>
            <a:r>
              <a:rPr lang="ru-RU" sz="6000" b="1">
                <a:latin typeface="Arkhive" pitchFamily="34" charset="0"/>
              </a:rPr>
              <a:t> работе!</a:t>
            </a:r>
          </a:p>
        </p:txBody>
      </p:sp>
      <p:pic>
        <p:nvPicPr>
          <p:cNvPr id="32771" name="Picture 7" descr="a030527f78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35500"/>
            <a:ext cx="223837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8" descr="8f73775fe7b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240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нужна?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Для планирования достижений </a:t>
            </a:r>
            <a:r>
              <a:rPr lang="ru-RU" sz="3200" dirty="0" err="1" smtClean="0"/>
              <a:t>метапредметных</a:t>
            </a:r>
            <a:r>
              <a:rPr lang="ru-RU" sz="3200" dirty="0" smtClean="0"/>
              <a:t> результатов</a:t>
            </a:r>
          </a:p>
          <a:p>
            <a:r>
              <a:rPr lang="ru-RU" sz="3200" dirty="0" smtClean="0"/>
              <a:t>Для самоанализа и анализа того, что делается на уроке (с разных точек зрения)</a:t>
            </a:r>
          </a:p>
          <a:p>
            <a:r>
              <a:rPr lang="ru-RU" sz="3200" dirty="0" smtClean="0"/>
              <a:t>Для четкости в постановке учебных задач</a:t>
            </a:r>
          </a:p>
          <a:p>
            <a:r>
              <a:rPr lang="ru-RU" sz="3200" dirty="0" smtClean="0"/>
              <a:t>Для создания опорного конспекта для будущих уроков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Виды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Технологическая карта темы</a:t>
            </a:r>
          </a:p>
          <a:p>
            <a:r>
              <a:rPr lang="ru-RU" sz="3600" dirty="0" smtClean="0"/>
              <a:t>Расширенная технологическая карта (форма конспекта урока)</a:t>
            </a:r>
          </a:p>
          <a:p>
            <a:r>
              <a:rPr lang="ru-RU" sz="3600" dirty="0" smtClean="0"/>
              <a:t>Краткая технологическая карта (сценарий основных составляющих урока)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Технологическая карта - это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таблица</a:t>
            </a:r>
            <a:r>
              <a:rPr lang="ru-RU" sz="5400" dirty="0" smtClean="0"/>
              <a:t>, позволяющая структурировать урок по выбранным учителем параметрам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Технологическая карта темы (приложение к рабочей программе)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Цели</a:t>
            </a:r>
          </a:p>
          <a:p>
            <a:r>
              <a:rPr lang="ru-RU" sz="3600" dirty="0" smtClean="0"/>
              <a:t>Планируемые результаты</a:t>
            </a:r>
          </a:p>
          <a:p>
            <a:r>
              <a:rPr lang="ru-RU" sz="3600" dirty="0" smtClean="0"/>
              <a:t>Основные виды деятельности ученика</a:t>
            </a:r>
          </a:p>
          <a:p>
            <a:r>
              <a:rPr lang="ru-RU" sz="3600" dirty="0" smtClean="0"/>
              <a:t>Средства обучения (задания, наглядность, ИК-средства и т.д.)</a:t>
            </a:r>
          </a:p>
          <a:p>
            <a:r>
              <a:rPr lang="ru-RU" sz="3600" dirty="0" smtClean="0"/>
              <a:t>Средства контроля, оценки</a:t>
            </a:r>
          </a:p>
          <a:p>
            <a:r>
              <a:rPr lang="ru-RU" sz="3600" dirty="0" smtClean="0"/>
              <a:t>Варианты </a:t>
            </a:r>
            <a:r>
              <a:rPr lang="ru-RU" sz="3600" dirty="0" err="1" smtClean="0"/>
              <a:t>д</a:t>
            </a:r>
            <a:r>
              <a:rPr lang="ru-RU" sz="3600" dirty="0" smtClean="0"/>
              <a:t>/</a:t>
            </a:r>
            <a:r>
              <a:rPr lang="ru-RU" sz="3600" dirty="0" err="1" smtClean="0"/>
              <a:t>з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Расширенная технологическая карта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2" y="2250430"/>
          <a:ext cx="8503095" cy="3842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0"/>
                <a:gridCol w="2033088"/>
                <a:gridCol w="1927352"/>
                <a:gridCol w="1473886"/>
                <a:gridCol w="1700619"/>
              </a:tblGrid>
              <a:tr h="6004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4873" marR="44873"/>
                </a:tc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Деятельность ученика, планируемый результат</a:t>
                      </a:r>
                      <a:endParaRPr lang="ru-RU" dirty="0"/>
                    </a:p>
                  </a:txBody>
                  <a:tcPr marL="44873" marR="4487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42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Этап</a:t>
                      </a:r>
                      <a:r>
                        <a:rPr lang="ru-RU" baseline="0" dirty="0" smtClean="0"/>
                        <a:t> урока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Познавательная (осуществляемые</a:t>
                      </a:r>
                      <a:r>
                        <a:rPr lang="ru-RU" baseline="0" dirty="0" smtClean="0"/>
                        <a:t> (что делает ученик?) и формируемые (чему учится?)</a:t>
                      </a:r>
                      <a:endParaRPr lang="ru-RU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Коммуникативная </a:t>
                      </a:r>
                      <a:endParaRPr lang="ru-RU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Регулятивно-рефлексивная</a:t>
                      </a:r>
                      <a:endParaRPr lang="ru-RU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Средства обучения</a:t>
                      </a:r>
                      <a:endParaRPr lang="ru-RU" dirty="0"/>
                    </a:p>
                  </a:txBody>
                  <a:tcPr marL="44873" marR="44873"/>
                </a:tc>
              </a:tr>
            </a:tbl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23528" y="1628801"/>
            <a:ext cx="4038600" cy="864096"/>
          </a:xfrm>
        </p:spPr>
        <p:txBody>
          <a:bodyPr/>
          <a:lstStyle/>
          <a:p>
            <a:r>
              <a:rPr lang="ru-RU" dirty="0" smtClean="0"/>
              <a:t>Пример 1.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расширенной ТК урока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412776"/>
          <a:ext cx="8229600" cy="5130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3072"/>
                <a:gridCol w="1666528"/>
              </a:tblGrid>
              <a:tr h="541906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составляющие урока</a:t>
                      </a:r>
                      <a:endParaRPr lang="ru-RU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86331" marR="186331"/>
                </a:tc>
              </a:tr>
              <a:tr h="563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Этап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урока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86331" marR="186331"/>
                </a:tc>
              </a:tr>
              <a:tr h="563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Время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мин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86331" marR="186331"/>
                </a:tc>
              </a:tr>
              <a:tr h="563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Цель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Результаты</a:t>
                      </a:r>
                      <a:endParaRPr lang="ru-RU" dirty="0"/>
                    </a:p>
                  </a:txBody>
                  <a:tcPr marL="186331" marR="186331"/>
                </a:tc>
              </a:tr>
              <a:tr h="8973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Содержание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учебного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материала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6331" marR="186331"/>
                </a:tc>
              </a:tr>
              <a:tr h="563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Методы</a:t>
                      </a:r>
                      <a:r>
                        <a:rPr lang="en-US" dirty="0" smtClean="0"/>
                        <a:t> и </a:t>
                      </a:r>
                      <a:r>
                        <a:rPr lang="en-US" dirty="0" err="1" smtClean="0"/>
                        <a:t>приемы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работы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6331" marR="186331"/>
                </a:tc>
              </a:tr>
              <a:tr h="376849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учебной деятельности</a:t>
                      </a:r>
                      <a:endParaRPr lang="ru-RU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6331" marR="186331"/>
                </a:tc>
              </a:tr>
              <a:tr h="3768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Деятельность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учителя</a:t>
                      </a:r>
                      <a:endParaRPr lang="ru-RU" dirty="0" smtClean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6331" marR="186331"/>
                </a:tc>
              </a:tr>
              <a:tr h="3768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Деятельность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обучающихся</a:t>
                      </a:r>
                      <a:endParaRPr lang="ru-RU" dirty="0" smtClean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86331" marR="186331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уиза\Desktop\фот\SAM_04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74</TotalTime>
  <Words>966</Words>
  <Application>Microsoft Office PowerPoint</Application>
  <PresentationFormat>Экран (4:3)</PresentationFormat>
  <Paragraphs>165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Начальная</vt:lpstr>
      <vt:lpstr>Проектирование урока в соответствии с требованиями ФГОС </vt:lpstr>
      <vt:lpstr>Что это такое?</vt:lpstr>
      <vt:lpstr>Зачем нужна?</vt:lpstr>
      <vt:lpstr>Виды</vt:lpstr>
      <vt:lpstr>Технологическая карта - это</vt:lpstr>
      <vt:lpstr>Технологическая карта темы (приложение к рабочей программе)</vt:lpstr>
      <vt:lpstr>Расширенная технологическая карта</vt:lpstr>
      <vt:lpstr>Пример расширенной ТК урока</vt:lpstr>
      <vt:lpstr>Слайд 9</vt:lpstr>
      <vt:lpstr>Краткая ТК</vt:lpstr>
      <vt:lpstr>Пример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Технологическая карта как основа проектирования урока</vt:lpstr>
      <vt:lpstr>Слайд 21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Технологическая карта</dc:title>
  <dc:creator>Галина</dc:creator>
  <cp:lastModifiedBy>Галина</cp:lastModifiedBy>
  <cp:revision>12</cp:revision>
  <dcterms:created xsi:type="dcterms:W3CDTF">2013-03-21T04:55:36Z</dcterms:created>
  <dcterms:modified xsi:type="dcterms:W3CDTF">2013-03-21T06:36:37Z</dcterms:modified>
</cp:coreProperties>
</file>