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13418" y="476672"/>
            <a:ext cx="7118744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Им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 существительное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роли определения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2627" y="3573016"/>
            <a:ext cx="67457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Урок русского языка в 5 классе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9752" y="4673312"/>
            <a:ext cx="4716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 учебнику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Бунеева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Р.Н,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Бунеевой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Е.В.)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176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0"/>
            <a:ext cx="9108281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59632" y="476672"/>
            <a:ext cx="7231018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Введение в тему урока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844824"/>
            <a:ext cx="8104591" cy="954107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Что нужно сделать, чтобы определить роль имени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существительного в предложении?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4528" y="1838772"/>
            <a:ext cx="8330935" cy="1569660"/>
          </a:xfrm>
          <a:prstGeom prst="rect">
            <a:avLst/>
          </a:pr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Найти грамматическую основу, затем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по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вопросу установить связи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остальных имён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существительных с грамматической основой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1838772"/>
            <a:ext cx="8815427" cy="3046988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Предположите, каким ещё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членом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предложения может быть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имя 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существительное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, опираясь на ключевые слова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algn="ctr"/>
            <a:r>
              <a:rPr lang="ru-RU" sz="3200" b="1" i="1" u="sng" dirty="0">
                <a:solidFill>
                  <a:schemeClr val="accent1">
                    <a:lumMod val="50000"/>
                  </a:schemeClr>
                </a:solidFill>
              </a:rPr>
              <a:t>признак предмета</a:t>
            </a:r>
          </a:p>
          <a:p>
            <a:pPr algn="ctr"/>
            <a:r>
              <a:rPr lang="ru-RU" sz="3200" b="1" i="1" u="sng" dirty="0">
                <a:solidFill>
                  <a:schemeClr val="accent1">
                    <a:lumMod val="50000"/>
                  </a:schemeClr>
                </a:solidFill>
              </a:rPr>
              <a:t>какой? чей?</a:t>
            </a:r>
          </a:p>
          <a:p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5373215"/>
            <a:ext cx="7496796" cy="646331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Что вы ещё знаете об определении?</a:t>
            </a:r>
          </a:p>
        </p:txBody>
      </p:sp>
    </p:spTree>
    <p:extLst>
      <p:ext uri="{BB962C8B-B14F-4D97-AF65-F5344CB8AC3E}">
        <p14:creationId xmlns:p14="http://schemas.microsoft.com/office/powerpoint/2010/main" val="352327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0"/>
            <a:ext cx="9108281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187624" y="332656"/>
            <a:ext cx="7648248" cy="923330"/>
          </a:xfrm>
          <a:prstGeom prst="rect">
            <a:avLst/>
          </a:prstGeom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Открытие новых знаний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5266" y="1556792"/>
            <a:ext cx="83243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chemeClr val="accent1">
                    <a:lumMod val="50000"/>
                  </a:schemeClr>
                </a:solidFill>
              </a:rPr>
              <a:t>Выполните упр. 448 и сделайте свои выводы.</a:t>
            </a:r>
            <a:endParaRPr lang="ru-RU" sz="32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2492896"/>
            <a:ext cx="8658076" cy="3539430"/>
          </a:xfrm>
          <a:prstGeom prst="rect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i="1" u="sng" dirty="0" smtClean="0">
                <a:solidFill>
                  <a:schemeClr val="accent1">
                    <a:lumMod val="50000"/>
                  </a:schemeClr>
                </a:solidFill>
              </a:rPr>
              <a:t>ВЫВОДЫ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: при 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замене прилагательного на </a:t>
            </a:r>
            <a:endParaRPr lang="ru-RU" sz="28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существительное 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смысл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словосочетаний не </a:t>
            </a:r>
          </a:p>
          <a:p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изменился (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зависимое существительное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,  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как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и</a:t>
            </a:r>
          </a:p>
          <a:p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прилагательное,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называет 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признак).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Такие</a:t>
            </a:r>
          </a:p>
          <a:p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словосочетания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называются  </a:t>
            </a:r>
            <a:r>
              <a:rPr lang="ru-RU" sz="2800" b="1" i="1" dirty="0">
                <a:solidFill>
                  <a:srgbClr val="C00000"/>
                </a:solidFill>
              </a:rPr>
              <a:t>синонимичными</a:t>
            </a:r>
            <a:r>
              <a:rPr lang="ru-RU" sz="2800" b="1" i="1" dirty="0" smtClean="0">
                <a:solidFill>
                  <a:srgbClr val="C00000"/>
                </a:solidFill>
              </a:rPr>
              <a:t>.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Во второй части упражнения сравниваются </a:t>
            </a:r>
            <a:endParaRPr lang="ru-RU" sz="28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Сочетания  </a:t>
            </a:r>
            <a:r>
              <a:rPr lang="ru-RU" sz="2800" b="1" i="1" dirty="0">
                <a:solidFill>
                  <a:srgbClr val="C00000"/>
                </a:solidFill>
              </a:rPr>
              <a:t>сущ. + сущ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.,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где 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возможна и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невозможна</a:t>
            </a:r>
          </a:p>
          <a:p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замена на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синонимические 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сочетания прил. + сущ.</a:t>
            </a:r>
          </a:p>
        </p:txBody>
      </p:sp>
    </p:spTree>
    <p:extLst>
      <p:ext uri="{BB962C8B-B14F-4D97-AF65-F5344CB8AC3E}">
        <p14:creationId xmlns:p14="http://schemas.microsoft.com/office/powerpoint/2010/main" val="54118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0"/>
            <a:ext cx="9108281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2160" y="332656"/>
            <a:ext cx="8254952" cy="923330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Развитие речевых умений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1484784"/>
            <a:ext cx="5704126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Совместная разработка алгоритма: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144564"/>
            <a:ext cx="4394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1) Найти имя существительное.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2636912"/>
            <a:ext cx="8142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2) Установить его связь с другими словами </a:t>
            </a:r>
            <a:r>
              <a:rPr lang="ru-RU" sz="2400" b="1" dirty="0" smtClean="0"/>
              <a:t>в  </a:t>
            </a:r>
            <a:r>
              <a:rPr lang="ru-RU" sz="2400" b="1" dirty="0"/>
              <a:t>предложении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3212976"/>
            <a:ext cx="82566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3) Если есть связь с именем существительным, </a:t>
            </a:r>
            <a:r>
              <a:rPr lang="ru-RU" sz="2400" b="1" dirty="0" smtClean="0"/>
              <a:t>попробовать</a:t>
            </a:r>
          </a:p>
          <a:p>
            <a:r>
              <a:rPr lang="ru-RU" sz="2400" b="1" dirty="0" smtClean="0"/>
              <a:t> заменить </a:t>
            </a:r>
            <a:r>
              <a:rPr lang="ru-RU" sz="2400" b="1" dirty="0"/>
              <a:t>синонимичным </a:t>
            </a:r>
            <a:r>
              <a:rPr lang="ru-RU" sz="2400" b="1" dirty="0" smtClean="0"/>
              <a:t>сочетанием  </a:t>
            </a:r>
            <a:r>
              <a:rPr lang="ru-RU" sz="2400" b="1" dirty="0"/>
              <a:t>прил. + сущ. и </a:t>
            </a:r>
            <a:endParaRPr lang="ru-RU" sz="2400" b="1" dirty="0" smtClean="0"/>
          </a:p>
          <a:p>
            <a:r>
              <a:rPr lang="ru-RU" sz="2400" b="1" dirty="0" smtClean="0"/>
              <a:t>определить </a:t>
            </a:r>
            <a:r>
              <a:rPr lang="ru-RU" sz="2400" b="1" dirty="0"/>
              <a:t>значение (предмета </a:t>
            </a:r>
            <a:r>
              <a:rPr lang="ru-RU" sz="2400" b="1" dirty="0" smtClean="0"/>
              <a:t>или  </a:t>
            </a:r>
            <a:r>
              <a:rPr lang="ru-RU" sz="2400" b="1" dirty="0"/>
              <a:t>признака).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4509120"/>
            <a:ext cx="72653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4) Если замена возможна и есть значение признака, </a:t>
            </a:r>
            <a:endParaRPr lang="ru-RU" sz="2400" b="1" dirty="0" smtClean="0"/>
          </a:p>
          <a:p>
            <a:r>
              <a:rPr lang="ru-RU" sz="2400" b="1" dirty="0" smtClean="0"/>
              <a:t>существительное в </a:t>
            </a:r>
            <a:r>
              <a:rPr lang="ru-RU" sz="2400" b="1" dirty="0"/>
              <a:t>роли определения.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528" y="5463525"/>
            <a:ext cx="76424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5) Если замена невозможна и есть значение предмета, </a:t>
            </a:r>
            <a:endParaRPr lang="ru-RU" sz="2400" b="1" dirty="0" smtClean="0"/>
          </a:p>
          <a:p>
            <a:r>
              <a:rPr lang="ru-RU" sz="2400" b="1" dirty="0" smtClean="0"/>
              <a:t>Существительное  </a:t>
            </a:r>
            <a:r>
              <a:rPr lang="ru-RU" sz="2400" b="1" dirty="0"/>
              <a:t>в роли дополнения.</a:t>
            </a:r>
          </a:p>
        </p:txBody>
      </p:sp>
    </p:spTree>
    <p:extLst>
      <p:ext uri="{BB962C8B-B14F-4D97-AF65-F5344CB8AC3E}">
        <p14:creationId xmlns:p14="http://schemas.microsoft.com/office/powerpoint/2010/main" val="57905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0"/>
            <a:ext cx="9108281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8963" y="692696"/>
            <a:ext cx="8661345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                                                              </a:t>
            </a:r>
            <a:r>
              <a:rPr lang="ru-RU" sz="2000" b="1" dirty="0"/>
              <a:t>х</a:t>
            </a:r>
          </a:p>
          <a:p>
            <a:r>
              <a:rPr lang="ru-RU" sz="2400" b="1" dirty="0"/>
              <a:t>                                                СУЩ.    +     СУЩ.</a:t>
            </a:r>
          </a:p>
          <a:p>
            <a:r>
              <a:rPr lang="ru-RU" sz="2400" b="1" dirty="0"/>
              <a:t> </a:t>
            </a:r>
          </a:p>
          <a:p>
            <a:r>
              <a:rPr lang="ru-RU" sz="2400" b="1" dirty="0"/>
              <a:t>                      какой?                                                        </a:t>
            </a:r>
            <a:r>
              <a:rPr lang="ru-RU" sz="2400" b="1" dirty="0" smtClean="0"/>
              <a:t>? </a:t>
            </a:r>
            <a:r>
              <a:rPr lang="ru-RU" sz="2400" b="1" dirty="0"/>
              <a:t>падежный  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           ОПРЕДЕЛЕНИЕ                                               ДОПОЛНЕНИЕ</a:t>
            </a:r>
            <a:endParaRPr lang="ru-RU" sz="2400" b="1" dirty="0">
              <a:solidFill>
                <a:srgbClr val="C00000"/>
              </a:solidFill>
            </a:endParaRPr>
          </a:p>
          <a:p>
            <a:endParaRPr lang="ru-RU" sz="2400" b="1" dirty="0"/>
          </a:p>
          <a:p>
            <a:r>
              <a:rPr lang="ru-RU" sz="2400" b="1" dirty="0"/>
              <a:t>                                              х                                                             </a:t>
            </a:r>
            <a:r>
              <a:rPr lang="ru-RU" sz="2400" b="1" dirty="0" err="1"/>
              <a:t>х</a:t>
            </a:r>
            <a:endParaRPr lang="ru-RU" sz="2400" b="1" dirty="0"/>
          </a:p>
          <a:p>
            <a:r>
              <a:rPr lang="ru-RU" sz="2400" b="1" dirty="0"/>
              <a:t>     1)    ===   ПРИЛ.    +    СУЩ.                     ===      ПРИЛ.   +    СУЩ.   </a:t>
            </a:r>
          </a:p>
          <a:p>
            <a:endParaRPr lang="ru-RU" sz="2400" b="1" dirty="0"/>
          </a:p>
          <a:p>
            <a:r>
              <a:rPr lang="ru-RU" sz="2400" b="1" dirty="0"/>
              <a:t>                 х</a:t>
            </a:r>
          </a:p>
          <a:p>
            <a:r>
              <a:rPr lang="ru-RU" sz="2400" b="1" dirty="0"/>
              <a:t>     2)    СУЩ. – предмет                                           СУЩ.  – действие</a:t>
            </a:r>
          </a:p>
          <a:p>
            <a:r>
              <a:rPr lang="ru-RU" sz="2400" b="1" dirty="0"/>
              <a:t>                                                                                              (от глагола)</a:t>
            </a:r>
          </a:p>
          <a:p>
            <a:endParaRPr lang="ru-RU" sz="2400" b="1" dirty="0"/>
          </a:p>
          <a:p>
            <a:endParaRPr lang="ru-RU" sz="2400" b="1" dirty="0"/>
          </a:p>
          <a:p>
            <a:r>
              <a:rPr lang="ru-RU" sz="2400" b="1" dirty="0"/>
              <a:t>     3)  СУЩ.  - признак                                              СУЩ.  - предмет</a:t>
            </a:r>
          </a:p>
          <a:p>
            <a:r>
              <a:rPr lang="ru-RU" sz="2400" b="1" dirty="0"/>
              <a:t>                (принадлежность)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3131840" y="1412776"/>
            <a:ext cx="1457795" cy="5040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589635" y="1412776"/>
            <a:ext cx="1494533" cy="5040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652120" y="3068960"/>
            <a:ext cx="144016" cy="66578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67544" y="5517232"/>
            <a:ext cx="8640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331640" y="5517232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517232"/>
            <a:ext cx="865187" cy="36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008" y="5535488"/>
            <a:ext cx="32861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8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0"/>
            <a:ext cx="9108281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496" y="260648"/>
            <a:ext cx="9187067" cy="923330"/>
          </a:xfrm>
          <a:prstGeom prst="rect">
            <a:avLst/>
          </a:prstGeom>
          <a:ln w="28575"/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Творческое конструирование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447106"/>
            <a:ext cx="7845802" cy="384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Преобразуйте словосочетания так, чтобы в роли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определения </a:t>
            </a:r>
            <a:r>
              <a:rPr lang="ru-RU" sz="2800" b="1" dirty="0">
                <a:solidFill>
                  <a:srgbClr val="002060"/>
                </a:solidFill>
              </a:rPr>
              <a:t>было имя </a:t>
            </a:r>
            <a:r>
              <a:rPr lang="ru-RU" sz="2800" b="1" dirty="0" smtClean="0">
                <a:solidFill>
                  <a:srgbClr val="002060"/>
                </a:solidFill>
              </a:rPr>
              <a:t>существительное:</a:t>
            </a:r>
          </a:p>
          <a:p>
            <a:endParaRPr lang="ru-RU" sz="2800" b="1" dirty="0">
              <a:solidFill>
                <a:srgbClr val="002060"/>
              </a:solidFill>
            </a:endParaRPr>
          </a:p>
          <a:p>
            <a:pPr algn="ctr"/>
            <a:r>
              <a:rPr lang="ru-RU" sz="3200" b="1" i="1" dirty="0" smtClean="0">
                <a:solidFill>
                  <a:srgbClr val="7030A0"/>
                </a:solidFill>
              </a:rPr>
              <a:t>стальная труба</a:t>
            </a:r>
          </a:p>
          <a:p>
            <a:pPr algn="ctr"/>
            <a:r>
              <a:rPr lang="ru-RU" sz="3200" b="1" i="1" dirty="0" smtClean="0">
                <a:solidFill>
                  <a:srgbClr val="7030A0"/>
                </a:solidFill>
              </a:rPr>
              <a:t> </a:t>
            </a:r>
            <a:r>
              <a:rPr lang="ru-RU" sz="3200" b="1" i="1" dirty="0">
                <a:solidFill>
                  <a:srgbClr val="7030A0"/>
                </a:solidFill>
              </a:rPr>
              <a:t>малиновое </a:t>
            </a:r>
            <a:r>
              <a:rPr lang="ru-RU" sz="3200" b="1" i="1" dirty="0" smtClean="0">
                <a:solidFill>
                  <a:srgbClr val="7030A0"/>
                </a:solidFill>
              </a:rPr>
              <a:t>варенье </a:t>
            </a:r>
          </a:p>
          <a:p>
            <a:pPr algn="ctr"/>
            <a:r>
              <a:rPr lang="ru-RU" sz="3200" b="1" i="1" dirty="0">
                <a:solidFill>
                  <a:srgbClr val="7030A0"/>
                </a:solidFill>
              </a:rPr>
              <a:t>с</a:t>
            </a:r>
            <a:r>
              <a:rPr lang="ru-RU" sz="3200" b="1" i="1" dirty="0" smtClean="0">
                <a:solidFill>
                  <a:srgbClr val="7030A0"/>
                </a:solidFill>
              </a:rPr>
              <a:t>теклянная  трубка</a:t>
            </a:r>
          </a:p>
          <a:p>
            <a:pPr algn="ctr"/>
            <a:r>
              <a:rPr lang="ru-RU" sz="3200" b="1" i="1" dirty="0" smtClean="0">
                <a:solidFill>
                  <a:srgbClr val="7030A0"/>
                </a:solidFill>
              </a:rPr>
              <a:t>апельсиновый джем</a:t>
            </a:r>
          </a:p>
          <a:p>
            <a:pPr algn="ctr"/>
            <a:r>
              <a:rPr lang="ru-RU" sz="3200" b="1" i="1" dirty="0">
                <a:solidFill>
                  <a:srgbClr val="7030A0"/>
                </a:solidFill>
              </a:rPr>
              <a:t>м</a:t>
            </a:r>
            <a:r>
              <a:rPr lang="ru-RU" sz="3200" b="1" i="1" dirty="0" smtClean="0">
                <a:solidFill>
                  <a:srgbClr val="7030A0"/>
                </a:solidFill>
              </a:rPr>
              <a:t>алиновое варенье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32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9" y="116632"/>
            <a:ext cx="9108281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46273" y="764704"/>
            <a:ext cx="3486725" cy="923330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Итог урока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948" y="2169730"/>
            <a:ext cx="8249374" cy="1077218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– Что нового узнали на уроке?</a:t>
            </a:r>
          </a:p>
          <a:p>
            <a:r>
              <a:rPr lang="ru-RU" sz="3200" b="1" dirty="0">
                <a:solidFill>
                  <a:srgbClr val="002060"/>
                </a:solidFill>
              </a:rPr>
              <a:t>– Запишите это новое в виде ключевых слов.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3717032"/>
            <a:ext cx="8563178" cy="3046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ru-RU" sz="3200" b="1" dirty="0" smtClean="0">
                <a:solidFill>
                  <a:srgbClr val="002060"/>
                </a:solidFill>
              </a:rPr>
              <a:t>С </a:t>
            </a:r>
            <a:r>
              <a:rPr lang="ru-RU" sz="3200" b="1" dirty="0">
                <a:solidFill>
                  <a:srgbClr val="002060"/>
                </a:solidFill>
              </a:rPr>
              <a:t>какими трудностями столкнулись</a:t>
            </a:r>
            <a:r>
              <a:rPr lang="ru-RU" sz="3200" b="1" dirty="0" smtClean="0">
                <a:solidFill>
                  <a:srgbClr val="002060"/>
                </a:solidFill>
              </a:rPr>
              <a:t>? С чем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</a:rPr>
              <a:t>это связано</a:t>
            </a:r>
            <a:r>
              <a:rPr lang="ru-RU" sz="3200" b="1" dirty="0" smtClean="0">
                <a:solidFill>
                  <a:srgbClr val="002060"/>
                </a:solidFill>
              </a:rPr>
              <a:t>? </a:t>
            </a:r>
          </a:p>
          <a:p>
            <a:pPr marL="457200" indent="-457200">
              <a:buFontTx/>
              <a:buChar char="-"/>
            </a:pPr>
            <a:r>
              <a:rPr lang="ru-RU" sz="3200" b="1" dirty="0" smtClean="0">
                <a:solidFill>
                  <a:srgbClr val="002060"/>
                </a:solidFill>
              </a:rPr>
              <a:t>Что </a:t>
            </a:r>
            <a:r>
              <a:rPr lang="ru-RU" sz="3200" b="1" dirty="0">
                <a:solidFill>
                  <a:srgbClr val="002060"/>
                </a:solidFill>
              </a:rPr>
              <a:t>нужно сделать, чтобы избежать </a:t>
            </a:r>
            <a:r>
              <a:rPr lang="ru-RU" sz="3200" b="1" dirty="0" smtClean="0">
                <a:solidFill>
                  <a:srgbClr val="002060"/>
                </a:solidFill>
              </a:rPr>
              <a:t>ошибок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</a:rPr>
              <a:t>в дальнейшем?</a:t>
            </a:r>
          </a:p>
          <a:p>
            <a:r>
              <a:rPr lang="ru-RU" sz="3200" b="1" dirty="0">
                <a:solidFill>
                  <a:srgbClr val="002060"/>
                </a:solidFill>
              </a:rPr>
              <a:t>- Оцените свою работу на уроке (по </a:t>
            </a:r>
            <a:r>
              <a:rPr lang="ru-RU" sz="3200" b="1" dirty="0" smtClean="0">
                <a:solidFill>
                  <a:srgbClr val="002060"/>
                </a:solidFill>
              </a:rPr>
              <a:t>желанию)</a:t>
            </a:r>
            <a:endParaRPr lang="ru-RU" sz="3200" b="1" dirty="0">
              <a:solidFill>
                <a:srgbClr val="002060"/>
              </a:solidFill>
            </a:endParaRPr>
          </a:p>
          <a:p>
            <a:r>
              <a:rPr lang="ru-RU" sz="3200" b="1" dirty="0">
                <a:solidFill>
                  <a:srgbClr val="002060"/>
                </a:solidFill>
              </a:rPr>
              <a:t>- По каким критериям будете оценивать себя?</a:t>
            </a:r>
          </a:p>
        </p:txBody>
      </p:sp>
    </p:spTree>
    <p:extLst>
      <p:ext uri="{BB962C8B-B14F-4D97-AF65-F5344CB8AC3E}">
        <p14:creationId xmlns:p14="http://schemas.microsoft.com/office/powerpoint/2010/main" val="50465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381</Words>
  <Application>Microsoft Office PowerPoint</Application>
  <PresentationFormat>Экран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Toshiba</dc:creator>
  <cp:lastModifiedBy>Toshiba</cp:lastModifiedBy>
  <cp:revision>8</cp:revision>
  <dcterms:created xsi:type="dcterms:W3CDTF">2015-02-16T15:24:17Z</dcterms:created>
  <dcterms:modified xsi:type="dcterms:W3CDTF">2015-02-16T16:28:54Z</dcterms:modified>
</cp:coreProperties>
</file>