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2" r:id="rId7"/>
    <p:sldId id="277" r:id="rId8"/>
    <p:sldId id="265" r:id="rId9"/>
    <p:sldId id="274" r:id="rId10"/>
    <p:sldId id="278" r:id="rId11"/>
    <p:sldId id="267" r:id="rId12"/>
    <p:sldId id="268" r:id="rId13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69760DFF-C31B-4C69-8304-E1AE9410746B}">
          <p14:sldIdLst>
            <p14:sldId id="257"/>
            <p14:sldId id="258"/>
            <p14:sldId id="259"/>
            <p14:sldId id="260"/>
            <p14:sldId id="262"/>
            <p14:sldId id="263"/>
            <p14:sldId id="272"/>
          </p14:sldIdLst>
        </p14:section>
        <p14:section name="Раздел без заголовка" id="{E24FE61D-C3E4-493D-AFE7-31A3A00266EF}">
          <p14:sldIdLst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71" autoAdjust="0"/>
  </p:normalViewPr>
  <p:slideViewPr>
    <p:cSldViewPr>
      <p:cViewPr varScale="1">
        <p:scale>
          <a:sx n="52" d="100"/>
          <a:sy n="52" d="100"/>
        </p:scale>
        <p:origin x="-5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4552-32BF-4653-B9E7-A0EE246AA754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B8096-7B83-4179-B849-B0858FB0BA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647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9A37A6-B4E7-4D05-9AFD-24B1D21FE85C}" type="slidenum">
              <a:rPr lang="ru-RU" altLang="ru-RU">
                <a:solidFill>
                  <a:prstClr val="black"/>
                </a:solidFill>
              </a:rPr>
              <a:pPr eaLnBrk="1" hangingPunct="1"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8425-49B5-4385-B71C-0733D1E508A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668E4-CE38-4048-83C6-8309D9705C6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905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C4AA5-93A5-4567-B745-E17C9E7428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C465-61DE-4841-A846-905E0CF0738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62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EFB61-3663-4416-8D3E-1401EB040A9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9B32-6DB4-4D8E-9CC9-8109F43C020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305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EB36-9637-49DA-A508-E7E51F8BE4EF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CB56F-B229-4EB0-931D-CB989B81AF1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831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B68E-70B7-4FCF-A197-55DBFFC19A9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3404-030C-4B51-98C1-5ED37F1B7DA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743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17D7-1D31-4422-A59F-13D3D098647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4493C-0C35-4AB5-AD8A-B965DBB9087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592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F0AC5-E52A-4D25-AF84-789F1171176A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401C-6A49-473C-A02D-B682C2084C79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41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226D-37E0-43D1-8BBB-EF2E60D761C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4D51-44D2-4EA1-BE55-F34F813E32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64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3721-6B0B-4F89-81AA-771452F2F29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6B53-2F83-4F5C-9F78-A0B4EDCC254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851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3807-0186-44B9-B838-B76EBF56F3D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0A62-C6E9-4BB2-A1AE-DD7715A3111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358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641EE-5E94-4D6D-AB51-21F259AD510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26B1-ED83-49A7-B94F-B711FE9B3E2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75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F2B705-5A5D-4222-9010-1A1C9F96933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B8268-1A37-4795-826A-568D36D49BF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034" name="Полилиния 11"/>
            <p:cNvGrpSpPr>
              <a:grpSpLocks/>
            </p:cNvGrpSpPr>
            <p:nvPr/>
          </p:nvGrpSpPr>
          <p:grpSpPr bwMode="auto"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" name="Полилиния 11"/>
              <p:cNvPicPr>
                <a:picLocks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30163" y="422275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  <a:cs typeface="Arial" charset="0"/>
                </a:endParaRPr>
              </a:p>
            </p:txBody>
          </p:sp>
        </p:grpSp>
        <p:grpSp>
          <p:nvGrpSpPr>
            <p:cNvPr id="1035" name="Полилиния 12"/>
            <p:cNvGrpSpPr>
              <a:grpSpLocks/>
            </p:cNvGrpSpPr>
            <p:nvPr/>
          </p:nvGrpSpPr>
          <p:grpSpPr bwMode="auto">
            <a:xfrm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1036" name="Полилиния 12"/>
              <p:cNvPicPr>
                <a:picLocks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2225" y="496888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37624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ocuments%20and%20Settings\User\&#1052;&#1086;&#1080;%20&#1076;&#1086;&#1082;&#1091;&#1084;&#1077;&#1085;&#1090;&#1099;\&#1092;&#1080;&#1079;&#1084;&#1080;&#1085;\&#1073;&#1072;&#1096;&#1082;&#1086;&#1088;&#1090;&#1089;&#1072;%20&#1103;&#1083;%20&#1084;&#1080;&#1085;&#1091;&#1090;&#1090;&#1072;&#1088;&#1099;\03%20&#1044;&#1086;&#1088;&#1086;&#1078;&#1082;&#1072;%203.wm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22714"/>
          </a:xfrm>
        </p:spPr>
        <p:txBody>
          <a:bodyPr/>
          <a:lstStyle/>
          <a:p>
            <a:pPr algn="l"/>
            <a:r>
              <a:rPr lang="ba-RU" dirty="0" smtClean="0">
                <a:solidFill>
                  <a:srgbClr val="00B050"/>
                </a:solidFill>
              </a:rPr>
              <a:t>рә-рә -рә –урман буйлап йүгерә</a:t>
            </a:r>
            <a:br>
              <a:rPr lang="ba-RU" dirty="0" smtClean="0">
                <a:solidFill>
                  <a:srgbClr val="00B050"/>
                </a:solidFill>
              </a:rPr>
            </a:br>
            <a:r>
              <a:rPr lang="ba-RU" dirty="0" smtClean="0">
                <a:solidFill>
                  <a:srgbClr val="00B050"/>
                </a:solidFill>
              </a:rPr>
              <a:t>ра-ра-ра –ҡулын болғап саҡыра.</a:t>
            </a:r>
            <a:br>
              <a:rPr lang="ba-RU" dirty="0" smtClean="0">
                <a:solidFill>
                  <a:srgbClr val="00B050"/>
                </a:solidFill>
              </a:rPr>
            </a:br>
            <a:r>
              <a:rPr lang="ba-RU" dirty="0">
                <a:solidFill>
                  <a:srgbClr val="00B050"/>
                </a:solidFill>
              </a:rPr>
              <a:t>р</a:t>
            </a:r>
            <a:r>
              <a:rPr lang="ba-RU" dirty="0" smtClean="0">
                <a:solidFill>
                  <a:srgbClr val="00B050"/>
                </a:solidFill>
              </a:rPr>
              <a:t>ө-рө-рө –япраҡ ярған бөрө.</a:t>
            </a:r>
            <a:br>
              <a:rPr lang="ba-RU" dirty="0" smtClean="0">
                <a:solidFill>
                  <a:srgbClr val="00B050"/>
                </a:solidFill>
              </a:rPr>
            </a:br>
            <a:r>
              <a:rPr lang="ba-RU" dirty="0">
                <a:solidFill>
                  <a:srgbClr val="00B050"/>
                </a:solidFill>
              </a:rPr>
              <a:t>р</a:t>
            </a:r>
            <a:r>
              <a:rPr lang="ba-RU" dirty="0" smtClean="0">
                <a:solidFill>
                  <a:srgbClr val="00B050"/>
                </a:solidFill>
              </a:rPr>
              <a:t>ө-рө-рө –урманда тыныс йөрө.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6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Clr>
                <a:srgbClr val="002060"/>
              </a:buClr>
              <a:buSzPct val="96000"/>
            </a:pPr>
            <a:r>
              <a:rPr lang="ba-RU" sz="3200" dirty="0" smtClean="0"/>
              <a:t>        </a:t>
            </a:r>
            <a:r>
              <a:rPr lang="ba-RU" sz="4000" dirty="0" smtClean="0"/>
              <a:t>Хәйерле көн теләйем таңдар һайын,</a:t>
            </a:r>
            <a:br>
              <a:rPr lang="ba-RU" sz="4000" dirty="0" smtClean="0"/>
            </a:br>
            <a:r>
              <a:rPr lang="ba-RU" sz="4000" dirty="0" smtClean="0"/>
              <a:t>       Аяҙ күктәр теләйем еремә.</a:t>
            </a:r>
            <a:br>
              <a:rPr lang="ba-RU" sz="4000" dirty="0" smtClean="0"/>
            </a:br>
            <a:r>
              <a:rPr lang="ba-RU" sz="4000" dirty="0" smtClean="0"/>
              <a:t>       Ҡояшлы көн теләйем һәр берегеҙгә, </a:t>
            </a:r>
            <a:br>
              <a:rPr lang="ba-RU" sz="4000" dirty="0" smtClean="0"/>
            </a:br>
            <a:r>
              <a:rPr lang="ba-RU" sz="4000" dirty="0" smtClean="0"/>
              <a:t>       Һәм именлек теләйем илемә.</a:t>
            </a:r>
            <a:br>
              <a:rPr lang="ba-RU" sz="4000" dirty="0" smtClean="0"/>
            </a:br>
            <a:r>
              <a:rPr lang="ba-RU" sz="3600" dirty="0"/>
              <a:t/>
            </a:r>
            <a:br>
              <a:rPr lang="ba-RU" sz="3600" dirty="0"/>
            </a:br>
            <a:r>
              <a:rPr lang="ba-RU" sz="3600" dirty="0" smtClean="0"/>
              <a:t/>
            </a:r>
            <a:br>
              <a:rPr lang="ba-RU" sz="3600" dirty="0" smtClean="0"/>
            </a:br>
            <a:r>
              <a:rPr lang="ba-RU" sz="3200" dirty="0"/>
              <a:t/>
            </a:r>
            <a:br>
              <a:rPr lang="ba-RU" sz="3200" dirty="0"/>
            </a:br>
            <a:r>
              <a:rPr lang="ba-RU" sz="32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720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12944"/>
          </a:xfrm>
        </p:spPr>
        <p:txBody>
          <a:bodyPr>
            <a:normAutofit/>
          </a:bodyPr>
          <a:lstStyle/>
          <a:p>
            <a:pPr algn="ctr"/>
            <a:r>
              <a:rPr lang="ba-RU" dirty="0" smtClean="0"/>
              <a:t>Иғтибарығыҙ өсөн рәхмәт!</a:t>
            </a:r>
            <a:br>
              <a:rPr lang="ba-RU" dirty="0" smtClean="0"/>
            </a:br>
            <a:r>
              <a:rPr lang="ba-RU" dirty="0" smtClean="0"/>
              <a:t>Дәрес тамам. </a:t>
            </a:r>
            <a:br>
              <a:rPr lang="ba-RU" dirty="0" smtClean="0"/>
            </a:br>
            <a:r>
              <a:rPr lang="ba-RU" dirty="0" smtClean="0"/>
              <a:t>Һау булығыҙ!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4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ba-RU" sz="5400" b="1" dirty="0" smtClean="0">
                <a:solidFill>
                  <a:srgbClr val="00B050"/>
                </a:solidFill>
              </a:rPr>
              <a:t> </a:t>
            </a:r>
            <a:r>
              <a:rPr lang="be-BY" sz="5400" b="1" dirty="0" smtClean="0">
                <a:solidFill>
                  <a:srgbClr val="00B050"/>
                </a:solidFill>
              </a:rPr>
              <a:t>Йондоҙ булып ҡойола</a:t>
            </a:r>
            <a:br>
              <a:rPr lang="be-BY" sz="5400" b="1" dirty="0" smtClean="0">
                <a:solidFill>
                  <a:srgbClr val="00B050"/>
                </a:solidFill>
              </a:rPr>
            </a:br>
            <a:r>
              <a:rPr lang="be-BY" sz="5400" b="1" dirty="0" smtClean="0">
                <a:solidFill>
                  <a:srgbClr val="00B050"/>
                </a:solidFill>
              </a:rPr>
              <a:t> Мамыҡ булып йыйыла</a:t>
            </a:r>
            <a:br>
              <a:rPr lang="be-BY" sz="5400" b="1" dirty="0" smtClean="0">
                <a:solidFill>
                  <a:srgbClr val="00B050"/>
                </a:solidFill>
              </a:rPr>
            </a:br>
            <a:r>
              <a:rPr lang="be-BY" sz="5400" b="1" dirty="0" smtClean="0">
                <a:solidFill>
                  <a:srgbClr val="00B050"/>
                </a:solidFill>
              </a:rPr>
              <a:t> Ел булһа оса,</a:t>
            </a:r>
            <a:br>
              <a:rPr lang="be-BY" sz="5400" b="1" dirty="0" smtClean="0">
                <a:solidFill>
                  <a:srgbClr val="00B050"/>
                </a:solidFill>
              </a:rPr>
            </a:br>
            <a:r>
              <a:rPr lang="be-BY" sz="5400" b="1" dirty="0" smtClean="0">
                <a:solidFill>
                  <a:srgbClr val="00B050"/>
                </a:solidFill>
              </a:rPr>
              <a:t> Яҙ булһа ҡаса.</a:t>
            </a:r>
            <a:r>
              <a:rPr lang="ba-RU" sz="5400" b="1" dirty="0" smtClean="0">
                <a:solidFill>
                  <a:srgbClr val="00B050"/>
                </a:solidFill>
              </a:rPr>
              <a:t>     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2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be-BY" sz="5400" b="1" dirty="0" smtClean="0">
                <a:solidFill>
                  <a:srgbClr val="00B050"/>
                </a:solidFill>
              </a:rPr>
              <a:t>Йондоҙ булып ҡойола</a:t>
            </a:r>
            <a:br>
              <a:rPr lang="be-BY" sz="5400" b="1" dirty="0" smtClean="0">
                <a:solidFill>
                  <a:srgbClr val="00B050"/>
                </a:solidFill>
              </a:rPr>
            </a:br>
            <a:r>
              <a:rPr lang="be-BY" sz="5400" b="1" dirty="0" smtClean="0">
                <a:solidFill>
                  <a:srgbClr val="00B050"/>
                </a:solidFill>
              </a:rPr>
              <a:t> Мамыҡ булып йыйыла</a:t>
            </a:r>
            <a:br>
              <a:rPr lang="be-BY" sz="5400" b="1" dirty="0" smtClean="0">
                <a:solidFill>
                  <a:srgbClr val="00B050"/>
                </a:solidFill>
              </a:rPr>
            </a:br>
            <a:r>
              <a:rPr lang="be-BY" sz="5400" b="1" dirty="0" smtClean="0">
                <a:solidFill>
                  <a:srgbClr val="00B050"/>
                </a:solidFill>
              </a:rPr>
              <a:t> Ел булһа оса,</a:t>
            </a:r>
            <a:br>
              <a:rPr lang="be-BY" sz="5400" b="1" dirty="0" smtClean="0">
                <a:solidFill>
                  <a:srgbClr val="00B050"/>
                </a:solidFill>
              </a:rPr>
            </a:br>
            <a:r>
              <a:rPr lang="be-BY" sz="5400" b="1" dirty="0" smtClean="0">
                <a:solidFill>
                  <a:srgbClr val="00B050"/>
                </a:solidFill>
              </a:rPr>
              <a:t> Яҙ булһа ҡаса.</a:t>
            </a:r>
            <a:br>
              <a:rPr lang="be-BY" sz="5400" b="1" dirty="0" smtClean="0">
                <a:solidFill>
                  <a:srgbClr val="00B050"/>
                </a:solidFill>
              </a:rPr>
            </a:br>
            <a:r>
              <a:rPr lang="be-BY" sz="5400" b="1" dirty="0" smtClean="0">
                <a:solidFill>
                  <a:srgbClr val="00B050"/>
                </a:solidFill>
              </a:rPr>
              <a:t>                  </a:t>
            </a:r>
            <a:r>
              <a:rPr lang="ru-RU" sz="5400" b="1" dirty="0" smtClean="0">
                <a:solidFill>
                  <a:srgbClr val="00B050"/>
                </a:solidFill>
              </a:rPr>
              <a:t>(</a:t>
            </a:r>
            <a:r>
              <a:rPr lang="be-BY" sz="5400" b="1" dirty="0" smtClean="0">
                <a:solidFill>
                  <a:srgbClr val="00B050"/>
                </a:solidFill>
              </a:rPr>
              <a:t>ҡар бөртөктәре</a:t>
            </a:r>
            <a:r>
              <a:rPr lang="ru-RU" sz="5400" b="1" dirty="0" smtClean="0">
                <a:solidFill>
                  <a:srgbClr val="00B050"/>
                </a:solidFill>
              </a:rPr>
              <a:t>)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1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65698"/>
          </a:xfrm>
        </p:spPr>
        <p:txBody>
          <a:bodyPr>
            <a:normAutofit/>
          </a:bodyPr>
          <a:lstStyle/>
          <a:p>
            <a:pPr algn="l"/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ba-RU" sz="4000" dirty="0" smtClean="0">
                <a:solidFill>
                  <a:srgbClr val="FF0000"/>
                </a:solidFill>
              </a:rPr>
              <a:t>Ҡыш</a:t>
            </a: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–аҡ ҡар, көслө буран.</a:t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ba-RU" sz="4000" dirty="0" smtClean="0">
                <a:solidFill>
                  <a:srgbClr val="FF0000"/>
                </a:solidFill>
              </a:rPr>
              <a:t>Көҙ</a:t>
            </a: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–оҙон төндәр, һалҡын ямғыр.</a:t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ba-RU" sz="4000" dirty="0" smtClean="0">
                <a:solidFill>
                  <a:srgbClr val="FF0000"/>
                </a:solidFill>
              </a:rPr>
              <a:t>Яҙ</a:t>
            </a: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–шаян тамсылар, йәшел үлән.</a:t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ba-RU" sz="4000" dirty="0" smtClean="0">
                <a:solidFill>
                  <a:srgbClr val="FF0000"/>
                </a:solidFill>
              </a:rPr>
              <a:t>Йәй</a:t>
            </a: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 –матур сәскәләр, ҡояш                                           </a:t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  <a:t>ҡыҙҙыра.</a:t>
            </a:r>
            <a:br>
              <a:rPr lang="ba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8675" y="-693459"/>
            <a:ext cx="228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a-RU" sz="4000" dirty="0" smtClean="0">
                <a:solidFill>
                  <a:srgbClr val="F79646">
                    <a:lumMod val="50000"/>
                  </a:srgbClr>
                </a:solidFill>
                <a:ea typeface="+mj-ea"/>
                <a:cs typeface="+mj-cs"/>
              </a:rPr>
              <a:t>.</a:t>
            </a:r>
            <a:br>
              <a:rPr lang="ba-RU" sz="4000" dirty="0" smtClean="0">
                <a:solidFill>
                  <a:srgbClr val="F79646">
                    <a:lumMod val="50000"/>
                  </a:srgbClr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63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рямоугольник 10"/>
          <p:cNvSpPr>
            <a:spLocks noChangeArrowheads="1"/>
          </p:cNvSpPr>
          <p:nvPr/>
        </p:nvSpPr>
        <p:spPr bwMode="auto">
          <a:xfrm>
            <a:off x="642910" y="1714488"/>
            <a:ext cx="4572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altLang="ru-RU" sz="2400" b="1" dirty="0" err="1" smtClean="0">
                <a:solidFill>
                  <a:srgbClr val="0000FF"/>
                </a:solidFill>
                <a:latin typeface="Palatino Linotype" pitchFamily="18" charset="0"/>
              </a:rPr>
              <a:t>Балалар</a:t>
            </a:r>
            <a:r>
              <a:rPr lang="ru-RU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, </a:t>
            </a:r>
            <a:r>
              <a:rPr lang="ru-RU" altLang="ru-RU" sz="2400" b="1" dirty="0" err="1" smtClean="0">
                <a:solidFill>
                  <a:srgbClr val="0000FF"/>
                </a:solidFill>
                <a:latin typeface="Palatino Linotype" pitchFamily="18" charset="0"/>
              </a:rPr>
              <a:t>балалар</a:t>
            </a:r>
            <a:endParaRPr lang="ru-RU" altLang="ru-RU" sz="2400" b="1" dirty="0" smtClean="0">
              <a:solidFill>
                <a:srgbClr val="0000FF"/>
              </a:solidFill>
              <a:latin typeface="Palatino Linotype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Ҡышҡы урманға </a:t>
            </a:r>
            <a:r>
              <a:rPr lang="ru-RU" altLang="ru-RU" sz="2400" b="1" dirty="0" err="1" smtClean="0">
                <a:solidFill>
                  <a:srgbClr val="0000FF"/>
                </a:solidFill>
                <a:latin typeface="Palatino Linotype" pitchFamily="18" charset="0"/>
              </a:rPr>
              <a:t>баралар</a:t>
            </a:r>
            <a:r>
              <a:rPr lang="ru-RU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Тәбиғәтте ҡарайҙар,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Ҡышҡы һыуыҡта өшөгән Ҡулдарын йылыталар.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be-BY" altLang="ru-RU" sz="2400" b="1" dirty="0" smtClean="0">
              <a:solidFill>
                <a:srgbClr val="0000FF"/>
              </a:solidFill>
              <a:latin typeface="Palatino Linotype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Ҡар бөртөктәрен күҙәтеп,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Улар кеүек осалар: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Бер, ике, өс, дүрт, биш.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Ҡар бөртөктәрен йыялар: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be-BY" altLang="ru-RU" sz="2400" b="1" dirty="0" smtClean="0">
                <a:solidFill>
                  <a:srgbClr val="0000FF"/>
                </a:solidFill>
                <a:latin typeface="Palatino Linotype" pitchFamily="18" charset="0"/>
              </a:rPr>
              <a:t>Өйгә ҡайтып китәләр.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ru-RU" altLang="ru-RU" sz="2400" b="1" dirty="0" smtClean="0">
              <a:solidFill>
                <a:srgbClr val="0000FF"/>
              </a:solidFill>
              <a:latin typeface="Constantia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ru-RU" altLang="ru-RU" sz="2400" b="1" dirty="0" smtClean="0">
              <a:solidFill>
                <a:srgbClr val="0000FF"/>
              </a:solidFill>
              <a:latin typeface="Constantia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ru-RU" altLang="ru-RU" sz="2400" b="1" dirty="0" smtClean="0">
              <a:solidFill>
                <a:srgbClr val="0000FF"/>
              </a:solidFill>
              <a:latin typeface="Constantia" pitchFamily="18" charset="0"/>
            </a:endParaRPr>
          </a:p>
        </p:txBody>
      </p:sp>
      <p:pic>
        <p:nvPicPr>
          <p:cNvPr id="4100" name="Picture 11" descr="a4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765175"/>
            <a:ext cx="12477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57356" y="0"/>
            <a:ext cx="7286644" cy="107154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>
            <a:prstTxWarp prst="textSlantDown">
              <a:avLst>
                <a:gd name="adj" fmla="val 62023"/>
              </a:avLst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e-BY" b="1" cap="all" dirty="0">
                <a:ln/>
                <a:solidFill>
                  <a:srgbClr val="92D050"/>
                </a:solidFill>
                <a:effectLst>
                  <a:glow rad="101600">
                    <a:srgbClr val="009DD9">
                      <a:satMod val="175000"/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 </a:t>
            </a:r>
            <a:r>
              <a:rPr lang="be-BY" sz="4000" b="1" cap="all" dirty="0">
                <a:ln/>
                <a:solidFill>
                  <a:srgbClr val="7030A0"/>
                </a:solidFill>
                <a:effectLst>
                  <a:glow rad="101600">
                    <a:srgbClr val="009DD9">
                      <a:satMod val="175000"/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ЯЛ МИНУТТАРЫ</a:t>
            </a:r>
            <a:endParaRPr lang="ru-RU" sz="4000" b="1" cap="all" dirty="0">
              <a:ln/>
              <a:solidFill>
                <a:srgbClr val="7030A0"/>
              </a:solidFill>
              <a:effectLst>
                <a:glow rad="101600">
                  <a:srgbClr val="009DD9">
                    <a:satMod val="175000"/>
                    <a:alpha val="40000"/>
                  </a:srgb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Arial" charset="0"/>
            </a:endParaRPr>
          </a:p>
        </p:txBody>
      </p:sp>
      <p:pic>
        <p:nvPicPr>
          <p:cNvPr id="14" name="03 Дорожка 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215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897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66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916832"/>
            <a:ext cx="62646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_Helver Bashkir" pitchFamily="34" charset="0"/>
              </a:rPr>
              <a:t>1)</a:t>
            </a:r>
            <a:r>
              <a:rPr lang="be-BY" sz="2400" dirty="0" smtClean="0">
                <a:latin typeface="a_Helver Bashkir" pitchFamily="34" charset="0"/>
              </a:rPr>
              <a:t>Ҡыш килде. Ер өҫтөнә ҡар ятты.      Быйыл ҡар күп. Бурандар була. Урамдарҙа һырындар ята.</a:t>
            </a:r>
          </a:p>
          <a:p>
            <a:endParaRPr lang="ru-RU" sz="2800" dirty="0">
              <a:latin typeface="a_Helver Bashkir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3501008"/>
            <a:ext cx="53823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_Helver Bashkir" pitchFamily="34" charset="0"/>
              </a:rPr>
              <a:t>2)</a:t>
            </a:r>
            <a:r>
              <a:rPr lang="be-BY" sz="2400" dirty="0" smtClean="0">
                <a:latin typeface="a_Helver Bashkir" pitchFamily="34" charset="0"/>
              </a:rPr>
              <a:t>Һалҡын ҡыш килде. </a:t>
            </a:r>
            <a:br>
              <a:rPr lang="be-BY" sz="2400" dirty="0" smtClean="0">
                <a:latin typeface="a_Helver Bashkir" pitchFamily="34" charset="0"/>
              </a:rPr>
            </a:br>
            <a:r>
              <a:rPr lang="be-BY" sz="2400" dirty="0" smtClean="0">
                <a:latin typeface="a_Helver Bashkir" pitchFamily="34" charset="0"/>
              </a:rPr>
              <a:t>Ҡара ер өҫтөнә аҡ ҡар ятты. </a:t>
            </a:r>
            <a:br>
              <a:rPr lang="be-BY" sz="2400" dirty="0" smtClean="0">
                <a:latin typeface="a_Helver Bashkir" pitchFamily="34" charset="0"/>
              </a:rPr>
            </a:br>
            <a:r>
              <a:rPr lang="be-BY" sz="2400" dirty="0" smtClean="0">
                <a:latin typeface="a_Helver Bashkir" pitchFamily="34" charset="0"/>
              </a:rPr>
              <a:t>Быйыл ҡар күп. </a:t>
            </a:r>
            <a:br>
              <a:rPr lang="be-BY" sz="2400" dirty="0" smtClean="0">
                <a:latin typeface="a_Helver Bashkir" pitchFamily="34" charset="0"/>
              </a:rPr>
            </a:br>
            <a:r>
              <a:rPr lang="be-BY" sz="2400" dirty="0" smtClean="0">
                <a:latin typeface="a_Helver Bashkir" pitchFamily="34" charset="0"/>
              </a:rPr>
              <a:t>Көслө бурандар була.</a:t>
            </a:r>
            <a:br>
              <a:rPr lang="be-BY" sz="2400" dirty="0" smtClean="0">
                <a:latin typeface="a_Helver Bashkir" pitchFamily="34" charset="0"/>
              </a:rPr>
            </a:br>
            <a:r>
              <a:rPr lang="be-BY" sz="2400" dirty="0" smtClean="0">
                <a:latin typeface="a_Helver Bashkir" pitchFamily="34" charset="0"/>
              </a:rPr>
              <a:t>Урамдарҙа бейек һырындар ята.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0"/>
            <a:ext cx="9715536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 smtClean="0"/>
              <a:t>      </a:t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/>
            </a:r>
            <a:br>
              <a:rPr lang="ba-RU" b="1" dirty="0" smtClean="0"/>
            </a:br>
            <a:r>
              <a:rPr lang="ba-RU" b="1" dirty="0"/>
              <a:t/>
            </a:r>
            <a:br>
              <a:rPr lang="ba-RU" b="1" dirty="0"/>
            </a:br>
            <a:r>
              <a:rPr lang="ba-RU" b="1" dirty="0" smtClean="0"/>
              <a:t>      </a:t>
            </a:r>
            <a:r>
              <a:rPr lang="be-BY" b="1" dirty="0" smtClean="0"/>
              <a:t>     Ер өҫтөнә -на землю</a:t>
            </a:r>
            <a:br>
              <a:rPr lang="be-BY" b="1" dirty="0" smtClean="0"/>
            </a:br>
            <a:r>
              <a:rPr lang="be-BY" b="1" dirty="0" smtClean="0"/>
              <a:t>           Быйыл – в этом году</a:t>
            </a:r>
            <a:br>
              <a:rPr lang="be-BY" b="1" dirty="0" smtClean="0"/>
            </a:br>
            <a:r>
              <a:rPr lang="be-BY" b="1" dirty="0" smtClean="0"/>
              <a:t>           Һырындар -сугробы</a:t>
            </a:r>
            <a:br>
              <a:rPr lang="be-BY" b="1" dirty="0" smtClean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/>
              <a:t>           </a:t>
            </a:r>
            <a:br>
              <a:rPr lang="be-BY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2348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Новая папка (2)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92" y="-428676"/>
            <a:ext cx="11001421" cy="728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7253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714356"/>
            <a:ext cx="75608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a-RU" sz="2800" b="1" dirty="0" smtClean="0">
                <a:latin typeface="a_Helver Bashkir" pitchFamily="34" charset="0"/>
              </a:rPr>
              <a:t>-</a:t>
            </a:r>
            <a:r>
              <a:rPr lang="ba-RU" sz="2800" dirty="0" smtClean="0">
                <a:latin typeface="a_Helver Bashkir" pitchFamily="34" charset="0"/>
              </a:rPr>
              <a:t>шиғырҙар уҡыныҡ</a:t>
            </a:r>
            <a:r>
              <a:rPr lang="ru-RU" sz="2800" dirty="0" smtClean="0">
                <a:latin typeface="a_Helver Bashkir" pitchFamily="34" charset="0"/>
              </a:rPr>
              <a:t>;</a:t>
            </a:r>
          </a:p>
          <a:p>
            <a:r>
              <a:rPr lang="ru-RU" sz="2800" dirty="0" smtClean="0">
                <a:latin typeface="a_Helver Bashkir" pitchFamily="34" charset="0"/>
              </a:rPr>
              <a:t> -</a:t>
            </a:r>
            <a:r>
              <a:rPr lang="ru-RU" sz="2800" dirty="0" err="1" smtClean="0">
                <a:latin typeface="a_Helver Bashkir" pitchFamily="34" charset="0"/>
              </a:rPr>
              <a:t>телдәрҙе</a:t>
            </a:r>
            <a:r>
              <a:rPr lang="ru-RU" sz="2800" dirty="0" smtClean="0">
                <a:latin typeface="a_Helver Bashkir" pitchFamily="34" charset="0"/>
              </a:rPr>
              <a:t>  </a:t>
            </a:r>
            <a:r>
              <a:rPr lang="ru-RU" sz="2800" dirty="0" err="1" smtClean="0">
                <a:latin typeface="a_Helver Bashkir" pitchFamily="34" charset="0"/>
              </a:rPr>
              <a:t>шымартты</a:t>
            </a:r>
            <a:r>
              <a:rPr lang="be-BY" sz="2800" dirty="0" smtClean="0">
                <a:latin typeface="a_Helver Bashkir" pitchFamily="34" charset="0"/>
              </a:rPr>
              <a:t>ҡ</a:t>
            </a:r>
            <a:r>
              <a:rPr lang="ru-RU" sz="2800" dirty="0" smtClean="0">
                <a:latin typeface="a_Helver Bashkir" pitchFamily="34" charset="0"/>
              </a:rPr>
              <a:t>; </a:t>
            </a:r>
            <a:r>
              <a:rPr lang="ba-RU" sz="2800" dirty="0" smtClean="0">
                <a:latin typeface="a_Helver Bashkir" pitchFamily="34" charset="0"/>
              </a:rPr>
              <a:t/>
            </a:r>
            <a:br>
              <a:rPr lang="ba-RU" sz="2800" dirty="0" smtClean="0">
                <a:latin typeface="a_Helver Bashkir" pitchFamily="34" charset="0"/>
              </a:rPr>
            </a:br>
            <a:r>
              <a:rPr lang="ba-RU" sz="2800" dirty="0" smtClean="0">
                <a:latin typeface="a_Helver Bashkir" pitchFamily="34" charset="0"/>
              </a:rPr>
              <a:t> </a:t>
            </a:r>
            <a:r>
              <a:rPr lang="ba-RU" sz="2800" b="1" dirty="0" smtClean="0">
                <a:latin typeface="a_Helver Bashkir" pitchFamily="34" charset="0"/>
              </a:rPr>
              <a:t>-</a:t>
            </a:r>
            <a:r>
              <a:rPr lang="ba-RU" sz="2800" dirty="0" smtClean="0">
                <a:latin typeface="a_Helver Bashkir" pitchFamily="34" charset="0"/>
              </a:rPr>
              <a:t>йомаҡтар систек</a:t>
            </a:r>
            <a:r>
              <a:rPr lang="ru-RU" sz="2800" dirty="0" smtClean="0">
                <a:latin typeface="a_Helver Bashkir" pitchFamily="34" charset="0"/>
              </a:rPr>
              <a:t>;</a:t>
            </a:r>
            <a:r>
              <a:rPr lang="ba-RU" sz="2800" dirty="0" smtClean="0">
                <a:latin typeface="a_Helver Bashkir" pitchFamily="34" charset="0"/>
              </a:rPr>
              <a:t/>
            </a:r>
            <a:br>
              <a:rPr lang="ba-RU" sz="2800" dirty="0" smtClean="0">
                <a:latin typeface="a_Helver Bashkir" pitchFamily="34" charset="0"/>
              </a:rPr>
            </a:br>
            <a:r>
              <a:rPr lang="ba-RU" sz="2800" b="1" dirty="0" smtClean="0">
                <a:latin typeface="a_Helver Bashkir" pitchFamily="34" charset="0"/>
              </a:rPr>
              <a:t>-</a:t>
            </a:r>
            <a:r>
              <a:rPr lang="ba-RU" sz="2800" dirty="0" smtClean="0">
                <a:latin typeface="a_Helver Bashkir" pitchFamily="34" charset="0"/>
              </a:rPr>
              <a:t>йыл </a:t>
            </a:r>
            <a:r>
              <a:rPr lang="en-US" sz="2800" dirty="0" smtClean="0">
                <a:latin typeface="a_Helver Bashkir" pitchFamily="34" charset="0"/>
              </a:rPr>
              <a:t> </a:t>
            </a:r>
            <a:r>
              <a:rPr lang="ba-RU" sz="2800" dirty="0" smtClean="0">
                <a:latin typeface="a_Helver Bashkir" pitchFamily="34" charset="0"/>
              </a:rPr>
              <a:t>миҙгелдәре тураһында һөйләштек; </a:t>
            </a:r>
            <a:br>
              <a:rPr lang="ba-RU" sz="2800" dirty="0" smtClean="0">
                <a:latin typeface="a_Helver Bashkir" pitchFamily="34" charset="0"/>
              </a:rPr>
            </a:br>
            <a:r>
              <a:rPr lang="ba-RU" sz="2800" dirty="0" smtClean="0">
                <a:latin typeface="a_Helver Bashkir" pitchFamily="34" charset="0"/>
              </a:rPr>
              <a:t> </a:t>
            </a:r>
            <a:r>
              <a:rPr lang="ba-RU" sz="2800" b="1" dirty="0" smtClean="0">
                <a:latin typeface="a_Helver Bashkir" pitchFamily="34" charset="0"/>
              </a:rPr>
              <a:t>-</a:t>
            </a:r>
            <a:r>
              <a:rPr lang="ba-RU" sz="2800" dirty="0" smtClean="0">
                <a:latin typeface="a_Helver Bashkir" pitchFamily="34" charset="0"/>
              </a:rPr>
              <a:t>яңы һүҙҙәр өйрәндек;</a:t>
            </a:r>
            <a:endParaRPr lang="en-US" sz="2800" dirty="0" smtClean="0">
              <a:latin typeface="a_Helver Bashkir" pitchFamily="34" charset="0"/>
            </a:endParaRPr>
          </a:p>
          <a:p>
            <a:r>
              <a:rPr lang="ru-RU" sz="2800" dirty="0" smtClean="0">
                <a:latin typeface="a_Helver Bashkir" pitchFamily="34" charset="0"/>
              </a:rPr>
              <a:t> </a:t>
            </a:r>
            <a:r>
              <a:rPr lang="en-US" sz="2800" dirty="0" smtClean="0">
                <a:latin typeface="a_Helver Bashkir" pitchFamily="34" charset="0"/>
              </a:rPr>
              <a:t>-</a:t>
            </a:r>
            <a:r>
              <a:rPr lang="be-BY" sz="2800" dirty="0" smtClean="0">
                <a:latin typeface="a_Helver Bashkir" pitchFamily="34" charset="0"/>
              </a:rPr>
              <a:t>һүҙбәйләнештәр яҙҙыҡ</a:t>
            </a:r>
            <a:r>
              <a:rPr lang="ru-RU" sz="2800" dirty="0" smtClean="0">
                <a:latin typeface="a_Helver Bashkir" pitchFamily="34" charset="0"/>
              </a:rPr>
              <a:t>;</a:t>
            </a:r>
            <a:r>
              <a:rPr lang="ba-RU" sz="2800" dirty="0" smtClean="0">
                <a:latin typeface="a_Helver Bashkir" pitchFamily="34" charset="0"/>
              </a:rPr>
              <a:t/>
            </a:r>
            <a:br>
              <a:rPr lang="ba-RU" sz="2800" dirty="0" smtClean="0">
                <a:latin typeface="a_Helver Bashkir" pitchFamily="34" charset="0"/>
              </a:rPr>
            </a:br>
            <a:r>
              <a:rPr lang="ba-RU" sz="2800" dirty="0" smtClean="0">
                <a:latin typeface="a_Helver Bashkir" pitchFamily="34" charset="0"/>
              </a:rPr>
              <a:t> </a:t>
            </a:r>
            <a:r>
              <a:rPr lang="ba-RU" sz="2800" b="1" dirty="0" smtClean="0">
                <a:latin typeface="a_Helver Bashkir" pitchFamily="34" charset="0"/>
              </a:rPr>
              <a:t>-</a:t>
            </a:r>
            <a:r>
              <a:rPr lang="ba-RU" sz="2800" dirty="0" smtClean="0">
                <a:latin typeface="a_Helver Bashkir" pitchFamily="34" charset="0"/>
              </a:rPr>
              <a:t>һөйләмдәр төҙөнөк</a:t>
            </a:r>
            <a:r>
              <a:rPr lang="be-BY" sz="2800" dirty="0" smtClean="0">
                <a:latin typeface="a_Helver Bashkir" pitchFamily="34" charset="0"/>
              </a:rPr>
              <a:t>, </a:t>
            </a:r>
            <a:r>
              <a:rPr lang="ba-RU" sz="2800" dirty="0" smtClean="0">
                <a:latin typeface="a_Helver Bashkir" pitchFamily="34" charset="0"/>
              </a:rPr>
              <a:t>яҙҙыҡ; </a:t>
            </a:r>
            <a:r>
              <a:rPr lang="be-BY" sz="2800" dirty="0" smtClean="0">
                <a:latin typeface="a_Helver Bashkir" pitchFamily="34" charset="0"/>
              </a:rPr>
              <a:t/>
            </a:r>
            <a:br>
              <a:rPr lang="be-BY" sz="2800" dirty="0" smtClean="0">
                <a:latin typeface="a_Helver Bashkir" pitchFamily="34" charset="0"/>
              </a:rPr>
            </a:br>
            <a:r>
              <a:rPr lang="be-BY" sz="2800" dirty="0" smtClean="0">
                <a:latin typeface="a_Helver Bashkir" pitchFamily="34" charset="0"/>
              </a:rPr>
              <a:t>-сифат дәрәжәләрен белдек</a:t>
            </a:r>
            <a:r>
              <a:rPr lang="ru-RU" sz="2800" dirty="0" smtClean="0">
                <a:latin typeface="a_Helver Bashkir" pitchFamily="34" charset="0"/>
              </a:rPr>
              <a:t>;</a:t>
            </a:r>
            <a:r>
              <a:rPr lang="be-BY" sz="2800" dirty="0" smtClean="0">
                <a:latin typeface="a_Helver Bashkir" pitchFamily="34" charset="0"/>
              </a:rPr>
              <a:t/>
            </a:r>
            <a:br>
              <a:rPr lang="be-BY" sz="2800" dirty="0" smtClean="0">
                <a:latin typeface="a_Helver Bashkir" pitchFamily="34" charset="0"/>
              </a:rPr>
            </a:br>
            <a:r>
              <a:rPr lang="be-BY" sz="2800" dirty="0" smtClean="0">
                <a:latin typeface="a_Helver Bashkir" pitchFamily="34" charset="0"/>
              </a:rPr>
              <a:t>-шыршыға уйынсыҡтар элдек;</a:t>
            </a:r>
          </a:p>
          <a:p>
            <a:r>
              <a:rPr lang="be-BY" sz="2800" dirty="0" smtClean="0">
                <a:latin typeface="a_Helver Bashkir" pitchFamily="34" charset="0"/>
              </a:rPr>
              <a:t>-ҡыш билдәләрен белдек</a:t>
            </a:r>
            <a:r>
              <a:rPr lang="ru-RU" sz="2800" dirty="0" smtClean="0">
                <a:latin typeface="a_Helver Bashkir" pitchFamily="34" charset="0"/>
              </a:rPr>
              <a:t>;</a:t>
            </a:r>
          </a:p>
          <a:p>
            <a:r>
              <a:rPr lang="ru-RU" sz="2800" dirty="0" smtClean="0">
                <a:latin typeface="a_Helver Bashkir" pitchFamily="34" charset="0"/>
              </a:rPr>
              <a:t>-</a:t>
            </a:r>
            <a:r>
              <a:rPr lang="be-BY" sz="2800" dirty="0" smtClean="0">
                <a:latin typeface="a_Helver Bashkir" pitchFamily="34" charset="0"/>
              </a:rPr>
              <a:t>текст өҫтөндә эшләнек, сифаттарҙы таптыҡ</a:t>
            </a:r>
          </a:p>
          <a:p>
            <a:r>
              <a:rPr lang="be-BY" sz="2800" dirty="0" smtClean="0">
                <a:latin typeface="a_Helver Bashkir" pitchFamily="34" charset="0"/>
              </a:rPr>
              <a:t>-ҡар бөртөктәрен йыйҙыҡ</a:t>
            </a:r>
            <a:r>
              <a:rPr lang="ru-RU" sz="2800" dirty="0" smtClean="0">
                <a:latin typeface="a_Helver Bashkir" pitchFamily="34" charset="0"/>
              </a:rPr>
              <a:t>;</a:t>
            </a:r>
          </a:p>
          <a:p>
            <a:endParaRPr lang="be-BY" sz="2800" dirty="0" smtClean="0">
              <a:latin typeface="a_Helver Bashkir" pitchFamily="34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116</Words>
  <Application>Microsoft Office PowerPoint</Application>
  <PresentationFormat>Экран (4:3)</PresentationFormat>
  <Paragraphs>29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Поток</vt:lpstr>
      <vt:lpstr>рә-рә -рә –урман буйлап йүгерә ра-ра-ра –ҡулын болғап саҡыра. рө-рө-рө –япраҡ ярған бөрө. рө-рө-рө –урманда тыныс йөрө.</vt:lpstr>
      <vt:lpstr> Йондоҙ булып ҡойола  Мамыҡ булып йыйыла  Ел булһа оса,  Яҙ булһа ҡаса.     </vt:lpstr>
      <vt:lpstr>Йондоҙ булып ҡойола  Мамыҡ булып йыйыла  Ел булһа оса,  Яҙ булһа ҡаса.                   (ҡар бөртөктәре)</vt:lpstr>
      <vt:lpstr>      Ҡыш –аҡ ҡар, көслө буран.        Көҙ –оҙон төндәр, һалҡын ямғыр.        Яҙ –шаян тамсылар, йәшел үлән.        Йәй –матур сәскәләр, ҡояш                                            ҡыҙҙыра. </vt:lpstr>
      <vt:lpstr>Слайд 5</vt:lpstr>
      <vt:lpstr>Слайд 6</vt:lpstr>
      <vt:lpstr>                                           Ер өҫтөнә -на землю            Быйыл – в этом году            Һырындар -сугробы               </vt:lpstr>
      <vt:lpstr>Слайд 8</vt:lpstr>
      <vt:lpstr>Слайд 9</vt:lpstr>
      <vt:lpstr>        Хәйерле көн теләйем таңдар һайын,        Аяҙ күктәр теләйем еремә.        Ҡояшлы көн теләйем һәр берегеҙгә,         Һәм именлек теләйем илемә.     </vt:lpstr>
      <vt:lpstr>Иғтибарығыҙ өсөн рәхмәт! Дәрес тамам.  Һау булығыҙ!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Көҙ килде яланға,    Болонға, урманға.    Ағастар төрөнгән    Һап-һары юрғанға.                 Ямғырҙар, эй, ҡоя                 Шыбырлап-шыбырлап.                 Япраҡтар һөйләшә                 Ҡыштырлап-ҡыштырлап.</dc:title>
  <dc:creator>1</dc:creator>
  <cp:lastModifiedBy>User1</cp:lastModifiedBy>
  <cp:revision>71</cp:revision>
  <dcterms:created xsi:type="dcterms:W3CDTF">2013-10-02T08:59:03Z</dcterms:created>
  <dcterms:modified xsi:type="dcterms:W3CDTF">2014-12-18T13:30:43Z</dcterms:modified>
</cp:coreProperties>
</file>