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4" r:id="rId4"/>
    <p:sldId id="258" r:id="rId5"/>
    <p:sldId id="259" r:id="rId6"/>
    <p:sldId id="261" r:id="rId7"/>
    <p:sldId id="262" r:id="rId8"/>
    <p:sldId id="276" r:id="rId9"/>
    <p:sldId id="268" r:id="rId10"/>
    <p:sldId id="269" r:id="rId11"/>
    <p:sldId id="270" r:id="rId12"/>
    <p:sldId id="272" r:id="rId13"/>
    <p:sldId id="273" r:id="rId14"/>
    <p:sldId id="277" r:id="rId15"/>
    <p:sldId id="274" r:id="rId16"/>
    <p:sldId id="275" r:id="rId17"/>
    <p:sldId id="278" r:id="rId18"/>
    <p:sldId id="279"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4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4" autoAdjust="0"/>
  </p:normalViewPr>
  <p:slideViewPr>
    <p:cSldViewPr>
      <p:cViewPr varScale="1">
        <p:scale>
          <a:sx n="67" d="100"/>
          <a:sy n="67" d="100"/>
        </p:scale>
        <p:origin x="-14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pPr>
              <a:defRPr/>
            </a:pPr>
            <a:fld id="{2D4049ED-B90A-47BB-B881-F0CB5675AE58}" type="datetimeFigureOut">
              <a:rPr lang="ru-RU" smtClean="0"/>
              <a:pPr>
                <a:defRPr/>
              </a:pPr>
              <a:t>05.02.2015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522A150-A35F-4534-B965-7C532BCE0136}"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46F637A-BF0C-41F0-A044-21A029025A7A}" type="datetimeFigureOut">
              <a:rPr lang="ru-RU" smtClean="0"/>
              <a:pPr>
                <a:defRPr/>
              </a:pPr>
              <a:t>05.02.2015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9B22436-40E6-4F93-BBB3-B46618C4CD9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A6893BDC-271E-4BBC-B8C7-D97611398420}" type="datetimeFigureOut">
              <a:rPr lang="ru-RU" smtClean="0"/>
              <a:pPr>
                <a:defRPr/>
              </a:pPr>
              <a:t>05.02.2015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AFFDE9C-C288-4E35-ADB8-D67B6CEF840F}"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BBE50906-28CE-4974-B866-8CFD4010FE31}" type="datetimeFigureOut">
              <a:rPr lang="ru-RU" smtClean="0"/>
              <a:pPr>
                <a:defRPr/>
              </a:pPr>
              <a:t>05.02.2015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029AC89-0811-4573-817F-1BB59A680DB2}"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2C3C38F-D090-4B49-855C-B6BDE244AB59}" type="datetimeFigureOut">
              <a:rPr lang="ru-RU" smtClean="0"/>
              <a:pPr>
                <a:defRPr/>
              </a:pPr>
              <a:t>05.02.2015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28CFD42-B379-435B-9C6C-E185500D2C2E}"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05C58326-7606-401F-A3D5-70CB89203417}" type="datetimeFigureOut">
              <a:rPr lang="ru-RU" smtClean="0"/>
              <a:pPr>
                <a:defRPr/>
              </a:pPr>
              <a:t>05.02.2015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2C8CDCF-8220-4B1C-81C2-3E560991AC04}"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fld id="{7FD8DD1B-989F-49C1-A462-479880D9F1D2}" type="datetimeFigureOut">
              <a:rPr lang="ru-RU" smtClean="0"/>
              <a:pPr>
                <a:defRPr/>
              </a:pPr>
              <a:t>05.02.2015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AC41131-01CC-40C9-95BB-FFBBC87AED8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AA501A62-F00A-4ACD-8782-946A9D96944C}" type="datetimeFigureOut">
              <a:rPr lang="ru-RU" smtClean="0"/>
              <a:pPr>
                <a:defRPr/>
              </a:pPr>
              <a:t>05.02.2015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291176EB-AAC9-4C6A-9AB5-3624A16EC082}"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BE4DF2C-A114-40AE-9DB4-AE2C5ECF41BB}" type="datetimeFigureOut">
              <a:rPr lang="ru-RU" smtClean="0"/>
              <a:pPr>
                <a:defRPr/>
              </a:pPr>
              <a:t>05.02.2015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A0941F54-AC51-4862-BB4F-22B33A4A5435}"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721CFD6-781C-4EF9-9A1F-5EF59F8E64FC}" type="datetimeFigureOut">
              <a:rPr lang="ru-RU" smtClean="0"/>
              <a:pPr>
                <a:defRPr/>
              </a:pPr>
              <a:t>05.02.2015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530FAD6-6D1C-40A7-95A7-593D989CF883}"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95DD87F-7FC9-4562-930D-EB380CB6441B}" type="datetimeFigureOut">
              <a:rPr lang="ru-RU" smtClean="0"/>
              <a:pPr>
                <a:defRPr/>
              </a:pPr>
              <a:t>05.02.2015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6A3C602-7199-4DE1-A589-6BF86959B876}" type="slidenum">
              <a:rPr lang="ru-RU" smtClean="0"/>
              <a:pPr>
                <a:defRPr/>
              </a:pPr>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fld id="{A1F611C2-EBC1-474B-8896-3CCFE39BAA3A}" type="datetimeFigureOut">
              <a:rPr lang="ru-RU" smtClean="0"/>
              <a:pPr>
                <a:defRPr/>
              </a:pPr>
              <a:t>05.02.2015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40F6E83A-21B3-4261-9ED7-6044D0A62778}"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5135978" y="4365104"/>
            <a:ext cx="3457575" cy="1470025"/>
          </a:xfrm>
        </p:spPr>
        <p:txBody>
          <a:bodyPr/>
          <a:lstStyle/>
          <a:p>
            <a:r>
              <a:rPr lang="ru-RU" altLang="ru-RU" sz="2400" b="1" dirty="0" smtClean="0">
                <a:solidFill>
                  <a:srgbClr val="C00000"/>
                </a:solidFill>
              </a:rPr>
              <a:t/>
            </a:r>
            <a:br>
              <a:rPr lang="ru-RU" altLang="ru-RU" sz="2400" b="1" dirty="0" smtClean="0">
                <a:solidFill>
                  <a:srgbClr val="C00000"/>
                </a:solidFill>
              </a:rPr>
            </a:br>
            <a:r>
              <a:rPr lang="ru-RU" altLang="ru-RU" sz="2400" b="1" dirty="0">
                <a:solidFill>
                  <a:srgbClr val="C00000"/>
                </a:solidFill>
              </a:rPr>
              <a:t/>
            </a:r>
            <a:br>
              <a:rPr lang="ru-RU" altLang="ru-RU" sz="2400" b="1" dirty="0">
                <a:solidFill>
                  <a:srgbClr val="C00000"/>
                </a:solidFill>
              </a:rPr>
            </a:br>
            <a:r>
              <a:rPr lang="ru-RU" altLang="ru-RU" sz="2400" b="1" dirty="0" smtClean="0">
                <a:solidFill>
                  <a:srgbClr val="C00000"/>
                </a:solidFill>
              </a:rPr>
              <a:t/>
            </a:r>
            <a:br>
              <a:rPr lang="ru-RU" altLang="ru-RU" sz="2400" b="1" dirty="0" smtClean="0">
                <a:solidFill>
                  <a:srgbClr val="C00000"/>
                </a:solidFill>
              </a:rPr>
            </a:br>
            <a:r>
              <a:rPr lang="ru-RU" altLang="ru-RU" sz="2400" b="1" dirty="0">
                <a:solidFill>
                  <a:srgbClr val="C00000"/>
                </a:solidFill>
              </a:rPr>
              <a:t/>
            </a:r>
            <a:br>
              <a:rPr lang="ru-RU" altLang="ru-RU" sz="2400" b="1" dirty="0">
                <a:solidFill>
                  <a:srgbClr val="C00000"/>
                </a:solidFill>
              </a:rPr>
            </a:br>
            <a:r>
              <a:rPr lang="ru-RU" altLang="ru-RU" sz="2400" b="1" dirty="0" smtClean="0">
                <a:solidFill>
                  <a:srgbClr val="C00000"/>
                </a:solidFill>
              </a:rPr>
              <a:t/>
            </a:r>
            <a:br>
              <a:rPr lang="ru-RU" altLang="ru-RU" sz="2400" b="1" dirty="0" smtClean="0">
                <a:solidFill>
                  <a:srgbClr val="C00000"/>
                </a:solidFill>
              </a:rPr>
            </a:br>
            <a:r>
              <a:rPr lang="ru-RU" altLang="ru-RU" sz="2400" b="1" dirty="0">
                <a:solidFill>
                  <a:srgbClr val="C00000"/>
                </a:solidFill>
              </a:rPr>
              <a:t/>
            </a:r>
            <a:br>
              <a:rPr lang="ru-RU" altLang="ru-RU" sz="2400" b="1" dirty="0">
                <a:solidFill>
                  <a:srgbClr val="C00000"/>
                </a:solidFill>
              </a:rPr>
            </a:br>
            <a:r>
              <a:rPr lang="ru-RU" altLang="ru-RU" sz="2400" b="1" dirty="0" smtClean="0">
                <a:solidFill>
                  <a:srgbClr val="C00000"/>
                </a:solidFill>
              </a:rPr>
              <a:t/>
            </a:r>
            <a:br>
              <a:rPr lang="ru-RU" altLang="ru-RU" sz="2400" b="1" dirty="0" smtClean="0">
                <a:solidFill>
                  <a:srgbClr val="C00000"/>
                </a:solidFill>
              </a:rPr>
            </a:br>
            <a:r>
              <a:rPr lang="ru-RU" altLang="ru-RU" sz="2400" b="1" dirty="0">
                <a:solidFill>
                  <a:srgbClr val="C00000"/>
                </a:solidFill>
              </a:rPr>
              <a:t/>
            </a:r>
            <a:br>
              <a:rPr lang="ru-RU" altLang="ru-RU" sz="2400" b="1" dirty="0">
                <a:solidFill>
                  <a:srgbClr val="C00000"/>
                </a:solidFill>
              </a:rPr>
            </a:br>
            <a:r>
              <a:rPr lang="ru-RU" altLang="ru-RU" sz="2400" b="1" dirty="0" smtClean="0">
                <a:solidFill>
                  <a:srgbClr val="C00000"/>
                </a:solidFill>
              </a:rPr>
              <a:t/>
            </a:r>
            <a:br>
              <a:rPr lang="ru-RU" altLang="ru-RU" sz="2400" b="1" dirty="0" smtClean="0">
                <a:solidFill>
                  <a:srgbClr val="C00000"/>
                </a:solidFill>
              </a:rPr>
            </a:br>
            <a:r>
              <a:rPr lang="ru-RU" altLang="ru-RU" sz="2400" b="1" dirty="0">
                <a:solidFill>
                  <a:srgbClr val="C00000"/>
                </a:solidFill>
              </a:rPr>
              <a:t/>
            </a:r>
            <a:br>
              <a:rPr lang="ru-RU" altLang="ru-RU" sz="2400" b="1" dirty="0">
                <a:solidFill>
                  <a:srgbClr val="C00000"/>
                </a:solidFill>
              </a:rPr>
            </a:br>
            <a:r>
              <a:rPr lang="ru-RU" altLang="ru-RU" sz="2400" b="1" dirty="0" smtClean="0">
                <a:solidFill>
                  <a:srgbClr val="C00000"/>
                </a:solidFill>
              </a:rPr>
              <a:t/>
            </a:r>
            <a:br>
              <a:rPr lang="ru-RU" altLang="ru-RU" sz="2400" b="1" dirty="0" smtClean="0">
                <a:solidFill>
                  <a:srgbClr val="C00000"/>
                </a:solidFill>
              </a:rPr>
            </a:br>
            <a:r>
              <a:rPr lang="ru-RU" altLang="ru-RU" sz="2400" b="1" dirty="0" smtClean="0">
                <a:solidFill>
                  <a:srgbClr val="C00000"/>
                </a:solidFill>
              </a:rPr>
              <a:t>Тукай </a:t>
            </a:r>
            <a:r>
              <a:rPr lang="ru-RU" altLang="ru-RU" sz="2400" b="1" dirty="0" smtClean="0">
                <a:solidFill>
                  <a:srgbClr val="C00000"/>
                </a:solidFill>
              </a:rPr>
              <a:t>районы Боерган т</a:t>
            </a:r>
            <a:r>
              <a:rPr lang="tt-RU" altLang="ru-RU" sz="2400" b="1" dirty="0" smtClean="0">
                <a:solidFill>
                  <a:srgbClr val="C00000"/>
                </a:solidFill>
              </a:rPr>
              <a:t>өп белем бирү</a:t>
            </a:r>
            <a:br>
              <a:rPr lang="tt-RU" altLang="ru-RU" sz="2400" b="1" dirty="0" smtClean="0">
                <a:solidFill>
                  <a:srgbClr val="C00000"/>
                </a:solidFill>
              </a:rPr>
            </a:br>
            <a:r>
              <a:rPr lang="tt-RU" altLang="ru-RU" sz="2400" b="1" dirty="0" smtClean="0">
                <a:solidFill>
                  <a:srgbClr val="C00000"/>
                </a:solidFill>
              </a:rPr>
              <a:t>мәктәбенең</a:t>
            </a:r>
            <a:r>
              <a:rPr lang="ru-RU" altLang="ru-RU" sz="2400" b="1" dirty="0" smtClean="0">
                <a:solidFill>
                  <a:srgbClr val="C00000"/>
                </a:solidFill>
              </a:rPr>
              <a:t>  татар теле һәм </a:t>
            </a:r>
            <a:r>
              <a:rPr lang="ru-RU" altLang="ru-RU" sz="2400" b="1" dirty="0" err="1" smtClean="0">
                <a:solidFill>
                  <a:srgbClr val="C00000"/>
                </a:solidFill>
              </a:rPr>
              <a:t>әдәбияты</a:t>
            </a:r>
            <a:r>
              <a:rPr lang="ru-RU" altLang="ru-RU" sz="2400" b="1" dirty="0" smtClean="0">
                <a:solidFill>
                  <a:srgbClr val="C00000"/>
                </a:solidFill>
              </a:rPr>
              <a:t> </a:t>
            </a:r>
            <a:r>
              <a:rPr lang="ru-RU" altLang="ru-RU" sz="2400" b="1" dirty="0" err="1" smtClean="0">
                <a:solidFill>
                  <a:srgbClr val="C00000"/>
                </a:solidFill>
              </a:rPr>
              <a:t>укытучысы</a:t>
            </a:r>
            <a:r>
              <a:rPr lang="ru-RU" altLang="ru-RU" sz="2400" b="1" dirty="0" smtClean="0">
                <a:solidFill>
                  <a:srgbClr val="C00000"/>
                </a:solidFill>
              </a:rPr>
              <a:t> </a:t>
            </a:r>
            <a:r>
              <a:rPr lang="ru-RU" altLang="ru-RU" sz="2400" dirty="0" smtClean="0"/>
              <a:t/>
            </a:r>
            <a:br>
              <a:rPr lang="ru-RU" altLang="ru-RU" sz="2400" dirty="0" smtClean="0"/>
            </a:br>
            <a:r>
              <a:rPr lang="ru-RU" altLang="ru-RU" sz="2800" b="1" i="1" dirty="0" smtClean="0">
                <a:solidFill>
                  <a:srgbClr val="0070C0"/>
                </a:solidFill>
              </a:rPr>
              <a:t>Мулланурова Айсылу </a:t>
            </a:r>
            <a:r>
              <a:rPr lang="ru-RU" altLang="ru-RU" sz="2800" b="1" i="1" dirty="0" err="1" smtClean="0">
                <a:solidFill>
                  <a:srgbClr val="0070C0"/>
                </a:solidFill>
              </a:rPr>
              <a:t>Мөдәррис</a:t>
            </a:r>
            <a:r>
              <a:rPr lang="ru-RU" altLang="ru-RU" sz="2800" b="1" i="1" dirty="0" smtClean="0">
                <a:solidFill>
                  <a:srgbClr val="0070C0"/>
                </a:solidFill>
              </a:rPr>
              <a:t> </a:t>
            </a:r>
            <a:r>
              <a:rPr lang="ru-RU" altLang="ru-RU" sz="2800" b="1" i="1" dirty="0" err="1" smtClean="0">
                <a:solidFill>
                  <a:srgbClr val="0070C0"/>
                </a:solidFill>
              </a:rPr>
              <a:t>кызыны</a:t>
            </a:r>
            <a:r>
              <a:rPr lang="tt-RU" altLang="ru-RU" sz="2800" b="1" i="1" dirty="0" smtClean="0">
                <a:solidFill>
                  <a:srgbClr val="0070C0"/>
                </a:solidFill>
              </a:rPr>
              <a:t>ң портфолиосы</a:t>
            </a:r>
            <a:endParaRPr lang="ru-RU" altLang="ru-RU" sz="2800" b="1" i="1" dirty="0" smtClean="0">
              <a:solidFill>
                <a:srgbClr val="0070C0"/>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836712"/>
            <a:ext cx="3217381" cy="46321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136904" cy="792088"/>
          </a:xfrm>
        </p:spPr>
        <p:txBody>
          <a:bodyPr>
            <a:noAutofit/>
          </a:bodyPr>
          <a:lstStyle/>
          <a:p>
            <a:r>
              <a:rPr lang="ru-RU" sz="2000" b="1" dirty="0">
                <a:latin typeface="Arial" panose="020B0604020202020204" pitchFamily="34" charset="0"/>
                <a:cs typeface="Arial" panose="020B0604020202020204" pitchFamily="34" charset="0"/>
              </a:rPr>
              <a:t>2014-2015 </a:t>
            </a:r>
            <a:r>
              <a:rPr lang="ru-RU" sz="2000" b="1" dirty="0" err="1">
                <a:latin typeface="Arial" panose="020B0604020202020204" pitchFamily="34" charset="0"/>
                <a:cs typeface="Arial" panose="020B0604020202020204" pitchFamily="34" charset="0"/>
              </a:rPr>
              <a:t>нче</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уку</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елының</a:t>
            </a:r>
            <a:r>
              <a:rPr lang="ru-RU" sz="2000" b="1" dirty="0">
                <a:latin typeface="Arial" panose="020B0604020202020204" pitchFamily="34" charset="0"/>
                <a:cs typeface="Arial" panose="020B0604020202020204" pitchFamily="34" charset="0"/>
              </a:rPr>
              <a:t> 1 һәм 2 </a:t>
            </a:r>
            <a:r>
              <a:rPr lang="ru-RU" sz="2000" b="1" dirty="0" err="1">
                <a:latin typeface="Arial" panose="020B0604020202020204" pitchFamily="34" charset="0"/>
                <a:cs typeface="Arial" panose="020B0604020202020204" pitchFamily="34" charset="0"/>
              </a:rPr>
              <a:t>чирегенә</a:t>
            </a:r>
            <a:r>
              <a:rPr lang="ru-RU" sz="2000" b="1" dirty="0">
                <a:latin typeface="Arial" panose="020B0604020202020204" pitchFamily="34" charset="0"/>
                <a:cs typeface="Arial" panose="020B0604020202020204" pitchFamily="34" charset="0"/>
              </a:rPr>
              <a:t> татар теле һәм </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әдәбиятыннан</a:t>
            </a:r>
            <a:r>
              <a:rPr lang="ru-RU" sz="2000" b="1" dirty="0" smtClean="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белем</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сыйфаты</a:t>
            </a:r>
            <a:endParaRPr lang="ru-RU" sz="2000"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03829835"/>
              </p:ext>
            </p:extLst>
          </p:nvPr>
        </p:nvGraphicFramePr>
        <p:xfrm>
          <a:off x="467544" y="898588"/>
          <a:ext cx="7920879" cy="6099048"/>
        </p:xfrm>
        <a:graphic>
          <a:graphicData uri="http://schemas.openxmlformats.org/drawingml/2006/table">
            <a:tbl>
              <a:tblPr firstRow="1" firstCol="1" bandRow="1">
                <a:tableStyleId>{5C22544A-7EE6-4342-B048-85BDC9FD1C3A}</a:tableStyleId>
              </a:tblPr>
              <a:tblGrid>
                <a:gridCol w="1013136"/>
                <a:gridCol w="736826"/>
                <a:gridCol w="1011139"/>
                <a:gridCol w="618592"/>
                <a:gridCol w="515978"/>
                <a:gridCol w="433181"/>
                <a:gridCol w="497617"/>
                <a:gridCol w="829639"/>
                <a:gridCol w="1233544"/>
                <a:gridCol w="1031227"/>
              </a:tblGrid>
              <a:tr h="386980">
                <a:tc>
                  <a:txBody>
                    <a:bodyPr/>
                    <a:lstStyle/>
                    <a:p>
                      <a:pPr>
                        <a:lnSpc>
                          <a:spcPct val="115000"/>
                        </a:lnSpc>
                        <a:spcAft>
                          <a:spcPts val="0"/>
                        </a:spcAft>
                      </a:pPr>
                      <a:r>
                        <a:rPr lang="tt-RU" sz="1200" dirty="0">
                          <a:effectLst/>
                        </a:rPr>
                        <a:t>Фән</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Класс</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tt-RU" sz="1200" dirty="0">
                          <a:effectLst/>
                        </a:rPr>
                        <a:t>Укучылар саны</a:t>
                      </a:r>
                      <a:endParaRPr lang="ru-RU" sz="1200" dirty="0">
                        <a:effectLst/>
                        <a:latin typeface="Calibri"/>
                        <a:ea typeface="Calibri"/>
                        <a:cs typeface="Times New Roman"/>
                      </a:endParaRPr>
                    </a:p>
                  </a:txBody>
                  <a:tcPr marL="47442" marR="47442" marT="0" marB="0"/>
                </a:tc>
                <a:tc gridSpan="4">
                  <a:txBody>
                    <a:bodyPr/>
                    <a:lstStyle/>
                    <a:p>
                      <a:pPr>
                        <a:lnSpc>
                          <a:spcPct val="115000"/>
                        </a:lnSpc>
                        <a:spcAft>
                          <a:spcPts val="0"/>
                        </a:spcAft>
                      </a:pPr>
                      <a:r>
                        <a:rPr lang="tt-RU" sz="1200">
                          <a:effectLst/>
                        </a:rPr>
                        <a:t> ... билгеләренә укыйлар</a:t>
                      </a:r>
                      <a:endParaRPr lang="ru-RU" sz="1200">
                        <a:effectLst/>
                        <a:latin typeface="Calibri"/>
                        <a:ea typeface="Calibri"/>
                        <a:cs typeface="Times New Roman"/>
                      </a:endParaRPr>
                    </a:p>
                  </a:txBody>
                  <a:tcPr marL="47442" marR="47442"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tt-RU" sz="1200">
                          <a:effectLst/>
                        </a:rPr>
                        <a:t>Өлгереш</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Белем сыйфаты</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Уртача билге</a:t>
                      </a:r>
                      <a:endParaRPr lang="ru-RU" sz="1200">
                        <a:effectLst/>
                        <a:latin typeface="Calibri"/>
                        <a:ea typeface="Calibri"/>
                        <a:cs typeface="Times New Roman"/>
                      </a:endParaRPr>
                    </a:p>
                  </a:txBody>
                  <a:tcPr marL="47442" marR="47442" marT="0" marB="0"/>
                </a:tc>
              </a:tr>
              <a:tr h="314256">
                <a:tc>
                  <a:txBody>
                    <a:bodyPr/>
                    <a:lstStyle/>
                    <a:p>
                      <a:pPr>
                        <a:lnSpc>
                          <a:spcPct val="115000"/>
                        </a:lnSpc>
                        <a:spcAft>
                          <a:spcPts val="0"/>
                        </a:spcAft>
                      </a:pPr>
                      <a:r>
                        <a:rPr lang="ru-RU" sz="1200" dirty="0">
                          <a:effectLst/>
                        </a:rPr>
                        <a:t>Тат</a:t>
                      </a:r>
                      <a:r>
                        <a:rPr lang="tt-RU" sz="1200" dirty="0">
                          <a:effectLst/>
                        </a:rPr>
                        <a:t>ар теле</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gridSpan="4">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r>
              <a:tr h="386980">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endParaRPr lang="tt-RU" sz="1200" dirty="0" smtClean="0">
                        <a:effectLst/>
                      </a:endParaRPr>
                    </a:p>
                    <a:p>
                      <a:pPr>
                        <a:lnSpc>
                          <a:spcPct val="115000"/>
                        </a:lnSpc>
                        <a:spcAft>
                          <a:spcPts val="0"/>
                        </a:spcAft>
                      </a:pPr>
                      <a:r>
                        <a:rPr lang="tt-RU" sz="1200" dirty="0" smtClean="0">
                          <a:effectLst/>
                        </a:rPr>
                        <a:t>“</a:t>
                      </a:r>
                      <a:r>
                        <a:rPr lang="tt-RU" sz="1200" dirty="0">
                          <a:effectLst/>
                        </a:rPr>
                        <a:t>5”</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endParaRPr lang="tt-RU" sz="1200" dirty="0" smtClean="0">
                        <a:effectLst/>
                      </a:endParaRPr>
                    </a:p>
                    <a:p>
                      <a:pPr>
                        <a:lnSpc>
                          <a:spcPct val="115000"/>
                        </a:lnSpc>
                        <a:spcAft>
                          <a:spcPts val="0"/>
                        </a:spcAft>
                      </a:pPr>
                      <a:r>
                        <a:rPr lang="tt-RU" sz="1200" dirty="0" smtClean="0">
                          <a:effectLst/>
                        </a:rPr>
                        <a:t>“</a:t>
                      </a:r>
                      <a:r>
                        <a:rPr lang="tt-RU" sz="1200" dirty="0">
                          <a:effectLst/>
                        </a:rPr>
                        <a:t>4”</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endParaRPr lang="tt-RU" sz="1200" dirty="0" smtClean="0">
                        <a:effectLst/>
                      </a:endParaRPr>
                    </a:p>
                    <a:p>
                      <a:pPr>
                        <a:lnSpc>
                          <a:spcPct val="115000"/>
                        </a:lnSpc>
                        <a:spcAft>
                          <a:spcPts val="0"/>
                        </a:spcAft>
                      </a:pPr>
                      <a:r>
                        <a:rPr lang="tt-RU" sz="1200" dirty="0" smtClean="0">
                          <a:effectLst/>
                        </a:rPr>
                        <a:t>“</a:t>
                      </a:r>
                      <a:r>
                        <a:rPr lang="tt-RU" sz="1200" dirty="0">
                          <a:effectLst/>
                        </a:rPr>
                        <a:t>3”</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endParaRPr lang="tt-RU" sz="1200" dirty="0" smtClean="0">
                        <a:effectLst/>
                      </a:endParaRPr>
                    </a:p>
                    <a:p>
                      <a:pPr>
                        <a:lnSpc>
                          <a:spcPct val="115000"/>
                        </a:lnSpc>
                        <a:spcAft>
                          <a:spcPts val="0"/>
                        </a:spcAft>
                      </a:pPr>
                      <a:r>
                        <a:rPr lang="tt-RU" sz="1200" dirty="0" smtClean="0">
                          <a:effectLst/>
                        </a:rPr>
                        <a:t> </a:t>
                      </a:r>
                      <a:r>
                        <a:rPr lang="tt-RU" sz="1200" dirty="0">
                          <a:effectLst/>
                        </a:rPr>
                        <a:t>“2”</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7</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2</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100</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5/71,4</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4</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7</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5</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2</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4/80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4,2</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8</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1/50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3,5</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9</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8</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5</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5/62,5</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3,63</a:t>
                      </a:r>
                      <a:endParaRPr lang="ru-RU" sz="1200">
                        <a:effectLst/>
                        <a:latin typeface="Calibri"/>
                        <a:ea typeface="Calibri"/>
                        <a:cs typeface="Times New Roman"/>
                      </a:endParaRPr>
                    </a:p>
                  </a:txBody>
                  <a:tcPr marL="47442" marR="47442" marT="0" marB="0"/>
                </a:tc>
              </a:tr>
              <a:tr h="197735">
                <a:tc>
                  <a:txBody>
                    <a:bodyPr/>
                    <a:lstStyle/>
                    <a:p>
                      <a:pPr>
                        <a:lnSpc>
                          <a:spcPct val="115000"/>
                        </a:lnSpc>
                        <a:spcAft>
                          <a:spcPts val="0"/>
                        </a:spcAft>
                      </a:pPr>
                      <a:r>
                        <a:rPr lang="tt-RU" sz="1200">
                          <a:effectLst/>
                        </a:rPr>
                        <a:t>барлыгы</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22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dirty="0">
                          <a:effectLst/>
                        </a:rPr>
                        <a:t>-</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a:t>
                      </a:r>
                      <a:r>
                        <a:rPr lang="tt-RU" sz="1200" dirty="0">
                          <a:effectLst/>
                        </a:rPr>
                        <a:t>5</a:t>
                      </a:r>
                      <a:r>
                        <a:rPr lang="ru-RU" sz="1200" dirty="0">
                          <a:effectLst/>
                        </a:rPr>
                        <a:t>/6</a:t>
                      </a:r>
                      <a:r>
                        <a:rPr lang="tt-RU" sz="1200" dirty="0">
                          <a:effectLst/>
                        </a:rPr>
                        <a:t>8</a:t>
                      </a:r>
                      <a:r>
                        <a:rPr lang="ru-RU" sz="1200" dirty="0">
                          <a:effectLst/>
                        </a:rPr>
                        <a:t>,</a:t>
                      </a:r>
                      <a:r>
                        <a:rPr lang="tt-RU" sz="1200" dirty="0">
                          <a:effectLst/>
                        </a:rPr>
                        <a:t>1</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r>
              <a:tr h="386980">
                <a:tc>
                  <a:txBody>
                    <a:bodyPr/>
                    <a:lstStyle/>
                    <a:p>
                      <a:pPr>
                        <a:lnSpc>
                          <a:spcPct val="115000"/>
                        </a:lnSpc>
                        <a:spcAft>
                          <a:spcPts val="0"/>
                        </a:spcAft>
                      </a:pPr>
                      <a:r>
                        <a:rPr lang="ru-RU" sz="1200">
                          <a:effectLst/>
                        </a:rPr>
                        <a:t>Тат</a:t>
                      </a:r>
                      <a:r>
                        <a:rPr lang="tt-RU" sz="1200">
                          <a:effectLst/>
                        </a:rPr>
                        <a:t>ар әдәбияты</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7</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3</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6/85,</a:t>
                      </a:r>
                      <a:r>
                        <a:rPr lang="tt-RU" sz="1200" dirty="0">
                          <a:effectLst/>
                        </a:rPr>
                        <a:t>7</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4,29</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8</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1/50</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3,5</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9</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8</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3</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5/62,5</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3,63</a:t>
                      </a:r>
                      <a:endParaRPr lang="ru-RU" sz="1200">
                        <a:effectLst/>
                        <a:latin typeface="Calibri"/>
                        <a:ea typeface="Calibri"/>
                        <a:cs typeface="Times New Roman"/>
                      </a:endParaRPr>
                    </a:p>
                  </a:txBody>
                  <a:tcPr marL="47442" marR="47442" marT="0" marB="0"/>
                </a:tc>
              </a:tr>
              <a:tr h="197735">
                <a:tc>
                  <a:txBody>
                    <a:bodyPr/>
                    <a:lstStyle/>
                    <a:p>
                      <a:pPr>
                        <a:lnSpc>
                          <a:spcPct val="115000"/>
                        </a:lnSpc>
                        <a:spcAft>
                          <a:spcPts val="0"/>
                        </a:spcAft>
                      </a:pPr>
                      <a:r>
                        <a:rPr lang="tt-RU" sz="1200">
                          <a:effectLst/>
                        </a:rPr>
                        <a:t>барлыгы</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17</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a:t>
                      </a:r>
                      <a:r>
                        <a:rPr lang="tt-RU" sz="1200" dirty="0">
                          <a:effectLst/>
                        </a:rPr>
                        <a:t>2</a:t>
                      </a:r>
                      <a:r>
                        <a:rPr lang="ru-RU" sz="1200" dirty="0">
                          <a:effectLst/>
                        </a:rPr>
                        <a:t>/</a:t>
                      </a:r>
                      <a:r>
                        <a:rPr lang="tt-RU" sz="1200" dirty="0">
                          <a:effectLst/>
                        </a:rPr>
                        <a:t>70</a:t>
                      </a:r>
                      <a:r>
                        <a:rPr lang="ru-RU" sz="1200" dirty="0">
                          <a:effectLst/>
                        </a:rPr>
                        <a:t>,</a:t>
                      </a:r>
                      <a:r>
                        <a:rPr lang="tt-RU" sz="1200" dirty="0">
                          <a:effectLst/>
                        </a:rPr>
                        <a:t>5</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r>
              <a:tr h="314256">
                <a:tc>
                  <a:txBody>
                    <a:bodyPr/>
                    <a:lstStyle/>
                    <a:p>
                      <a:pPr>
                        <a:lnSpc>
                          <a:spcPct val="115000"/>
                        </a:lnSpc>
                        <a:spcAft>
                          <a:spcPts val="0"/>
                        </a:spcAft>
                      </a:pPr>
                      <a:r>
                        <a:rPr lang="ru-RU" sz="1200">
                          <a:effectLst/>
                        </a:rPr>
                        <a:t>Татар</a:t>
                      </a:r>
                      <a:r>
                        <a:rPr lang="tt-RU" sz="1200">
                          <a:effectLst/>
                        </a:rPr>
                        <a:t> теле</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7</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100</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5/71,4</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4</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7</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3</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4/80</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4</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8</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1/50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3,5</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9</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8</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4</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4</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100</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4/50</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3,5</a:t>
                      </a:r>
                      <a:endParaRPr lang="ru-RU" sz="1200">
                        <a:effectLst/>
                        <a:latin typeface="Calibri"/>
                        <a:ea typeface="Calibri"/>
                        <a:cs typeface="Times New Roman"/>
                      </a:endParaRPr>
                    </a:p>
                  </a:txBody>
                  <a:tcPr marL="47442" marR="47442" marT="0" marB="0"/>
                </a:tc>
              </a:tr>
              <a:tr h="197735">
                <a:tc>
                  <a:txBody>
                    <a:bodyPr/>
                    <a:lstStyle/>
                    <a:p>
                      <a:pPr>
                        <a:lnSpc>
                          <a:spcPct val="115000"/>
                        </a:lnSpc>
                        <a:spcAft>
                          <a:spcPts val="0"/>
                        </a:spcAft>
                      </a:pPr>
                      <a:r>
                        <a:rPr lang="tt-RU" sz="1200">
                          <a:effectLst/>
                        </a:rPr>
                        <a:t>барлыгы</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5-9</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22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a:t>
                      </a:r>
                      <a:r>
                        <a:rPr lang="tt-RU" sz="1200" dirty="0">
                          <a:effectLst/>
                        </a:rPr>
                        <a:t>4</a:t>
                      </a:r>
                      <a:r>
                        <a:rPr lang="ru-RU" sz="1200" dirty="0">
                          <a:effectLst/>
                        </a:rPr>
                        <a:t>/6</a:t>
                      </a:r>
                      <a:r>
                        <a:rPr lang="tt-RU" sz="1200" dirty="0">
                          <a:effectLst/>
                        </a:rPr>
                        <a:t>3</a:t>
                      </a:r>
                      <a:r>
                        <a:rPr lang="ru-RU" sz="1200" dirty="0">
                          <a:effectLst/>
                        </a:rPr>
                        <a:t>,</a:t>
                      </a:r>
                      <a:r>
                        <a:rPr lang="tt-RU" sz="1200" dirty="0">
                          <a:effectLst/>
                        </a:rPr>
                        <a:t>6</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r>
              <a:tr h="386980">
                <a:tc>
                  <a:txBody>
                    <a:bodyPr/>
                    <a:lstStyle/>
                    <a:p>
                      <a:pPr>
                        <a:lnSpc>
                          <a:spcPct val="115000"/>
                        </a:lnSpc>
                        <a:spcAft>
                          <a:spcPts val="0"/>
                        </a:spcAft>
                      </a:pPr>
                      <a:r>
                        <a:rPr lang="ru-RU" sz="1200">
                          <a:effectLst/>
                        </a:rPr>
                        <a:t>Тат</a:t>
                      </a:r>
                      <a:r>
                        <a:rPr lang="tt-RU" sz="1200">
                          <a:effectLst/>
                        </a:rPr>
                        <a:t>ар әдәбияты</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7</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6/85,7</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4,29</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8</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2</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1/50</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3,5</a:t>
                      </a:r>
                      <a:endParaRPr lang="ru-RU" sz="1200">
                        <a:effectLst/>
                        <a:latin typeface="Calibri"/>
                        <a:ea typeface="Calibri"/>
                        <a:cs typeface="Times New Roman"/>
                      </a:endParaRPr>
                    </a:p>
                  </a:txBody>
                  <a:tcPr marL="47442" marR="47442" marT="0" marB="0"/>
                </a:tc>
              </a:tr>
              <a:tr h="193490">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9</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8</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5</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3</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5/62,5</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3,63</a:t>
                      </a:r>
                      <a:endParaRPr lang="ru-RU" sz="1200" dirty="0">
                        <a:effectLst/>
                        <a:latin typeface="Calibri"/>
                        <a:ea typeface="Calibri"/>
                        <a:cs typeface="Times New Roman"/>
                      </a:endParaRPr>
                    </a:p>
                  </a:txBody>
                  <a:tcPr marL="47442" marR="47442" marT="0" marB="0"/>
                </a:tc>
              </a:tr>
              <a:tr h="197735">
                <a:tc>
                  <a:txBody>
                    <a:bodyPr/>
                    <a:lstStyle/>
                    <a:p>
                      <a:pPr>
                        <a:lnSpc>
                          <a:spcPct val="115000"/>
                        </a:lnSpc>
                        <a:spcAft>
                          <a:spcPts val="0"/>
                        </a:spcAft>
                      </a:pPr>
                      <a:r>
                        <a:rPr lang="tt-RU" sz="1200">
                          <a:effectLst/>
                        </a:rPr>
                        <a:t>барлыгы</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dirty="0">
                          <a:effectLst/>
                        </a:rPr>
                        <a:t>17</a:t>
                      </a:r>
                      <a:endParaRPr lang="ru-RU" sz="1200" dirty="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tt-RU" sz="1200">
                          <a:effectLst/>
                        </a:rPr>
                        <a:t>100</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a:effectLst/>
                        </a:rPr>
                        <a:t>1</a:t>
                      </a:r>
                      <a:r>
                        <a:rPr lang="tt-RU" sz="1200">
                          <a:effectLst/>
                        </a:rPr>
                        <a:t>2</a:t>
                      </a:r>
                      <a:r>
                        <a:rPr lang="ru-RU" sz="1200">
                          <a:effectLst/>
                        </a:rPr>
                        <a:t>/</a:t>
                      </a:r>
                      <a:r>
                        <a:rPr lang="tt-RU" sz="1200">
                          <a:effectLst/>
                        </a:rPr>
                        <a:t>70</a:t>
                      </a:r>
                      <a:r>
                        <a:rPr lang="ru-RU" sz="1200">
                          <a:effectLst/>
                        </a:rPr>
                        <a:t>,</a:t>
                      </a:r>
                      <a:r>
                        <a:rPr lang="tt-RU" sz="1200">
                          <a:effectLst/>
                        </a:rPr>
                        <a:t>5</a:t>
                      </a:r>
                      <a:endParaRPr lang="ru-RU" sz="1200">
                        <a:effectLst/>
                        <a:latin typeface="Calibri"/>
                        <a:ea typeface="Calibri"/>
                        <a:cs typeface="Times New Roman"/>
                      </a:endParaRPr>
                    </a:p>
                  </a:txBody>
                  <a:tcPr marL="47442" marR="47442" marT="0" marB="0"/>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47442" marR="47442" marT="0" marB="0"/>
                </a:tc>
              </a:tr>
            </a:tbl>
          </a:graphicData>
        </a:graphic>
      </p:graphicFrame>
    </p:spTree>
    <p:extLst>
      <p:ext uri="{BB962C8B-B14F-4D97-AF65-F5344CB8AC3E}">
        <p14:creationId xmlns:p14="http://schemas.microsoft.com/office/powerpoint/2010/main" val="402964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899592" y="332656"/>
            <a:ext cx="7543800" cy="5256584"/>
          </a:xfrm>
        </p:spPr>
        <p:txBody>
          <a:bodyPr/>
          <a:lstStyle/>
          <a:p>
            <a:pPr marL="0" indent="0">
              <a:buNone/>
            </a:pPr>
            <a:r>
              <a:rPr lang="tt-RU" dirty="0" smtClean="0"/>
              <a:t> </a:t>
            </a:r>
            <a:r>
              <a:rPr lang="tt-RU" b="1" dirty="0" smtClean="0">
                <a:latin typeface="Arial" panose="020B0604020202020204" pitchFamily="34" charset="0"/>
                <a:cs typeface="Arial" panose="020B0604020202020204" pitchFamily="34" charset="0"/>
              </a:rPr>
              <a:t>2014 нче елда 9 нчы класс укучыларының татар теленнән   БРТ нәтиҗәләре</a:t>
            </a:r>
          </a:p>
          <a:p>
            <a:pPr marL="0" indent="0">
              <a:buNone/>
            </a:pPr>
            <a:endParaRPr lang="tt-RU" dirty="0" smtClean="0"/>
          </a:p>
          <a:p>
            <a:pPr marL="0" indent="0">
              <a:buNone/>
            </a:pPr>
            <a:endParaRPr lang="tt-RU" dirty="0"/>
          </a:p>
          <a:p>
            <a:pPr marL="0" indent="0">
              <a:buNone/>
            </a:pPr>
            <a:endParaRPr lang="tt-RU" dirty="0" smtClean="0"/>
          </a:p>
          <a:p>
            <a:pPr marL="0" indent="0">
              <a:buNone/>
            </a:pPr>
            <a:endParaRPr lang="tt-RU" dirty="0" smtClean="0"/>
          </a:p>
          <a:p>
            <a:pPr marL="0" indent="0">
              <a:buNone/>
            </a:pPr>
            <a:endParaRPr lang="tt-RU" dirty="0"/>
          </a:p>
          <a:p>
            <a:pPr marL="0" indent="0">
              <a:buNone/>
            </a:pPr>
            <a:endParaRPr lang="tt-RU" dirty="0" smtClean="0"/>
          </a:p>
          <a:p>
            <a:pPr marL="0" indent="0">
              <a:buNone/>
            </a:pP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158485377"/>
              </p:ext>
            </p:extLst>
          </p:nvPr>
        </p:nvGraphicFramePr>
        <p:xfrm>
          <a:off x="827584" y="1988840"/>
          <a:ext cx="7056784" cy="3744416"/>
        </p:xfrm>
        <a:graphic>
          <a:graphicData uri="http://schemas.openxmlformats.org/drawingml/2006/table">
            <a:tbl>
              <a:tblPr>
                <a:tableStyleId>{5C22544A-7EE6-4342-B048-85BDC9FD1C3A}</a:tableStyleId>
              </a:tblPr>
              <a:tblGrid>
                <a:gridCol w="3580278"/>
                <a:gridCol w="3476506"/>
              </a:tblGrid>
              <a:tr h="720080">
                <a:tc>
                  <a:txBody>
                    <a:bodyPr/>
                    <a:lstStyle/>
                    <a:p>
                      <a:pPr>
                        <a:spcAft>
                          <a:spcPts val="0"/>
                        </a:spcAft>
                      </a:pPr>
                      <a:r>
                        <a:rPr lang="ru-RU" sz="2000" dirty="0">
                          <a:effectLst/>
                        </a:rPr>
                        <a:t> </a:t>
                      </a:r>
                      <a:endParaRPr lang="ru-RU" sz="2000" dirty="0">
                        <a:effectLst/>
                        <a:latin typeface="Times New Roman"/>
                        <a:ea typeface="Times New Roman"/>
                      </a:endParaRPr>
                    </a:p>
                  </a:txBody>
                  <a:tcPr marL="68580" marR="68580" marT="0" marB="0"/>
                </a:tc>
                <a:tc>
                  <a:txBody>
                    <a:bodyPr/>
                    <a:lstStyle/>
                    <a:p>
                      <a:pPr algn="ctr">
                        <a:spcAft>
                          <a:spcPts val="0"/>
                        </a:spcAft>
                      </a:pPr>
                      <a:r>
                        <a:rPr lang="ru-RU" sz="2000" dirty="0" smtClean="0">
                          <a:effectLst/>
                          <a:latin typeface="Century Gothic" panose="020B0502020202020204" pitchFamily="34" charset="0"/>
                        </a:rPr>
                        <a:t>2013 </a:t>
                      </a:r>
                      <a:r>
                        <a:rPr lang="ru-RU" sz="2000" dirty="0">
                          <a:effectLst/>
                          <a:latin typeface="Century Gothic" panose="020B0502020202020204" pitchFamily="34" charset="0"/>
                        </a:rPr>
                        <a:t>– </a:t>
                      </a:r>
                      <a:r>
                        <a:rPr lang="ru-RU" sz="2000" dirty="0" smtClean="0">
                          <a:effectLst/>
                          <a:latin typeface="Century Gothic" panose="020B0502020202020204" pitchFamily="34" charset="0"/>
                        </a:rPr>
                        <a:t>2014 </a:t>
                      </a:r>
                      <a:r>
                        <a:rPr lang="ru-RU" sz="2000" dirty="0" err="1" smtClean="0">
                          <a:effectLst/>
                          <a:latin typeface="Century Gothic" panose="020B0502020202020204" pitchFamily="34" charset="0"/>
                        </a:rPr>
                        <a:t>нче</a:t>
                      </a:r>
                      <a:r>
                        <a:rPr lang="ru-RU" sz="2000" baseline="0" dirty="0" smtClean="0">
                          <a:effectLst/>
                          <a:latin typeface="Century Gothic" panose="020B0502020202020204" pitchFamily="34" charset="0"/>
                        </a:rPr>
                        <a:t>  </a:t>
                      </a:r>
                      <a:r>
                        <a:rPr lang="ru-RU" sz="2000" baseline="0" dirty="0" err="1" smtClean="0">
                          <a:effectLst/>
                          <a:latin typeface="Century Gothic" panose="020B0502020202020204" pitchFamily="34" charset="0"/>
                        </a:rPr>
                        <a:t>уку</a:t>
                      </a:r>
                      <a:r>
                        <a:rPr lang="ru-RU" sz="2000" baseline="0" dirty="0" smtClean="0">
                          <a:effectLst/>
                          <a:latin typeface="Century Gothic" panose="020B0502020202020204" pitchFamily="34" charset="0"/>
                        </a:rPr>
                        <a:t> ел</a:t>
                      </a:r>
                      <a:endParaRPr lang="ru-RU" sz="2000" dirty="0">
                        <a:effectLst/>
                        <a:latin typeface="Century Gothic" panose="020B0502020202020204" pitchFamily="34" charset="0"/>
                        <a:ea typeface="Times New Roman"/>
                      </a:endParaRPr>
                    </a:p>
                  </a:txBody>
                  <a:tcPr marL="68580" marR="68580" marT="0" marB="0"/>
                </a:tc>
              </a:tr>
              <a:tr h="1008112">
                <a:tc>
                  <a:txBody>
                    <a:bodyPr/>
                    <a:lstStyle/>
                    <a:p>
                      <a:pPr>
                        <a:spcAft>
                          <a:spcPts val="0"/>
                        </a:spcAft>
                      </a:pPr>
                      <a:r>
                        <a:rPr lang="ru-RU" sz="2000" dirty="0" smtClean="0">
                          <a:effectLst/>
                        </a:rPr>
                        <a:t> </a:t>
                      </a:r>
                      <a:r>
                        <a:rPr lang="ru-RU" sz="2000" dirty="0" err="1" smtClean="0">
                          <a:effectLst/>
                          <a:latin typeface="Century Gothic" panose="020B0502020202020204" pitchFamily="34" charset="0"/>
                        </a:rPr>
                        <a:t>Өлгереш</a:t>
                      </a:r>
                      <a:endParaRPr lang="ru-RU" sz="2000" dirty="0">
                        <a:effectLst/>
                        <a:latin typeface="Century Gothic" panose="020B0502020202020204" pitchFamily="34" charset="0"/>
                        <a:ea typeface="Times New Roman"/>
                      </a:endParaRPr>
                    </a:p>
                  </a:txBody>
                  <a:tcPr marL="68580" marR="68580" marT="0" marB="0"/>
                </a:tc>
                <a:tc>
                  <a:txBody>
                    <a:bodyPr/>
                    <a:lstStyle/>
                    <a:p>
                      <a:pPr>
                        <a:spcAft>
                          <a:spcPts val="0"/>
                        </a:spcAft>
                      </a:pPr>
                      <a:r>
                        <a:rPr lang="ru-RU" sz="2000" dirty="0">
                          <a:effectLst/>
                          <a:latin typeface="Century Gothic" panose="020B0502020202020204" pitchFamily="34" charset="0"/>
                        </a:rPr>
                        <a:t> </a:t>
                      </a:r>
                      <a:r>
                        <a:rPr lang="ru-RU" sz="2000" dirty="0" smtClean="0">
                          <a:effectLst/>
                          <a:latin typeface="Century Gothic" panose="020B0502020202020204" pitchFamily="34" charset="0"/>
                        </a:rPr>
                        <a:t>                 100%</a:t>
                      </a:r>
                      <a:endParaRPr lang="ru-RU" sz="2000" dirty="0">
                        <a:effectLst/>
                        <a:latin typeface="Century Gothic" panose="020B0502020202020204" pitchFamily="34" charset="0"/>
                        <a:ea typeface="Times New Roman"/>
                      </a:endParaRPr>
                    </a:p>
                  </a:txBody>
                  <a:tcPr marL="68580" marR="68580" marT="0" marB="0"/>
                </a:tc>
              </a:tr>
              <a:tr h="1096324">
                <a:tc>
                  <a:txBody>
                    <a:bodyPr/>
                    <a:lstStyle/>
                    <a:p>
                      <a:pPr>
                        <a:spcAft>
                          <a:spcPts val="0"/>
                        </a:spcAft>
                      </a:pPr>
                      <a:r>
                        <a:rPr lang="ru-RU" sz="2000" dirty="0" smtClean="0">
                          <a:effectLst/>
                        </a:rPr>
                        <a:t>  </a:t>
                      </a:r>
                      <a:r>
                        <a:rPr lang="ru-RU" sz="2000" dirty="0" smtClean="0">
                          <a:effectLst/>
                          <a:latin typeface="Century Gothic" panose="020B0502020202020204" pitchFamily="34" charset="0"/>
                        </a:rPr>
                        <a:t>Белем</a:t>
                      </a:r>
                      <a:r>
                        <a:rPr lang="ru-RU" sz="2000" baseline="0" dirty="0" smtClean="0">
                          <a:effectLst/>
                          <a:latin typeface="Century Gothic" panose="020B0502020202020204" pitchFamily="34" charset="0"/>
                        </a:rPr>
                        <a:t> </a:t>
                      </a:r>
                      <a:r>
                        <a:rPr lang="ru-RU" sz="2000" baseline="0" dirty="0" err="1" smtClean="0">
                          <a:effectLst/>
                          <a:latin typeface="Century Gothic" panose="020B0502020202020204" pitchFamily="34" charset="0"/>
                        </a:rPr>
                        <a:t>сыйфаты</a:t>
                      </a:r>
                      <a:endParaRPr lang="ru-RU" sz="2000" dirty="0">
                        <a:effectLst/>
                        <a:latin typeface="Century Gothic" panose="020B0502020202020204" pitchFamily="34" charset="0"/>
                        <a:ea typeface="Times New Roman"/>
                      </a:endParaRPr>
                    </a:p>
                  </a:txBody>
                  <a:tcPr marL="68580" marR="68580" marT="0" marB="0"/>
                </a:tc>
                <a:tc>
                  <a:txBody>
                    <a:bodyPr/>
                    <a:lstStyle/>
                    <a:p>
                      <a:pPr>
                        <a:spcAft>
                          <a:spcPts val="0"/>
                        </a:spcAft>
                      </a:pPr>
                      <a:r>
                        <a:rPr lang="ru-RU" sz="2000" dirty="0">
                          <a:effectLst/>
                          <a:latin typeface="Century Gothic" panose="020B0502020202020204" pitchFamily="34" charset="0"/>
                        </a:rPr>
                        <a:t> </a:t>
                      </a:r>
                      <a:r>
                        <a:rPr lang="ru-RU" sz="2000" dirty="0" smtClean="0">
                          <a:effectLst/>
                          <a:latin typeface="Century Gothic" panose="020B0502020202020204" pitchFamily="34" charset="0"/>
                        </a:rPr>
                        <a:t>                   75 %</a:t>
                      </a:r>
                      <a:endParaRPr lang="ru-RU" sz="2000" dirty="0">
                        <a:effectLst/>
                        <a:latin typeface="Century Gothic" panose="020B0502020202020204" pitchFamily="34" charset="0"/>
                        <a:ea typeface="Times New Roman"/>
                      </a:endParaRPr>
                    </a:p>
                  </a:txBody>
                  <a:tcPr marL="68580" marR="68580" marT="0" marB="0"/>
                </a:tc>
              </a:tr>
              <a:tr h="919900">
                <a:tc>
                  <a:txBody>
                    <a:bodyPr/>
                    <a:lstStyle/>
                    <a:p>
                      <a:pPr>
                        <a:spcAft>
                          <a:spcPts val="0"/>
                        </a:spcAft>
                      </a:pPr>
                      <a:r>
                        <a:rPr lang="ru-RU" sz="2000" dirty="0" smtClean="0">
                          <a:effectLst/>
                        </a:rPr>
                        <a:t>  </a:t>
                      </a:r>
                      <a:r>
                        <a:rPr lang="ru-RU" sz="2000" dirty="0" err="1" smtClean="0">
                          <a:effectLst/>
                          <a:latin typeface="Century Gothic" panose="020B0502020202020204" pitchFamily="34" charset="0"/>
                        </a:rPr>
                        <a:t>Уртача</a:t>
                      </a:r>
                      <a:r>
                        <a:rPr lang="ru-RU" sz="2000" baseline="0" dirty="0" smtClean="0">
                          <a:effectLst/>
                          <a:latin typeface="Century Gothic" panose="020B0502020202020204" pitchFamily="34" charset="0"/>
                        </a:rPr>
                        <a:t> </a:t>
                      </a:r>
                      <a:r>
                        <a:rPr lang="ru-RU" sz="2000" dirty="0" smtClean="0">
                          <a:effectLst/>
                          <a:latin typeface="Century Gothic" panose="020B0502020202020204" pitchFamily="34" charset="0"/>
                        </a:rPr>
                        <a:t> </a:t>
                      </a:r>
                      <a:r>
                        <a:rPr lang="ru-RU" sz="2000" dirty="0">
                          <a:effectLst/>
                          <a:latin typeface="Century Gothic" panose="020B0502020202020204" pitchFamily="34" charset="0"/>
                        </a:rPr>
                        <a:t>балл</a:t>
                      </a:r>
                      <a:endParaRPr lang="ru-RU" sz="2000" dirty="0">
                        <a:effectLst/>
                        <a:latin typeface="Century Gothic" panose="020B0502020202020204" pitchFamily="34" charset="0"/>
                        <a:ea typeface="Times New Roman"/>
                      </a:endParaRPr>
                    </a:p>
                  </a:txBody>
                  <a:tcPr marL="68580" marR="68580" marT="0" marB="0"/>
                </a:tc>
                <a:tc>
                  <a:txBody>
                    <a:bodyPr/>
                    <a:lstStyle/>
                    <a:p>
                      <a:pPr>
                        <a:spcAft>
                          <a:spcPts val="0"/>
                        </a:spcAft>
                      </a:pPr>
                      <a:r>
                        <a:rPr lang="ru-RU" sz="2000" dirty="0">
                          <a:effectLst/>
                          <a:latin typeface="Century Gothic" panose="020B0502020202020204" pitchFamily="34" charset="0"/>
                        </a:rPr>
                        <a:t> </a:t>
                      </a:r>
                      <a:r>
                        <a:rPr lang="ru-RU" sz="2000" dirty="0" smtClean="0">
                          <a:effectLst/>
                          <a:latin typeface="Century Gothic" panose="020B0502020202020204" pitchFamily="34" charset="0"/>
                        </a:rPr>
                        <a:t>                   </a:t>
                      </a:r>
                      <a:r>
                        <a:rPr lang="ru-RU" sz="2000" baseline="0" dirty="0" smtClean="0">
                          <a:effectLst/>
                          <a:latin typeface="Century Gothic" panose="020B0502020202020204" pitchFamily="34" charset="0"/>
                        </a:rPr>
                        <a:t> </a:t>
                      </a:r>
                      <a:r>
                        <a:rPr lang="ru-RU" sz="2000" dirty="0" smtClean="0">
                          <a:effectLst/>
                          <a:latin typeface="Century Gothic" panose="020B0502020202020204" pitchFamily="34" charset="0"/>
                        </a:rPr>
                        <a:t>4,5</a:t>
                      </a:r>
                      <a:endParaRPr lang="ru-RU" sz="2000" dirty="0">
                        <a:effectLst/>
                        <a:latin typeface="Century Gothic" panose="020B0502020202020204"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786678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692696"/>
            <a:ext cx="7914456" cy="936104"/>
          </a:xfrm>
        </p:spPr>
        <p:txBody>
          <a:bodyPr>
            <a:noAutofit/>
          </a:bodyPr>
          <a:lstStyle/>
          <a:p>
            <a:r>
              <a:rPr lang="tt-RU" sz="3600" dirty="0" smtClean="0">
                <a:latin typeface="Times New Roman"/>
              </a:rPr>
              <a:t>  Үткәрелгән ачык дәресләр, чаралар</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66261025"/>
              </p:ext>
            </p:extLst>
          </p:nvPr>
        </p:nvGraphicFramePr>
        <p:xfrm>
          <a:off x="539553" y="1844824"/>
          <a:ext cx="8136904" cy="3863325"/>
        </p:xfrm>
        <a:graphic>
          <a:graphicData uri="http://schemas.openxmlformats.org/drawingml/2006/table">
            <a:tbl>
              <a:tblPr firstRow="1" firstCol="1" bandRow="1">
                <a:tableStyleId>{5C22544A-7EE6-4342-B048-85BDC9FD1C3A}</a:tableStyleId>
              </a:tblPr>
              <a:tblGrid>
                <a:gridCol w="448076"/>
                <a:gridCol w="2006122"/>
                <a:gridCol w="1894497"/>
                <a:gridCol w="3008399"/>
                <a:gridCol w="779810"/>
              </a:tblGrid>
              <a:tr h="1080120">
                <a:tc>
                  <a:txBody>
                    <a:bodyPr/>
                    <a:lstStyle/>
                    <a:p>
                      <a:pPr marL="457200" algn="just">
                        <a:spcAft>
                          <a:spcPts val="0"/>
                        </a:spcAft>
                      </a:pPr>
                      <a:r>
                        <a:rPr lang="ru-RU" sz="1200" dirty="0">
                          <a:effectLst/>
                        </a:rPr>
                        <a:t>        №</a:t>
                      </a:r>
                      <a:endParaRPr lang="ru-RU" sz="11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a:effectLst/>
                        </a:rPr>
                        <a:t>Тема, класс </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latin typeface="+mn-lt"/>
                          <a:ea typeface="+mn-ea"/>
                          <a:cs typeface="+mn-cs"/>
                        </a:rPr>
                        <a:t>Дәрәҗә</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latin typeface="Calibri"/>
                          <a:ea typeface="Calibri"/>
                          <a:cs typeface="Times New Roman"/>
                        </a:rPr>
                        <a:t>Ачык</a:t>
                      </a:r>
                      <a:r>
                        <a:rPr lang="tt-RU" sz="1600" baseline="0" dirty="0" smtClean="0">
                          <a:effectLst/>
                          <a:latin typeface="Calibri"/>
                          <a:ea typeface="Calibri"/>
                          <a:cs typeface="Times New Roman"/>
                        </a:rPr>
                        <a:t> чараның темасы һәм үткәрелү вакыты</a:t>
                      </a:r>
                      <a:endParaRPr lang="ru-RU" sz="1600" dirty="0">
                        <a:effectLst/>
                        <a:latin typeface="Calibri"/>
                        <a:ea typeface="Calibri"/>
                        <a:cs typeface="Times New Roman"/>
                      </a:endParaRPr>
                    </a:p>
                  </a:txBody>
                  <a:tcPr marL="68580" marR="68580" marT="0" marB="0"/>
                </a:tc>
                <a:tc>
                  <a:txBody>
                    <a:bodyPr/>
                    <a:lstStyle/>
                    <a:p>
                      <a:pPr algn="just">
                        <a:spcAft>
                          <a:spcPts val="0"/>
                        </a:spcAft>
                      </a:pPr>
                      <a:r>
                        <a:rPr lang="ru-RU" sz="1600" dirty="0">
                          <a:effectLst/>
                        </a:rPr>
                        <a:t>Дата</a:t>
                      </a:r>
                      <a:endParaRPr lang="ru-RU" sz="1600" dirty="0">
                        <a:effectLst/>
                        <a:latin typeface="Calibri"/>
                        <a:ea typeface="Calibri"/>
                        <a:cs typeface="Times New Roman"/>
                      </a:endParaRPr>
                    </a:p>
                  </a:txBody>
                  <a:tcPr marL="68580" marR="68580" marT="0" marB="0"/>
                </a:tc>
              </a:tr>
              <a:tr h="672075">
                <a:tc>
                  <a:txBody>
                    <a:bodyPr/>
                    <a:lstStyle/>
                    <a:p>
                      <a:pPr marL="457200" algn="just">
                        <a:spcAft>
                          <a:spcPts val="0"/>
                        </a:spcAft>
                      </a:pPr>
                      <a:r>
                        <a:rPr lang="ru-RU" sz="1200" dirty="0">
                          <a:effectLst/>
                        </a:rPr>
                        <a:t>1</a:t>
                      </a:r>
                      <a:endParaRPr lang="ru-RU" sz="1100" dirty="0">
                        <a:effectLst/>
                        <a:latin typeface="Calibri"/>
                        <a:ea typeface="Calibri"/>
                        <a:cs typeface="Times New Roman"/>
                      </a:endParaRPr>
                    </a:p>
                  </a:txBody>
                  <a:tcPr marL="68580" marR="68580" marT="0" marB="0"/>
                </a:tc>
                <a:tc>
                  <a:txBody>
                    <a:bodyPr/>
                    <a:lstStyle/>
                    <a:p>
                      <a:pPr marL="457200" algn="just">
                        <a:spcAft>
                          <a:spcPts val="0"/>
                        </a:spcAft>
                      </a:pPr>
                      <a:r>
                        <a:rPr lang="ru-RU" sz="1200" dirty="0">
                          <a:effectLst/>
                        </a:rPr>
                        <a:t>Халык </a:t>
                      </a:r>
                      <a:r>
                        <a:rPr lang="ru-RU" sz="1200" dirty="0" err="1">
                          <a:effectLst/>
                        </a:rPr>
                        <a:t>авыз</a:t>
                      </a:r>
                      <a:r>
                        <a:rPr lang="ru-RU" sz="1200" dirty="0">
                          <a:effectLst/>
                        </a:rPr>
                        <a:t> и</a:t>
                      </a:r>
                      <a:r>
                        <a:rPr lang="tt-RU" sz="1200" dirty="0">
                          <a:effectLst/>
                        </a:rPr>
                        <a:t>җ</a:t>
                      </a:r>
                      <a:r>
                        <a:rPr lang="ru-RU" sz="1200" dirty="0" err="1">
                          <a:effectLst/>
                        </a:rPr>
                        <a:t>атында</a:t>
                      </a:r>
                      <a:r>
                        <a:rPr lang="tt-RU" sz="1200" dirty="0">
                          <a:effectLst/>
                        </a:rPr>
                        <a:t> җыр </a:t>
                      </a:r>
                      <a:r>
                        <a:rPr lang="ru-RU" sz="1200" dirty="0">
                          <a:effectLst/>
                        </a:rPr>
                        <a:t>жанры, 5 класс</a:t>
                      </a:r>
                      <a:endParaRPr lang="ru-RU" sz="1100" dirty="0">
                        <a:effectLst/>
                        <a:latin typeface="Calibri"/>
                        <a:ea typeface="Calibri"/>
                        <a:cs typeface="Times New Roman"/>
                      </a:endParaRPr>
                    </a:p>
                  </a:txBody>
                  <a:tcPr marL="68580" marR="68580" marT="0" marB="0"/>
                </a:tc>
                <a:tc>
                  <a:txBody>
                    <a:bodyPr/>
                    <a:lstStyle/>
                    <a:p>
                      <a:pPr marL="457200" algn="just">
                        <a:spcAft>
                          <a:spcPts val="0"/>
                        </a:spcAft>
                      </a:pPr>
                      <a:r>
                        <a:rPr lang="tt-RU" sz="1200" dirty="0" smtClean="0">
                          <a:effectLst/>
                          <a:latin typeface="+mn-lt"/>
                          <a:ea typeface="+mn-ea"/>
                          <a:cs typeface="+mn-cs"/>
                        </a:rPr>
                        <a:t>мәктәп</a:t>
                      </a:r>
                      <a:endParaRPr lang="ru-RU" sz="1100" dirty="0">
                        <a:effectLst/>
                        <a:latin typeface="Calibri"/>
                        <a:ea typeface="Calibri"/>
                        <a:cs typeface="Times New Roman"/>
                      </a:endParaRPr>
                    </a:p>
                  </a:txBody>
                  <a:tcPr marL="68580" marR="68580" marT="0" marB="0"/>
                </a:tc>
                <a:tc>
                  <a:txBody>
                    <a:bodyPr/>
                    <a:lstStyle/>
                    <a:p>
                      <a:pPr marL="457200" algn="just">
                        <a:spcAft>
                          <a:spcPts val="0"/>
                        </a:spcAft>
                      </a:pPr>
                      <a:r>
                        <a:rPr lang="tt-RU" sz="1200" dirty="0" smtClean="0">
                          <a:effectLst/>
                        </a:rPr>
                        <a:t>Ата-аналар</a:t>
                      </a:r>
                      <a:r>
                        <a:rPr lang="tt-RU" sz="1200" baseline="0" dirty="0" smtClean="0">
                          <a:effectLst/>
                        </a:rPr>
                        <a:t> өчен татар әдәбиятыннан ачык дәрес</a:t>
                      </a:r>
                      <a:endParaRPr lang="ru-RU" sz="1100" dirty="0">
                        <a:effectLst/>
                      </a:endParaRPr>
                    </a:p>
                  </a:txBody>
                  <a:tcPr marL="68580" marR="68580" marT="0" marB="0"/>
                </a:tc>
                <a:tc>
                  <a:txBody>
                    <a:bodyPr/>
                    <a:lstStyle/>
                    <a:p>
                      <a:pPr algn="just">
                        <a:spcAft>
                          <a:spcPts val="0"/>
                        </a:spcAft>
                      </a:pPr>
                      <a:r>
                        <a:rPr lang="tt-RU" sz="1200">
                          <a:effectLst/>
                        </a:rPr>
                        <a:t>16.10.</a:t>
                      </a:r>
                      <a:endParaRPr lang="ru-RU" sz="1100">
                        <a:effectLst/>
                      </a:endParaRPr>
                    </a:p>
                    <a:p>
                      <a:pPr algn="just">
                        <a:spcAft>
                          <a:spcPts val="0"/>
                        </a:spcAft>
                      </a:pPr>
                      <a:r>
                        <a:rPr lang="tt-RU" sz="1200">
                          <a:effectLst/>
                        </a:rPr>
                        <a:t>2013</a:t>
                      </a:r>
                      <a:endParaRPr lang="ru-RU" sz="1100">
                        <a:effectLst/>
                        <a:latin typeface="Calibri"/>
                        <a:ea typeface="Calibri"/>
                        <a:cs typeface="Times New Roman"/>
                      </a:endParaRPr>
                    </a:p>
                  </a:txBody>
                  <a:tcPr marL="68580" marR="68580" marT="0" marB="0"/>
                </a:tc>
              </a:tr>
              <a:tr h="448050">
                <a:tc>
                  <a:txBody>
                    <a:bodyPr/>
                    <a:lstStyle/>
                    <a:p>
                      <a:pPr marL="457200" algn="just">
                        <a:spcAft>
                          <a:spcPts val="0"/>
                        </a:spcAft>
                      </a:pPr>
                      <a:r>
                        <a:rPr lang="ru-RU" sz="1200">
                          <a:effectLst/>
                        </a:rPr>
                        <a:t>2</a:t>
                      </a:r>
                      <a:endParaRPr lang="ru-RU" sz="1100">
                        <a:effectLst/>
                        <a:latin typeface="Calibri"/>
                        <a:ea typeface="Calibri"/>
                        <a:cs typeface="Times New Roman"/>
                      </a:endParaRPr>
                    </a:p>
                  </a:txBody>
                  <a:tcPr marL="68580" marR="68580" marT="0" marB="0"/>
                </a:tc>
                <a:tc>
                  <a:txBody>
                    <a:bodyPr/>
                    <a:lstStyle/>
                    <a:p>
                      <a:pPr marL="457200" algn="just">
                        <a:spcAft>
                          <a:spcPts val="0"/>
                        </a:spcAft>
                      </a:pPr>
                      <a:r>
                        <a:rPr lang="ru-RU" sz="1200">
                          <a:effectLst/>
                        </a:rPr>
                        <a:t>Бар </a:t>
                      </a:r>
                      <a:r>
                        <a:rPr lang="tt-RU" sz="1200">
                          <a:effectLst/>
                        </a:rPr>
                        <a:t>җ</a:t>
                      </a:r>
                      <a:r>
                        <a:rPr lang="ru-RU" sz="1200">
                          <a:effectLst/>
                        </a:rPr>
                        <a:t>ырымны</a:t>
                      </a:r>
                      <a:r>
                        <a:rPr lang="tt-RU" sz="1200">
                          <a:effectLst/>
                        </a:rPr>
                        <a:t> илгә багышладым  </a:t>
                      </a:r>
                      <a:endParaRPr lang="ru-RU" sz="1100">
                        <a:effectLst/>
                        <a:latin typeface="Calibri"/>
                        <a:ea typeface="Calibri"/>
                        <a:cs typeface="Times New Roman"/>
                      </a:endParaRPr>
                    </a:p>
                  </a:txBody>
                  <a:tcPr marL="68580" marR="68580" marT="0" marB="0"/>
                </a:tc>
                <a:tc>
                  <a:txBody>
                    <a:bodyPr/>
                    <a:lstStyle/>
                    <a:p>
                      <a:pPr marL="457200" algn="just">
                        <a:spcAft>
                          <a:spcPts val="0"/>
                        </a:spcAft>
                      </a:pPr>
                      <a:r>
                        <a:rPr lang="tt-RU" sz="1200" dirty="0" smtClean="0">
                          <a:effectLst/>
                          <a:latin typeface="+mn-lt"/>
                          <a:ea typeface="+mn-ea"/>
                          <a:cs typeface="+mn-cs"/>
                        </a:rPr>
                        <a:t>мәктәп</a:t>
                      </a:r>
                      <a:endParaRPr lang="ru-RU" sz="1100" dirty="0">
                        <a:effectLst/>
                        <a:latin typeface="Calibri"/>
                        <a:ea typeface="Calibri"/>
                        <a:cs typeface="Times New Roman"/>
                      </a:endParaRPr>
                    </a:p>
                  </a:txBody>
                  <a:tcPr marL="68580" marR="68580" marT="0" marB="0"/>
                </a:tc>
                <a:tc>
                  <a:txBody>
                    <a:bodyPr/>
                    <a:lstStyle/>
                    <a:p>
                      <a:pPr algn="just">
                        <a:spcAft>
                          <a:spcPts val="0"/>
                        </a:spcAft>
                      </a:pPr>
                      <a:r>
                        <a:rPr lang="tt-RU" sz="1200" dirty="0" smtClean="0">
                          <a:effectLst/>
                          <a:latin typeface="+mn-lt"/>
                          <a:ea typeface="+mn-ea"/>
                          <a:cs typeface="+mn-cs"/>
                        </a:rPr>
                        <a:t>Татар теле һәм әдәбияты</a:t>
                      </a:r>
                      <a:r>
                        <a:rPr lang="tt-RU" sz="1200" baseline="0" dirty="0" smtClean="0">
                          <a:effectLst/>
                          <a:latin typeface="+mn-lt"/>
                          <a:ea typeface="+mn-ea"/>
                          <a:cs typeface="+mn-cs"/>
                        </a:rPr>
                        <a:t> </a:t>
                      </a:r>
                      <a:r>
                        <a:rPr lang="tt-RU" sz="1200" dirty="0" smtClean="0">
                          <a:effectLst/>
                          <a:latin typeface="+mn-lt"/>
                          <a:ea typeface="+mn-ea"/>
                          <a:cs typeface="+mn-cs"/>
                        </a:rPr>
                        <a:t>атналыгы кысаларында класстан тыш чара</a:t>
                      </a:r>
                      <a:endParaRPr lang="ru-RU" sz="1100" dirty="0">
                        <a:effectLst/>
                        <a:latin typeface="Calibri"/>
                        <a:ea typeface="Calibri"/>
                        <a:cs typeface="Times New Roman"/>
                      </a:endParaRPr>
                    </a:p>
                  </a:txBody>
                  <a:tcPr marL="68580" marR="68580" marT="0" marB="0"/>
                </a:tc>
                <a:tc>
                  <a:txBody>
                    <a:bodyPr/>
                    <a:lstStyle/>
                    <a:p>
                      <a:pPr algn="just">
                        <a:spcAft>
                          <a:spcPts val="0"/>
                        </a:spcAft>
                      </a:pPr>
                      <a:r>
                        <a:rPr lang="ru-RU" sz="1200">
                          <a:effectLst/>
                        </a:rPr>
                        <a:t>15.02.</a:t>
                      </a:r>
                      <a:endParaRPr lang="ru-RU" sz="1100">
                        <a:effectLst/>
                      </a:endParaRPr>
                    </a:p>
                    <a:p>
                      <a:pPr algn="just">
                        <a:spcAft>
                          <a:spcPts val="0"/>
                        </a:spcAft>
                      </a:pPr>
                      <a:r>
                        <a:rPr lang="ru-RU" sz="1200">
                          <a:effectLst/>
                        </a:rPr>
                        <a:t>2013</a:t>
                      </a:r>
                      <a:endParaRPr lang="ru-RU" sz="1100">
                        <a:effectLst/>
                        <a:latin typeface="Calibri"/>
                        <a:ea typeface="Calibri"/>
                        <a:cs typeface="Times New Roman"/>
                      </a:endParaRPr>
                    </a:p>
                  </a:txBody>
                  <a:tcPr marL="68580" marR="68580" marT="0" marB="0"/>
                </a:tc>
              </a:tr>
              <a:tr h="448050">
                <a:tc>
                  <a:txBody>
                    <a:bodyPr/>
                    <a:lstStyle/>
                    <a:p>
                      <a:pPr marL="457200" algn="just">
                        <a:spcAft>
                          <a:spcPts val="0"/>
                        </a:spcAft>
                      </a:pPr>
                      <a:r>
                        <a:rPr lang="ru-RU" sz="1200">
                          <a:effectLst/>
                        </a:rPr>
                        <a:t>3</a:t>
                      </a:r>
                      <a:endParaRPr lang="ru-RU" sz="1100">
                        <a:effectLst/>
                        <a:latin typeface="Calibri"/>
                        <a:ea typeface="Calibri"/>
                        <a:cs typeface="Times New Roman"/>
                      </a:endParaRPr>
                    </a:p>
                  </a:txBody>
                  <a:tcPr marL="68580" marR="68580" marT="0" marB="0"/>
                </a:tc>
                <a:tc>
                  <a:txBody>
                    <a:bodyPr/>
                    <a:lstStyle/>
                    <a:p>
                      <a:pPr marL="457200" algn="just">
                        <a:spcAft>
                          <a:spcPts val="0"/>
                        </a:spcAft>
                      </a:pPr>
                      <a:r>
                        <a:rPr lang="ru-RU" sz="1200">
                          <a:effectLst/>
                        </a:rPr>
                        <a:t>Без - Тукайлы халык</a:t>
                      </a:r>
                      <a:endParaRPr lang="ru-RU" sz="1100">
                        <a:effectLst/>
                        <a:latin typeface="Calibri"/>
                        <a:ea typeface="Calibri"/>
                        <a:cs typeface="Times New Roman"/>
                      </a:endParaRPr>
                    </a:p>
                  </a:txBody>
                  <a:tcPr marL="68580" marR="68580" marT="0" marB="0"/>
                </a:tc>
                <a:tc>
                  <a:txBody>
                    <a:bodyPr/>
                    <a:lstStyle/>
                    <a:p>
                      <a:pPr marL="457200" algn="just">
                        <a:spcAft>
                          <a:spcPts val="0"/>
                        </a:spcAft>
                      </a:pPr>
                      <a:r>
                        <a:rPr lang="tt-RU" sz="1200" dirty="0" smtClean="0">
                          <a:effectLst/>
                          <a:latin typeface="+mn-lt"/>
                          <a:ea typeface="+mn-ea"/>
                          <a:cs typeface="+mn-cs"/>
                        </a:rPr>
                        <a:t>мәктәп</a:t>
                      </a:r>
                      <a:endParaRPr lang="ru-RU" sz="1100" dirty="0">
                        <a:effectLst/>
                        <a:latin typeface="Calibri"/>
                        <a:ea typeface="Calibri"/>
                        <a:cs typeface="Times New Roman"/>
                      </a:endParaRPr>
                    </a:p>
                  </a:txBody>
                  <a:tcPr marL="68580" marR="68580" marT="0" marB="0"/>
                </a:tc>
                <a:tc>
                  <a:txBody>
                    <a:bodyPr/>
                    <a:lstStyle/>
                    <a:p>
                      <a:pPr algn="just">
                        <a:spcAft>
                          <a:spcPts val="0"/>
                        </a:spcAft>
                      </a:pPr>
                      <a:r>
                        <a:rPr lang="tt-RU" sz="1200" dirty="0" smtClean="0">
                          <a:effectLst/>
                          <a:latin typeface="+mn-lt"/>
                          <a:ea typeface="+mn-ea"/>
                          <a:cs typeface="+mn-cs"/>
                        </a:rPr>
                        <a:t>Класстан</a:t>
                      </a:r>
                      <a:r>
                        <a:rPr lang="tt-RU" sz="1200" baseline="0" dirty="0" smtClean="0">
                          <a:effectLst/>
                          <a:latin typeface="+mn-lt"/>
                          <a:ea typeface="+mn-ea"/>
                          <a:cs typeface="+mn-cs"/>
                        </a:rPr>
                        <a:t> тыш чара –”</a:t>
                      </a:r>
                      <a:r>
                        <a:rPr lang="tt-RU" sz="1200" dirty="0" smtClean="0">
                          <a:effectLst/>
                          <a:latin typeface="+mn-lt"/>
                          <a:ea typeface="+mn-ea"/>
                          <a:cs typeface="+mn-cs"/>
                        </a:rPr>
                        <a:t>Шигыр</a:t>
                      </a:r>
                      <a:r>
                        <a:rPr lang="ru-RU" sz="1200" dirty="0" smtClean="0">
                          <a:effectLst/>
                          <a:latin typeface="+mn-lt"/>
                          <a:ea typeface="+mn-ea"/>
                          <a:cs typeface="+mn-cs"/>
                        </a:rPr>
                        <a:t>ь</a:t>
                      </a:r>
                      <a:r>
                        <a:rPr lang="ru-RU" sz="1200" baseline="0" dirty="0" smtClean="0">
                          <a:effectLst/>
                          <a:latin typeface="+mn-lt"/>
                          <a:ea typeface="+mn-ea"/>
                          <a:cs typeface="+mn-cs"/>
                        </a:rPr>
                        <a:t> б</a:t>
                      </a:r>
                      <a:r>
                        <a:rPr lang="tt-RU" sz="1200" baseline="0" dirty="0" smtClean="0">
                          <a:effectLst/>
                          <a:latin typeface="+mn-lt"/>
                          <a:ea typeface="+mn-ea"/>
                          <a:cs typeface="+mn-cs"/>
                        </a:rPr>
                        <a:t>әйрәме”</a:t>
                      </a:r>
                      <a:endParaRPr lang="ru-RU" sz="1100" dirty="0">
                        <a:effectLst/>
                        <a:latin typeface="Calibri"/>
                        <a:ea typeface="Calibri"/>
                        <a:cs typeface="Times New Roman"/>
                      </a:endParaRPr>
                    </a:p>
                  </a:txBody>
                  <a:tcPr marL="68580" marR="68580" marT="0" marB="0"/>
                </a:tc>
                <a:tc>
                  <a:txBody>
                    <a:bodyPr/>
                    <a:lstStyle/>
                    <a:p>
                      <a:pPr algn="just">
                        <a:spcAft>
                          <a:spcPts val="0"/>
                        </a:spcAft>
                      </a:pPr>
                      <a:r>
                        <a:rPr lang="ru-RU" sz="1200">
                          <a:effectLst/>
                        </a:rPr>
                        <a:t>25.04.</a:t>
                      </a:r>
                      <a:endParaRPr lang="ru-RU" sz="1100">
                        <a:effectLst/>
                      </a:endParaRPr>
                    </a:p>
                    <a:p>
                      <a:pPr algn="just">
                        <a:spcAft>
                          <a:spcPts val="0"/>
                        </a:spcAft>
                      </a:pPr>
                      <a:r>
                        <a:rPr lang="ru-RU" sz="1200">
                          <a:effectLst/>
                        </a:rPr>
                        <a:t>2014</a:t>
                      </a:r>
                      <a:endParaRPr lang="ru-RU" sz="1100">
                        <a:effectLst/>
                        <a:latin typeface="Calibri"/>
                        <a:ea typeface="Calibri"/>
                        <a:cs typeface="Times New Roman"/>
                      </a:endParaRPr>
                    </a:p>
                  </a:txBody>
                  <a:tcPr marL="68580" marR="68580" marT="0" marB="0"/>
                </a:tc>
              </a:tr>
              <a:tr h="448050">
                <a:tc>
                  <a:txBody>
                    <a:bodyPr/>
                    <a:lstStyle/>
                    <a:p>
                      <a:pPr marL="457200" algn="just">
                        <a:spcAft>
                          <a:spcPts val="0"/>
                        </a:spcAft>
                      </a:pPr>
                      <a:r>
                        <a:rPr lang="ru-RU" sz="1200">
                          <a:effectLst/>
                        </a:rPr>
                        <a:t>4</a:t>
                      </a:r>
                      <a:endParaRPr lang="ru-RU" sz="1100">
                        <a:effectLst/>
                        <a:latin typeface="Calibri"/>
                        <a:ea typeface="Calibri"/>
                        <a:cs typeface="Times New Roman"/>
                      </a:endParaRPr>
                    </a:p>
                  </a:txBody>
                  <a:tcPr marL="68580" marR="68580" marT="0" marB="0"/>
                </a:tc>
                <a:tc>
                  <a:txBody>
                    <a:bodyPr/>
                    <a:lstStyle/>
                    <a:p>
                      <a:pPr marL="457200" algn="just">
                        <a:spcAft>
                          <a:spcPts val="0"/>
                        </a:spcAft>
                      </a:pPr>
                      <a:r>
                        <a:rPr lang="tt-RU" sz="1200" dirty="0" smtClean="0">
                          <a:effectLst/>
                          <a:latin typeface="+mn-lt"/>
                          <a:ea typeface="+mn-ea"/>
                          <a:cs typeface="+mn-cs"/>
                        </a:rPr>
                        <a:t>Сәләтле</a:t>
                      </a:r>
                      <a:r>
                        <a:rPr lang="tt-RU" sz="1200" baseline="0" dirty="0" smtClean="0">
                          <a:effectLst/>
                          <a:latin typeface="+mn-lt"/>
                          <a:ea typeface="+mn-ea"/>
                          <a:cs typeface="+mn-cs"/>
                        </a:rPr>
                        <a:t> балалар белән эшне оештыру</a:t>
                      </a:r>
                      <a:endParaRPr lang="ru-RU" sz="1100" dirty="0">
                        <a:effectLst/>
                        <a:latin typeface="Calibri"/>
                        <a:ea typeface="Calibri"/>
                        <a:cs typeface="Times New Roman"/>
                      </a:endParaRPr>
                    </a:p>
                  </a:txBody>
                  <a:tcPr marL="68580" marR="68580" marT="0" marB="0"/>
                </a:tc>
                <a:tc>
                  <a:txBody>
                    <a:bodyPr/>
                    <a:lstStyle/>
                    <a:p>
                      <a:pPr marL="457200" algn="just">
                        <a:spcAft>
                          <a:spcPts val="0"/>
                        </a:spcAft>
                      </a:pPr>
                      <a:r>
                        <a:rPr lang="ru-RU" sz="1200" dirty="0" smtClean="0">
                          <a:effectLst/>
                        </a:rPr>
                        <a:t>район</a:t>
                      </a:r>
                      <a:endParaRPr lang="ru-RU" sz="1100" dirty="0">
                        <a:effectLst/>
                        <a:latin typeface="Calibri"/>
                        <a:ea typeface="Calibri"/>
                        <a:cs typeface="Times New Roman"/>
                      </a:endParaRPr>
                    </a:p>
                  </a:txBody>
                  <a:tcPr marL="68580" marR="68580" marT="0" marB="0"/>
                </a:tc>
                <a:tc>
                  <a:txBody>
                    <a:bodyPr/>
                    <a:lstStyle/>
                    <a:p>
                      <a:pPr algn="just">
                        <a:spcAft>
                          <a:spcPts val="0"/>
                        </a:spcAft>
                      </a:pPr>
                      <a:r>
                        <a:rPr lang="tt-RU" sz="1200" dirty="0" smtClean="0">
                          <a:effectLst/>
                          <a:latin typeface="+mn-lt"/>
                          <a:ea typeface="+mn-ea"/>
                          <a:cs typeface="+mn-cs"/>
                        </a:rPr>
                        <a:t>Районның</a:t>
                      </a:r>
                      <a:r>
                        <a:rPr lang="tt-RU" sz="1200" baseline="0" dirty="0" smtClean="0">
                          <a:effectLst/>
                          <a:latin typeface="+mn-lt"/>
                          <a:ea typeface="+mn-ea"/>
                          <a:cs typeface="+mn-cs"/>
                        </a:rPr>
                        <a:t> татар теле һәм әдәбияты укытучылары семинары</a:t>
                      </a:r>
                      <a:endParaRPr lang="ru-RU" sz="1100" dirty="0">
                        <a:effectLst/>
                        <a:latin typeface="Calibri"/>
                        <a:ea typeface="Calibri"/>
                        <a:cs typeface="Times New Roman"/>
                      </a:endParaRPr>
                    </a:p>
                  </a:txBody>
                  <a:tcPr marL="68580" marR="68580" marT="0" marB="0"/>
                </a:tc>
                <a:tc>
                  <a:txBody>
                    <a:bodyPr/>
                    <a:lstStyle/>
                    <a:p>
                      <a:pPr algn="just">
                        <a:spcAft>
                          <a:spcPts val="0"/>
                        </a:spcAft>
                      </a:pPr>
                      <a:r>
                        <a:rPr lang="ru-RU" sz="1200" dirty="0">
                          <a:effectLst/>
                        </a:rPr>
                        <a:t>23.11.</a:t>
                      </a:r>
                      <a:endParaRPr lang="ru-RU" sz="1100" dirty="0">
                        <a:effectLst/>
                      </a:endParaRPr>
                    </a:p>
                    <a:p>
                      <a:pPr algn="just">
                        <a:spcAft>
                          <a:spcPts val="0"/>
                        </a:spcAft>
                      </a:pPr>
                      <a:r>
                        <a:rPr lang="ru-RU" sz="1200" dirty="0">
                          <a:effectLst/>
                        </a:rPr>
                        <a:t>2010</a:t>
                      </a:r>
                      <a:endParaRPr lang="ru-RU"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247775" y="865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2092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76672"/>
            <a:ext cx="6336704" cy="936104"/>
          </a:xfrm>
        </p:spPr>
        <p:txBody>
          <a:bodyPr>
            <a:normAutofit fontScale="90000"/>
          </a:bodyPr>
          <a:lstStyle/>
          <a:p>
            <a:r>
              <a:rPr lang="tt-RU" sz="3200" b="1" dirty="0" smtClean="0">
                <a:latin typeface="Arial" panose="020B0604020202020204" pitchFamily="34" charset="0"/>
                <a:cs typeface="Arial" panose="020B0604020202020204" pitchFamily="34" charset="0"/>
              </a:rPr>
              <a:t>Семенарларда</a:t>
            </a:r>
            <a:r>
              <a:rPr lang="tt-RU" b="1" dirty="0" smtClean="0">
                <a:latin typeface="Arial" panose="020B0604020202020204" pitchFamily="34" charset="0"/>
                <a:cs typeface="Arial" panose="020B0604020202020204" pitchFamily="34" charset="0"/>
              </a:rPr>
              <a:t> </a:t>
            </a:r>
            <a:r>
              <a:rPr lang="tt-RU" sz="3200" b="1" dirty="0" smtClean="0">
                <a:latin typeface="Arial" panose="020B0604020202020204" pitchFamily="34" charset="0"/>
                <a:cs typeface="Arial" panose="020B0604020202020204" pitchFamily="34" charset="0"/>
              </a:rPr>
              <a:t>катнашу, үткәрү</a:t>
            </a:r>
            <a:endParaRPr lang="ru-RU" sz="3200"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13470237"/>
              </p:ext>
            </p:extLst>
          </p:nvPr>
        </p:nvGraphicFramePr>
        <p:xfrm>
          <a:off x="251520" y="1547813"/>
          <a:ext cx="8496943" cy="5425440"/>
        </p:xfrm>
        <a:graphic>
          <a:graphicData uri="http://schemas.openxmlformats.org/drawingml/2006/table">
            <a:tbl>
              <a:tblPr firstRow="1" firstCol="1" bandRow="1">
                <a:tableStyleId>{5C22544A-7EE6-4342-B048-85BDC9FD1C3A}</a:tableStyleId>
              </a:tblPr>
              <a:tblGrid>
                <a:gridCol w="360041"/>
                <a:gridCol w="1512168"/>
                <a:gridCol w="2016223"/>
                <a:gridCol w="2232248"/>
                <a:gridCol w="2376263"/>
              </a:tblGrid>
              <a:tr h="657051">
                <a:tc>
                  <a:txBody>
                    <a:bodyPr/>
                    <a:lstStyle/>
                    <a:p>
                      <a:pPr marL="457200" algn="just">
                        <a:spcAft>
                          <a:spcPts val="0"/>
                        </a:spcAft>
                      </a:pPr>
                      <a:r>
                        <a:rPr lang="ru-RU" sz="700" dirty="0">
                          <a:effectLst/>
                        </a:rPr>
                        <a:t>№</a:t>
                      </a:r>
                      <a:endParaRPr lang="ru-RU" sz="600" dirty="0">
                        <a:effectLst/>
                        <a:latin typeface="Calibri"/>
                        <a:ea typeface="Calibri"/>
                        <a:cs typeface="Times New Roman"/>
                      </a:endParaRPr>
                    </a:p>
                  </a:txBody>
                  <a:tcPr marL="38202" marR="38202" marT="0" marB="0"/>
                </a:tc>
                <a:tc>
                  <a:txBody>
                    <a:bodyPr/>
                    <a:lstStyle/>
                    <a:p>
                      <a:pPr marL="457200" algn="just">
                        <a:spcAft>
                          <a:spcPts val="0"/>
                        </a:spcAft>
                      </a:pPr>
                      <a:r>
                        <a:rPr lang="tt-RU" sz="1400" dirty="0" smtClean="0">
                          <a:effectLst/>
                          <a:latin typeface="+mn-lt"/>
                          <a:ea typeface="+mn-ea"/>
                          <a:cs typeface="+mn-cs"/>
                        </a:rPr>
                        <a:t>Чыгышның</a:t>
                      </a:r>
                      <a:r>
                        <a:rPr lang="tt-RU" sz="1400" baseline="0" dirty="0" smtClean="0">
                          <a:effectLst/>
                          <a:latin typeface="+mn-lt"/>
                          <a:ea typeface="+mn-ea"/>
                          <a:cs typeface="+mn-cs"/>
                        </a:rPr>
                        <a:t> </a:t>
                      </a:r>
                    </a:p>
                    <a:p>
                      <a:pPr marL="457200" algn="just">
                        <a:spcAft>
                          <a:spcPts val="0"/>
                        </a:spcAft>
                      </a:pPr>
                      <a:r>
                        <a:rPr lang="tt-RU" sz="1400" baseline="0" dirty="0" smtClean="0">
                          <a:effectLst/>
                          <a:latin typeface="+mn-lt"/>
                          <a:ea typeface="+mn-ea"/>
                          <a:cs typeface="+mn-cs"/>
                        </a:rPr>
                        <a:t>    темасы</a:t>
                      </a:r>
                      <a:endParaRPr lang="ru-RU" sz="1400" dirty="0">
                        <a:effectLst/>
                        <a:latin typeface="Calibri"/>
                        <a:ea typeface="Calibri"/>
                        <a:cs typeface="Times New Roman"/>
                      </a:endParaRPr>
                    </a:p>
                  </a:txBody>
                  <a:tcPr marL="38202" marR="38202" marT="0" marB="0"/>
                </a:tc>
                <a:tc>
                  <a:txBody>
                    <a:bodyPr/>
                    <a:lstStyle/>
                    <a:p>
                      <a:pPr marL="457200" algn="just">
                        <a:spcAft>
                          <a:spcPts val="0"/>
                        </a:spcAft>
                      </a:pPr>
                      <a:r>
                        <a:rPr lang="tt-RU" sz="1400" dirty="0" smtClean="0">
                          <a:effectLst/>
                          <a:latin typeface="+mn-lt"/>
                          <a:ea typeface="+mn-ea"/>
                          <a:cs typeface="+mn-cs"/>
                        </a:rPr>
                        <a:t>Дәрәҗә</a:t>
                      </a:r>
                      <a:endParaRPr lang="ru-RU" sz="1400" dirty="0">
                        <a:effectLst/>
                        <a:latin typeface="Calibri"/>
                        <a:ea typeface="Calibri"/>
                        <a:cs typeface="Times New Roman"/>
                      </a:endParaRPr>
                    </a:p>
                  </a:txBody>
                  <a:tcPr marL="38202" marR="38202" marT="0" marB="0"/>
                </a:tc>
                <a:tc>
                  <a:txBody>
                    <a:bodyPr/>
                    <a:lstStyle/>
                    <a:p>
                      <a:pPr marL="457200" algn="just">
                        <a:spcAft>
                          <a:spcPts val="0"/>
                        </a:spcAft>
                      </a:pPr>
                      <a:r>
                        <a:rPr lang="tt-RU" sz="1400" dirty="0" smtClean="0">
                          <a:effectLst/>
                          <a:latin typeface="+mn-lt"/>
                          <a:ea typeface="+mn-ea"/>
                          <a:cs typeface="+mn-cs"/>
                        </a:rPr>
                        <a:t>Семенарның</a:t>
                      </a:r>
                      <a:r>
                        <a:rPr lang="tt-RU" sz="1400" baseline="0" dirty="0" smtClean="0">
                          <a:effectLst/>
                          <a:latin typeface="+mn-lt"/>
                          <a:ea typeface="+mn-ea"/>
                          <a:cs typeface="+mn-cs"/>
                        </a:rPr>
                        <a:t> темасы</a:t>
                      </a:r>
                      <a:endParaRPr lang="ru-RU" sz="1400" dirty="0">
                        <a:effectLst/>
                        <a:latin typeface="Calibri"/>
                        <a:ea typeface="Calibri"/>
                        <a:cs typeface="Times New Roman"/>
                      </a:endParaRPr>
                    </a:p>
                  </a:txBody>
                  <a:tcPr marL="38202" marR="38202" marT="0" marB="0"/>
                </a:tc>
                <a:tc>
                  <a:txBody>
                    <a:bodyPr/>
                    <a:lstStyle/>
                    <a:p>
                      <a:pPr marL="457200" algn="just">
                        <a:spcAft>
                          <a:spcPts val="0"/>
                        </a:spcAft>
                      </a:pPr>
                      <a:r>
                        <a:rPr lang="ru-RU" sz="1400">
                          <a:effectLst/>
                        </a:rPr>
                        <a:t>Дата</a:t>
                      </a:r>
                      <a:endParaRPr lang="ru-RU" sz="1400">
                        <a:effectLst/>
                        <a:latin typeface="Calibri"/>
                        <a:ea typeface="Calibri"/>
                        <a:cs typeface="Times New Roman"/>
                      </a:endParaRPr>
                    </a:p>
                  </a:txBody>
                  <a:tcPr marL="38202" marR="38202" marT="0" marB="0"/>
                </a:tc>
              </a:tr>
              <a:tr h="1239759">
                <a:tc>
                  <a:txBody>
                    <a:bodyPr/>
                    <a:lstStyle/>
                    <a:p>
                      <a:pPr marL="457200" algn="just">
                        <a:spcAft>
                          <a:spcPts val="0"/>
                        </a:spcAft>
                      </a:pPr>
                      <a:r>
                        <a:rPr lang="ru-RU" sz="700" dirty="0" smtClean="0">
                          <a:effectLst/>
                        </a:rPr>
                        <a:t>111</a:t>
                      </a:r>
                      <a:endParaRPr lang="ru-RU" sz="600" dirty="0">
                        <a:effectLst/>
                        <a:latin typeface="Calibri"/>
                        <a:ea typeface="Calibri"/>
                        <a:cs typeface="Times New Roman"/>
                      </a:endParaRPr>
                    </a:p>
                  </a:txBody>
                  <a:tcPr marL="38202" marR="38202" marT="0" marB="0"/>
                </a:tc>
                <a:tc>
                  <a:txBody>
                    <a:bodyPr/>
                    <a:lstStyle/>
                    <a:p>
                      <a:pPr marL="457200" algn="just">
                        <a:spcAft>
                          <a:spcPts val="0"/>
                        </a:spcAft>
                      </a:pPr>
                      <a:r>
                        <a:rPr lang="tt-RU" sz="1200" dirty="0" smtClean="0">
                          <a:effectLst/>
                          <a:latin typeface="+mn-lt"/>
                          <a:ea typeface="+mn-ea"/>
                          <a:cs typeface="+mn-cs"/>
                        </a:rPr>
                        <a:t>Сәләтле</a:t>
                      </a:r>
                      <a:r>
                        <a:rPr lang="tt-RU" sz="1200" baseline="0" dirty="0" smtClean="0">
                          <a:effectLst/>
                          <a:latin typeface="+mn-lt"/>
                          <a:ea typeface="+mn-ea"/>
                          <a:cs typeface="+mn-cs"/>
                        </a:rPr>
                        <a:t> балалар белән эшне оештыру: тәҗрибә, проблемалар</a:t>
                      </a:r>
                      <a:endParaRPr lang="ru-RU" sz="1200" dirty="0">
                        <a:effectLst/>
                        <a:latin typeface="Calibri"/>
                        <a:ea typeface="Calibri"/>
                        <a:cs typeface="Times New Roman"/>
                      </a:endParaRPr>
                    </a:p>
                  </a:txBody>
                  <a:tcPr marL="38202" marR="38202" marT="0" marB="0"/>
                </a:tc>
                <a:tc>
                  <a:txBody>
                    <a:bodyPr/>
                    <a:lstStyle/>
                    <a:p>
                      <a:pPr marL="457200" algn="just">
                        <a:spcAft>
                          <a:spcPts val="0"/>
                        </a:spcAft>
                      </a:pPr>
                      <a:r>
                        <a:rPr lang="ru-RU" sz="1200" dirty="0" smtClean="0">
                          <a:effectLst/>
                        </a:rPr>
                        <a:t>Район</a:t>
                      </a:r>
                      <a:endParaRPr lang="ru-RU" sz="1200" dirty="0">
                        <a:effectLst/>
                        <a:latin typeface="Calibri"/>
                        <a:ea typeface="Calibri"/>
                        <a:cs typeface="Times New Roman"/>
                      </a:endParaRPr>
                    </a:p>
                  </a:txBody>
                  <a:tcPr marL="38202" marR="38202" marT="0" marB="0"/>
                </a:tc>
                <a:tc>
                  <a:txBody>
                    <a:bodyPr/>
                    <a:lstStyle/>
                    <a:p>
                      <a:pPr marL="457200" algn="just">
                        <a:spcAft>
                          <a:spcPts val="0"/>
                        </a:spcAft>
                      </a:pPr>
                      <a:r>
                        <a:rPr lang="tt-RU" sz="1200" dirty="0" smtClean="0">
                          <a:effectLst/>
                          <a:latin typeface="+mn-lt"/>
                          <a:ea typeface="+mn-ea"/>
                          <a:cs typeface="+mn-cs"/>
                        </a:rPr>
                        <a:t>Сәләтле</a:t>
                      </a:r>
                      <a:r>
                        <a:rPr lang="tt-RU" sz="1200" baseline="0" dirty="0" smtClean="0">
                          <a:effectLst/>
                          <a:latin typeface="+mn-lt"/>
                          <a:ea typeface="+mn-ea"/>
                          <a:cs typeface="+mn-cs"/>
                        </a:rPr>
                        <a:t> балалар белән эшне оештыру</a:t>
                      </a:r>
                      <a:r>
                        <a:rPr lang="ru-RU" sz="1200" dirty="0" smtClean="0">
                          <a:effectLst/>
                        </a:rPr>
                        <a:t>,  татар</a:t>
                      </a:r>
                      <a:r>
                        <a:rPr lang="ru-RU" sz="1200" baseline="0" dirty="0" smtClean="0">
                          <a:effectLst/>
                        </a:rPr>
                        <a:t> теле </a:t>
                      </a:r>
                      <a:r>
                        <a:rPr lang="tt-RU" sz="1200" baseline="0" dirty="0" smtClean="0">
                          <a:effectLst/>
                        </a:rPr>
                        <a:t>һәм әдәбияты укытучылары семенары</a:t>
                      </a:r>
                      <a:r>
                        <a:rPr lang="ru-RU" sz="1200" dirty="0" smtClean="0">
                          <a:effectLst/>
                        </a:rPr>
                        <a:t>,</a:t>
                      </a:r>
                      <a:endParaRPr lang="ru-RU" sz="1200" dirty="0">
                        <a:effectLst/>
                        <a:latin typeface="Calibri"/>
                        <a:ea typeface="Calibri"/>
                        <a:cs typeface="Times New Roman"/>
                      </a:endParaRPr>
                    </a:p>
                  </a:txBody>
                  <a:tcPr marL="38202" marR="38202" marT="0" marB="0"/>
                </a:tc>
                <a:tc>
                  <a:txBody>
                    <a:bodyPr/>
                    <a:lstStyle/>
                    <a:p>
                      <a:pPr marL="457200" algn="just">
                        <a:spcAft>
                          <a:spcPts val="0"/>
                        </a:spcAft>
                      </a:pPr>
                      <a:r>
                        <a:rPr lang="ru-RU" sz="1400" dirty="0">
                          <a:effectLst/>
                        </a:rPr>
                        <a:t>23.11.2010</a:t>
                      </a:r>
                      <a:endParaRPr lang="ru-RU" sz="1400" dirty="0">
                        <a:effectLst/>
                        <a:latin typeface="Calibri"/>
                        <a:ea typeface="Calibri"/>
                        <a:cs typeface="Times New Roman"/>
                      </a:endParaRPr>
                    </a:p>
                  </a:txBody>
                  <a:tcPr marL="38202" marR="38202" marT="0" marB="0"/>
                </a:tc>
              </a:tr>
              <a:tr h="1790993">
                <a:tc>
                  <a:txBody>
                    <a:bodyPr/>
                    <a:lstStyle/>
                    <a:p>
                      <a:pPr marL="457200" algn="just">
                        <a:spcAft>
                          <a:spcPts val="0"/>
                        </a:spcAft>
                      </a:pPr>
                      <a:r>
                        <a:rPr lang="ru-RU" sz="700">
                          <a:effectLst/>
                        </a:rPr>
                        <a:t>2</a:t>
                      </a:r>
                      <a:endParaRPr lang="ru-RU" sz="600">
                        <a:effectLst/>
                        <a:latin typeface="Calibri"/>
                        <a:ea typeface="Calibri"/>
                        <a:cs typeface="Times New Roman"/>
                      </a:endParaRPr>
                    </a:p>
                  </a:txBody>
                  <a:tcPr marL="38202" marR="38202" marT="0" marB="0"/>
                </a:tc>
                <a:tc>
                  <a:txBody>
                    <a:bodyPr/>
                    <a:lstStyle/>
                    <a:p>
                      <a:pPr marL="457200" algn="just">
                        <a:spcAft>
                          <a:spcPts val="0"/>
                        </a:spcAft>
                      </a:pPr>
                      <a:r>
                        <a:rPr lang="ru-RU" sz="1200" dirty="0" smtClean="0">
                          <a:effectLst/>
                        </a:rPr>
                        <a:t> </a:t>
                      </a:r>
                      <a:r>
                        <a:rPr lang="ru-RU" sz="1200" dirty="0">
                          <a:effectLst/>
                        </a:rPr>
                        <a:t>9 </a:t>
                      </a:r>
                      <a:r>
                        <a:rPr lang="ru-RU" sz="1200" dirty="0" err="1" smtClean="0">
                          <a:effectLst/>
                        </a:rPr>
                        <a:t>класста</a:t>
                      </a:r>
                      <a:r>
                        <a:rPr lang="ru-RU" sz="1200" baseline="0" dirty="0" smtClean="0">
                          <a:effectLst/>
                        </a:rPr>
                        <a:t> татар </a:t>
                      </a:r>
                      <a:r>
                        <a:rPr lang="ru-RU" sz="1200" baseline="0" dirty="0" err="1" smtClean="0">
                          <a:effectLst/>
                        </a:rPr>
                        <a:t>теленнән</a:t>
                      </a:r>
                      <a:r>
                        <a:rPr lang="ru-RU" sz="1200" baseline="0" dirty="0" smtClean="0">
                          <a:effectLst/>
                        </a:rPr>
                        <a:t> </a:t>
                      </a:r>
                      <a:r>
                        <a:rPr lang="ru-RU" sz="1200" baseline="0" dirty="0" err="1" smtClean="0">
                          <a:effectLst/>
                        </a:rPr>
                        <a:t>арадаш</a:t>
                      </a:r>
                      <a:r>
                        <a:rPr lang="ru-RU" sz="1200" baseline="0" dirty="0" smtClean="0">
                          <a:effectLst/>
                        </a:rPr>
                        <a:t> </a:t>
                      </a:r>
                      <a:r>
                        <a:rPr lang="ru-RU" sz="1200" baseline="0" dirty="0" err="1" smtClean="0">
                          <a:effectLst/>
                        </a:rPr>
                        <a:t>аттестациягә</a:t>
                      </a:r>
                      <a:r>
                        <a:rPr lang="ru-RU" sz="1200" baseline="0" dirty="0" smtClean="0">
                          <a:effectLst/>
                        </a:rPr>
                        <a:t> </a:t>
                      </a:r>
                      <a:r>
                        <a:rPr lang="ru-RU" sz="1200" baseline="0" dirty="0" err="1" smtClean="0">
                          <a:effectLst/>
                        </a:rPr>
                        <a:t>әзерләнү</a:t>
                      </a:r>
                      <a:endParaRPr lang="ru-RU" sz="1200" dirty="0">
                        <a:effectLst/>
                        <a:latin typeface="Calibri"/>
                        <a:ea typeface="Calibri"/>
                        <a:cs typeface="Times New Roman"/>
                      </a:endParaRPr>
                    </a:p>
                  </a:txBody>
                  <a:tcPr marL="38202" marR="38202" marT="0" marB="0"/>
                </a:tc>
                <a:tc>
                  <a:txBody>
                    <a:bodyPr/>
                    <a:lstStyle/>
                    <a:p>
                      <a:pPr marL="457200" algn="just">
                        <a:spcAft>
                          <a:spcPts val="0"/>
                        </a:spcAft>
                      </a:pPr>
                      <a:r>
                        <a:rPr lang="ru-RU" sz="1200" dirty="0" smtClean="0">
                          <a:effectLst/>
                        </a:rPr>
                        <a:t>Район</a:t>
                      </a:r>
                      <a:endParaRPr lang="ru-RU" sz="1200" dirty="0">
                        <a:effectLst/>
                        <a:latin typeface="Calibri"/>
                        <a:ea typeface="Calibri"/>
                        <a:cs typeface="Times New Roman"/>
                      </a:endParaRPr>
                    </a:p>
                  </a:txBody>
                  <a:tcPr marL="38202" marR="38202" marT="0" marB="0"/>
                </a:tc>
                <a:tc>
                  <a:txBody>
                    <a:bodyPr/>
                    <a:lstStyle/>
                    <a:p>
                      <a:pPr marL="457200" algn="just">
                        <a:spcAft>
                          <a:spcPts val="0"/>
                        </a:spcAft>
                      </a:pPr>
                      <a:r>
                        <a:rPr lang="ru-RU" sz="1200" dirty="0">
                          <a:effectLst/>
                        </a:rPr>
                        <a:t>Формирование коммуникативной компетенции учителя и учащихся как средство повышения качества образования, отдел образования, МБОУ</a:t>
                      </a:r>
                    </a:p>
                    <a:p>
                      <a:pPr marL="457200" algn="just">
                        <a:spcAft>
                          <a:spcPts val="0"/>
                        </a:spcAft>
                      </a:pPr>
                      <a:r>
                        <a:rPr lang="ru-RU" sz="1200" dirty="0">
                          <a:effectLst/>
                        </a:rPr>
                        <a:t>«СОШ п. Круглое Поле»</a:t>
                      </a:r>
                      <a:endParaRPr lang="ru-RU" sz="1200" dirty="0">
                        <a:effectLst/>
                        <a:latin typeface="Calibri"/>
                        <a:ea typeface="Calibri"/>
                        <a:cs typeface="Times New Roman"/>
                      </a:endParaRPr>
                    </a:p>
                  </a:txBody>
                  <a:tcPr marL="38202" marR="38202" marT="0" marB="0"/>
                </a:tc>
                <a:tc>
                  <a:txBody>
                    <a:bodyPr/>
                    <a:lstStyle/>
                    <a:p>
                      <a:pPr marL="457200" algn="just">
                        <a:spcAft>
                          <a:spcPts val="0"/>
                        </a:spcAft>
                      </a:pPr>
                      <a:r>
                        <a:rPr lang="ru-RU" sz="1400" dirty="0">
                          <a:effectLst/>
                        </a:rPr>
                        <a:t>05.12.2013</a:t>
                      </a:r>
                      <a:endParaRPr lang="ru-RU" sz="1400" dirty="0">
                        <a:effectLst/>
                        <a:latin typeface="Calibri"/>
                        <a:ea typeface="Calibri"/>
                        <a:cs typeface="Times New Roman"/>
                      </a:endParaRPr>
                    </a:p>
                  </a:txBody>
                  <a:tcPr marL="38202" marR="38202" marT="0" marB="0"/>
                </a:tc>
              </a:tr>
              <a:tr h="1435145">
                <a:tc>
                  <a:txBody>
                    <a:bodyPr/>
                    <a:lstStyle/>
                    <a:p>
                      <a:pPr marL="457200" algn="just">
                        <a:spcAft>
                          <a:spcPts val="0"/>
                        </a:spcAft>
                      </a:pPr>
                      <a:r>
                        <a:rPr lang="ru-RU" sz="700">
                          <a:effectLst/>
                        </a:rPr>
                        <a:t>3</a:t>
                      </a:r>
                      <a:endParaRPr lang="ru-RU" sz="600">
                        <a:effectLst/>
                        <a:latin typeface="Calibri"/>
                        <a:ea typeface="Calibri"/>
                        <a:cs typeface="Times New Roman"/>
                      </a:endParaRPr>
                    </a:p>
                  </a:txBody>
                  <a:tcPr marL="38202" marR="38202" marT="0" marB="0"/>
                </a:tc>
                <a:tc>
                  <a:txBody>
                    <a:bodyPr/>
                    <a:lstStyle/>
                    <a:p>
                      <a:pPr marL="457200" algn="just">
                        <a:spcAft>
                          <a:spcPts val="0"/>
                        </a:spcAft>
                      </a:pPr>
                      <a:r>
                        <a:rPr lang="ru-RU" sz="1200">
                          <a:effectLst/>
                        </a:rPr>
                        <a:t>9 нчы сыйныф укучыларын бер</a:t>
                      </a:r>
                      <a:r>
                        <a:rPr lang="tt-RU" sz="1200">
                          <a:effectLst/>
                        </a:rPr>
                        <a:t>дәм республика тестына әзерләү тәҗрибәсе</a:t>
                      </a:r>
                      <a:endParaRPr lang="ru-RU" sz="1200">
                        <a:effectLst/>
                        <a:latin typeface="Calibri"/>
                        <a:ea typeface="Calibri"/>
                        <a:cs typeface="Times New Roman"/>
                      </a:endParaRPr>
                    </a:p>
                  </a:txBody>
                  <a:tcPr marL="38202" marR="38202" marT="0" marB="0"/>
                </a:tc>
                <a:tc>
                  <a:txBody>
                    <a:bodyPr/>
                    <a:lstStyle/>
                    <a:p>
                      <a:pPr marL="457200" algn="just">
                        <a:spcAft>
                          <a:spcPts val="0"/>
                        </a:spcAft>
                      </a:pPr>
                      <a:r>
                        <a:rPr lang="tt-RU" sz="1200">
                          <a:effectLst/>
                        </a:rPr>
                        <a:t>Образовательное учреждение</a:t>
                      </a:r>
                      <a:endParaRPr lang="ru-RU" sz="1200">
                        <a:effectLst/>
                        <a:latin typeface="Calibri"/>
                        <a:ea typeface="Calibri"/>
                        <a:cs typeface="Times New Roman"/>
                      </a:endParaRPr>
                    </a:p>
                  </a:txBody>
                  <a:tcPr marL="38202" marR="38202" marT="0" marB="0"/>
                </a:tc>
                <a:tc>
                  <a:txBody>
                    <a:bodyPr/>
                    <a:lstStyle/>
                    <a:p>
                      <a:pPr marL="457200" algn="just">
                        <a:spcAft>
                          <a:spcPts val="0"/>
                        </a:spcAft>
                      </a:pPr>
                      <a:r>
                        <a:rPr lang="ru-RU" sz="1200" dirty="0">
                          <a:effectLst/>
                        </a:rPr>
                        <a:t>На заседании методического объединения учителей предметов гуманитарного цикла</a:t>
                      </a:r>
                      <a:endParaRPr lang="ru-RU" sz="1200" dirty="0">
                        <a:effectLst/>
                        <a:latin typeface="Calibri"/>
                        <a:ea typeface="Calibri"/>
                        <a:cs typeface="Times New Roman"/>
                      </a:endParaRPr>
                    </a:p>
                  </a:txBody>
                  <a:tcPr marL="38202" marR="38202" marT="0" marB="0"/>
                </a:tc>
                <a:tc>
                  <a:txBody>
                    <a:bodyPr/>
                    <a:lstStyle/>
                    <a:p>
                      <a:pPr marL="457200" algn="just">
                        <a:spcAft>
                          <a:spcPts val="0"/>
                        </a:spcAft>
                      </a:pPr>
                      <a:r>
                        <a:rPr lang="ru-RU" sz="1400" dirty="0">
                          <a:effectLst/>
                        </a:rPr>
                        <a:t>23.09.2014</a:t>
                      </a:r>
                      <a:endParaRPr lang="ru-RU" sz="1400" dirty="0">
                        <a:effectLst/>
                        <a:latin typeface="Calibri"/>
                        <a:ea typeface="Calibri"/>
                        <a:cs typeface="Times New Roman"/>
                      </a:endParaRPr>
                    </a:p>
                  </a:txBody>
                  <a:tcPr marL="38202" marR="38202" marT="0" marB="0"/>
                </a:tc>
              </a:tr>
            </a:tbl>
          </a:graphicData>
        </a:graphic>
      </p:graphicFrame>
      <p:sp>
        <p:nvSpPr>
          <p:cNvPr id="5" name="Rectangle 1"/>
          <p:cNvSpPr>
            <a:spLocks noChangeArrowheads="1"/>
          </p:cNvSpPr>
          <p:nvPr/>
        </p:nvSpPr>
        <p:spPr bwMode="auto">
          <a:xfrm>
            <a:off x="2703513" y="1090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9931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128792" cy="576064"/>
          </a:xfrm>
        </p:spPr>
        <p:txBody>
          <a:bodyPr>
            <a:noAutofit/>
          </a:bodyPr>
          <a:lstStyle/>
          <a:p>
            <a:r>
              <a:rPr lang="tt-RU" sz="3600" dirty="0" smtClean="0">
                <a:latin typeface="Arial" panose="020B0604020202020204" pitchFamily="34" charset="0"/>
                <a:cs typeface="Arial" panose="020B0604020202020204" pitchFamily="34" charset="0"/>
              </a:rPr>
              <a:t>Конферен</a:t>
            </a:r>
            <a:r>
              <a:rPr lang="ru-RU" sz="3600" dirty="0" err="1" smtClean="0">
                <a:latin typeface="Arial" panose="020B0604020202020204" pitchFamily="34" charset="0"/>
                <a:cs typeface="Arial" panose="020B0604020202020204" pitchFamily="34" charset="0"/>
              </a:rPr>
              <a:t>ция</a:t>
            </a:r>
            <a:r>
              <a:rPr lang="tt-RU" sz="3600" dirty="0" smtClean="0">
                <a:latin typeface="Arial" panose="020B0604020202020204" pitchFamily="34" charset="0"/>
                <a:cs typeface="Arial" panose="020B0604020202020204" pitchFamily="34" charset="0"/>
              </a:rPr>
              <a:t>ләрдә катнашу</a:t>
            </a:r>
            <a:endParaRPr lang="ru-RU" sz="3600" dirty="0">
              <a:latin typeface="Arial" panose="020B0604020202020204" pitchFamily="34" charset="0"/>
              <a:cs typeface="Arial" panose="020B06040202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271914594"/>
              </p:ext>
            </p:extLst>
          </p:nvPr>
        </p:nvGraphicFramePr>
        <p:xfrm>
          <a:off x="0" y="836612"/>
          <a:ext cx="9144003" cy="7214326"/>
        </p:xfrm>
        <a:graphic>
          <a:graphicData uri="http://schemas.openxmlformats.org/drawingml/2006/table">
            <a:tbl>
              <a:tblPr firstRow="1" bandRow="1">
                <a:tableStyleId>{5C22544A-7EE6-4342-B048-85BDC9FD1C3A}</a:tableStyleId>
              </a:tblPr>
              <a:tblGrid>
                <a:gridCol w="611560"/>
                <a:gridCol w="3046042"/>
                <a:gridCol w="1828800"/>
                <a:gridCol w="2397967"/>
                <a:gridCol w="1259634"/>
              </a:tblGrid>
              <a:tr h="1435463">
                <a:tc>
                  <a:txBody>
                    <a:bodyPr/>
                    <a:lstStyle/>
                    <a:p>
                      <a:r>
                        <a:rPr lang="ru-RU" dirty="0" smtClean="0"/>
                        <a:t>№</a:t>
                      </a:r>
                      <a:endParaRPr lang="ru-RU" dirty="0"/>
                    </a:p>
                  </a:txBody>
                  <a:tcPr/>
                </a:tc>
                <a:tc>
                  <a:txBody>
                    <a:bodyPr/>
                    <a:lstStyle/>
                    <a:p>
                      <a:r>
                        <a:rPr lang="ru-RU" dirty="0" err="1" smtClean="0"/>
                        <a:t>Чыгышны</a:t>
                      </a:r>
                      <a:r>
                        <a:rPr lang="tt-RU" dirty="0" smtClean="0"/>
                        <a:t>ң</a:t>
                      </a:r>
                      <a:r>
                        <a:rPr lang="tt-RU" baseline="0" dirty="0" smtClean="0"/>
                        <a:t> исеме</a:t>
                      </a:r>
                      <a:endParaRPr lang="ru-RU" dirty="0"/>
                    </a:p>
                  </a:txBody>
                  <a:tcPr/>
                </a:tc>
                <a:tc>
                  <a:txBody>
                    <a:bodyPr/>
                    <a:lstStyle/>
                    <a:p>
                      <a:r>
                        <a:rPr lang="tt-RU" dirty="0" smtClean="0"/>
                        <a:t>Дәрәҗәсе</a:t>
                      </a:r>
                      <a:endParaRPr lang="ru-RU" dirty="0"/>
                    </a:p>
                  </a:txBody>
                  <a:tcPr/>
                </a:tc>
                <a:tc>
                  <a:txBody>
                    <a:bodyPr/>
                    <a:lstStyle/>
                    <a:p>
                      <a:r>
                        <a:rPr lang="tt-RU" dirty="0" smtClean="0"/>
                        <a:t>Конферен</a:t>
                      </a:r>
                      <a:r>
                        <a:rPr lang="ru-RU" dirty="0" err="1" smtClean="0"/>
                        <a:t>ция</a:t>
                      </a:r>
                      <a:r>
                        <a:rPr lang="ru-RU" baseline="0" dirty="0" smtClean="0"/>
                        <a:t> </a:t>
                      </a:r>
                      <a:r>
                        <a:rPr lang="ru-RU" baseline="0" dirty="0" err="1" smtClean="0"/>
                        <a:t>темасы</a:t>
                      </a:r>
                      <a:endParaRPr lang="ru-RU" dirty="0"/>
                    </a:p>
                  </a:txBody>
                  <a:tcPr/>
                </a:tc>
                <a:tc>
                  <a:txBody>
                    <a:bodyPr/>
                    <a:lstStyle/>
                    <a:p>
                      <a:r>
                        <a:rPr lang="ru-RU" dirty="0" err="1" smtClean="0"/>
                        <a:t>Вакыты</a:t>
                      </a:r>
                      <a:endParaRPr lang="ru-RU" dirty="0"/>
                    </a:p>
                  </a:txBody>
                  <a:tcPr/>
                </a:tc>
              </a:tr>
              <a:tr h="1444907">
                <a:tc>
                  <a:txBody>
                    <a:bodyPr/>
                    <a:lstStyle/>
                    <a:p>
                      <a:r>
                        <a:rPr lang="ru-RU" dirty="0" smtClean="0"/>
                        <a:t>1</a:t>
                      </a:r>
                      <a:endParaRPr lang="ru-RU" dirty="0"/>
                    </a:p>
                  </a:txBody>
                  <a:tcPr/>
                </a:tc>
                <a:tc>
                  <a:txBody>
                    <a:bodyPr/>
                    <a:lstStyle/>
                    <a:p>
                      <a:r>
                        <a:rPr lang="ru-RU" sz="1800" kern="1200" dirty="0" smtClean="0">
                          <a:solidFill>
                            <a:schemeClr val="dk1"/>
                          </a:solidFill>
                          <a:effectLst/>
                          <a:latin typeface="+mn-lt"/>
                          <a:ea typeface="+mn-ea"/>
                          <a:cs typeface="+mn-cs"/>
                        </a:rPr>
                        <a:t>Татар теле һәм </a:t>
                      </a:r>
                      <a:r>
                        <a:rPr lang="ru-RU" sz="1800" kern="1200" dirty="0" err="1" smtClean="0">
                          <a:solidFill>
                            <a:schemeClr val="dk1"/>
                          </a:solidFill>
                          <a:effectLst/>
                          <a:latin typeface="+mn-lt"/>
                          <a:ea typeface="+mn-ea"/>
                          <a:cs typeface="+mn-cs"/>
                        </a:rPr>
                        <a:t>әдәбияты</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дәресләрендә</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укучыларның</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фәнни-эзләнү</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эшчәнлеген</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оештыру</a:t>
                      </a:r>
                      <a:r>
                        <a:rPr lang="ru-RU" sz="1800" kern="1200" dirty="0" smtClean="0">
                          <a:solidFill>
                            <a:schemeClr val="dk1"/>
                          </a:solidFill>
                          <a:effectLst/>
                          <a:latin typeface="+mn-lt"/>
                          <a:ea typeface="+mn-ea"/>
                          <a:cs typeface="+mn-cs"/>
                        </a:rPr>
                        <a:t> </a:t>
                      </a:r>
                      <a:endParaRPr lang="ru-RU" dirty="0"/>
                    </a:p>
                  </a:txBody>
                  <a:tcPr/>
                </a:tc>
                <a:tc>
                  <a:txBody>
                    <a:bodyPr/>
                    <a:lstStyle/>
                    <a:p>
                      <a:r>
                        <a:rPr lang="ru-RU" sz="1800" kern="1200" dirty="0" smtClean="0">
                          <a:solidFill>
                            <a:schemeClr val="dk1"/>
                          </a:solidFill>
                          <a:effectLst/>
                          <a:latin typeface="+mn-lt"/>
                          <a:ea typeface="+mn-ea"/>
                          <a:cs typeface="+mn-cs"/>
                        </a:rPr>
                        <a:t>Район</a:t>
                      </a:r>
                      <a:endParaRPr lang="ru-RU" dirty="0"/>
                    </a:p>
                  </a:txBody>
                  <a:tcPr/>
                </a:tc>
                <a:tc>
                  <a:txBody>
                    <a:bodyPr/>
                    <a:lstStyle/>
                    <a:p>
                      <a:r>
                        <a:rPr lang="ru-RU" sz="1100" kern="1200" dirty="0" smtClean="0">
                          <a:solidFill>
                            <a:schemeClr val="dk1"/>
                          </a:solidFill>
                          <a:effectLst/>
                          <a:latin typeface="+mn-lt"/>
                          <a:ea typeface="+mn-ea"/>
                          <a:cs typeface="+mn-cs"/>
                        </a:rPr>
                        <a:t>Использование информационных технологий для повышения качества образования, отдел образования, для учителей татарского языка и литературы, МБОУ «Новотроицкая СОШ»</a:t>
                      </a:r>
                      <a:endParaRPr lang="ru-RU" sz="1100" dirty="0"/>
                    </a:p>
                  </a:txBody>
                  <a:tcPr/>
                </a:tc>
                <a:tc>
                  <a:txBody>
                    <a:bodyPr/>
                    <a:lstStyle/>
                    <a:p>
                      <a:r>
                        <a:rPr lang="ru-RU" sz="1800" kern="1200" dirty="0" smtClean="0">
                          <a:solidFill>
                            <a:schemeClr val="dk1"/>
                          </a:solidFill>
                          <a:effectLst/>
                          <a:latin typeface="+mn-lt"/>
                          <a:ea typeface="+mn-ea"/>
                          <a:cs typeface="+mn-cs"/>
                        </a:rPr>
                        <a:t>20.08.2013</a:t>
                      </a:r>
                      <a:endParaRPr lang="ru-RU" dirty="0"/>
                    </a:p>
                  </a:txBody>
                  <a:tcPr/>
                </a:tc>
              </a:tr>
              <a:tr h="1444907">
                <a:tc>
                  <a:txBody>
                    <a:bodyPr/>
                    <a:lstStyle/>
                    <a:p>
                      <a:r>
                        <a:rPr lang="ru-RU" dirty="0" smtClean="0"/>
                        <a:t>2</a:t>
                      </a:r>
                      <a:endParaRPr lang="ru-RU" dirty="0"/>
                    </a:p>
                  </a:txBody>
                  <a:tcPr/>
                </a:tc>
                <a:tc>
                  <a:txBody>
                    <a:bodyPr/>
                    <a:lstStyle/>
                    <a:p>
                      <a:r>
                        <a:rPr lang="ru-RU" sz="1800" kern="1200" dirty="0" smtClean="0">
                          <a:solidFill>
                            <a:schemeClr val="dk1"/>
                          </a:solidFill>
                          <a:effectLst/>
                          <a:latin typeface="+mn-lt"/>
                          <a:ea typeface="+mn-ea"/>
                          <a:cs typeface="+mn-cs"/>
                        </a:rPr>
                        <a:t>Проектная деятельность на уроках татарского языка и литературы в условиях ФГОС </a:t>
                      </a:r>
                      <a:endParaRPr lang="ru-RU" dirty="0"/>
                    </a:p>
                  </a:txBody>
                  <a:tcPr/>
                </a:tc>
                <a:tc>
                  <a:txBody>
                    <a:bodyPr/>
                    <a:lstStyle/>
                    <a:p>
                      <a:r>
                        <a:rPr lang="ru-RU" sz="1800" kern="1200" dirty="0" err="1" smtClean="0">
                          <a:solidFill>
                            <a:schemeClr val="dk1"/>
                          </a:solidFill>
                          <a:effectLst/>
                          <a:latin typeface="+mn-lt"/>
                          <a:ea typeface="+mn-ea"/>
                          <a:cs typeface="+mn-cs"/>
                        </a:rPr>
                        <a:t>Региональ</a:t>
                      </a:r>
                      <a:endParaRPr lang="ru-RU" dirty="0"/>
                    </a:p>
                  </a:txBody>
                  <a:tcPr/>
                </a:tc>
                <a:tc>
                  <a:txBody>
                    <a:bodyPr/>
                    <a:lstStyle/>
                    <a:p>
                      <a:r>
                        <a:rPr lang="ru-RU" sz="1100" kern="1200" dirty="0" smtClean="0">
                          <a:solidFill>
                            <a:schemeClr val="dk1"/>
                          </a:solidFill>
                          <a:effectLst/>
                          <a:latin typeface="+mn-lt"/>
                          <a:ea typeface="+mn-ea"/>
                          <a:cs typeface="+mn-cs"/>
                        </a:rPr>
                        <a:t>Формирование и развитие профессиональных компетентностей учителя татарского языка и литературы как основы достижения образовательных результатов, </a:t>
                      </a:r>
                      <a:r>
                        <a:rPr lang="ru-RU" sz="1100" kern="1200" dirty="0" err="1" smtClean="0">
                          <a:solidFill>
                            <a:schemeClr val="dk1"/>
                          </a:solidFill>
                          <a:effectLst/>
                          <a:latin typeface="+mn-lt"/>
                          <a:ea typeface="+mn-ea"/>
                          <a:cs typeface="+mn-cs"/>
                        </a:rPr>
                        <a:t>Набережночелнинский</a:t>
                      </a:r>
                      <a:r>
                        <a:rPr lang="ru-RU" sz="1100" kern="1200" dirty="0" smtClean="0">
                          <a:solidFill>
                            <a:schemeClr val="dk1"/>
                          </a:solidFill>
                          <a:effectLst/>
                          <a:latin typeface="+mn-lt"/>
                          <a:ea typeface="+mn-ea"/>
                          <a:cs typeface="+mn-cs"/>
                        </a:rPr>
                        <a:t> институт социально – педагогических технологий и ресурсов, для слушателей курса повышения квалификации учителей татарского языка и литературы</a:t>
                      </a:r>
                      <a:endParaRPr lang="ru-RU" sz="1100" dirty="0"/>
                    </a:p>
                  </a:txBody>
                  <a:tcPr/>
                </a:tc>
                <a:tc>
                  <a:txBody>
                    <a:bodyPr/>
                    <a:lstStyle/>
                    <a:p>
                      <a:r>
                        <a:rPr lang="tt-RU" dirty="0" smtClean="0"/>
                        <a:t>19.09.2014</a:t>
                      </a:r>
                      <a:endParaRPr lang="ru-RU" dirty="0"/>
                    </a:p>
                  </a:txBody>
                  <a:tcPr/>
                </a:tc>
              </a:tr>
              <a:tr h="1435463">
                <a:tc>
                  <a:txBody>
                    <a:bodyPr/>
                    <a:lstStyle/>
                    <a:p>
                      <a:r>
                        <a:rPr lang="ru-RU" dirty="0" smtClean="0"/>
                        <a:t>3</a:t>
                      </a:r>
                      <a:endParaRPr lang="ru-RU" dirty="0"/>
                    </a:p>
                  </a:txBody>
                  <a:tcPr/>
                </a:tc>
                <a:tc>
                  <a:txBody>
                    <a:bodyPr/>
                    <a:lstStyle/>
                    <a:p>
                      <a:r>
                        <a:rPr lang="ru-RU" sz="1800" kern="1200" dirty="0" smtClean="0">
                          <a:solidFill>
                            <a:schemeClr val="dk1"/>
                          </a:solidFill>
                          <a:effectLst/>
                          <a:latin typeface="+mn-lt"/>
                          <a:ea typeface="+mn-ea"/>
                          <a:cs typeface="+mn-cs"/>
                        </a:rPr>
                        <a:t>Проектная деятельность на уроках татарского языка и литературы</a:t>
                      </a:r>
                      <a:endParaRPr lang="ru-RU" dirty="0"/>
                    </a:p>
                  </a:txBody>
                  <a:tcPr/>
                </a:tc>
                <a:tc>
                  <a:txBody>
                    <a:bodyPr/>
                    <a:lstStyle/>
                    <a:p>
                      <a:r>
                        <a:rPr lang="ru-RU" dirty="0" smtClean="0"/>
                        <a:t>М</a:t>
                      </a:r>
                      <a:r>
                        <a:rPr lang="tt-RU" dirty="0" smtClean="0"/>
                        <a:t>әктәп</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Современные образовательные технологии, администрация, для родителей МБОУ «</a:t>
                      </a:r>
                      <a:r>
                        <a:rPr lang="ru-RU" sz="1100" kern="1200" dirty="0" err="1" smtClean="0">
                          <a:solidFill>
                            <a:schemeClr val="dk1"/>
                          </a:solidFill>
                          <a:effectLst/>
                          <a:latin typeface="+mn-lt"/>
                          <a:ea typeface="+mn-ea"/>
                          <a:cs typeface="+mn-cs"/>
                        </a:rPr>
                        <a:t>Биюрганская</a:t>
                      </a:r>
                      <a:r>
                        <a:rPr lang="ru-RU" sz="1100" kern="1200" dirty="0" smtClean="0">
                          <a:solidFill>
                            <a:schemeClr val="dk1"/>
                          </a:solidFill>
                          <a:effectLst/>
                          <a:latin typeface="+mn-lt"/>
                          <a:ea typeface="+mn-ea"/>
                          <a:cs typeface="+mn-cs"/>
                        </a:rPr>
                        <a:t> ООШ»</a:t>
                      </a:r>
                      <a:endParaRPr lang="ru-RU" sz="1100" dirty="0" smtClean="0"/>
                    </a:p>
                    <a:p>
                      <a:endParaRPr lang="ru-RU" dirty="0"/>
                    </a:p>
                  </a:txBody>
                  <a:tcPr/>
                </a:tc>
                <a:tc>
                  <a:txBody>
                    <a:bodyPr/>
                    <a:lstStyle/>
                    <a:p>
                      <a:r>
                        <a:rPr lang="tt-RU" dirty="0" smtClean="0"/>
                        <a:t>15.11.2014</a:t>
                      </a:r>
                      <a:endParaRPr lang="ru-RU" dirty="0"/>
                    </a:p>
                  </a:txBody>
                  <a:tcPr/>
                </a:tc>
              </a:tr>
            </a:tbl>
          </a:graphicData>
        </a:graphic>
      </p:graphicFrame>
      <p:sp>
        <p:nvSpPr>
          <p:cNvPr id="5" name="Rectangle 1"/>
          <p:cNvSpPr>
            <a:spLocks noChangeArrowheads="1"/>
          </p:cNvSpPr>
          <p:nvPr/>
        </p:nvSpPr>
        <p:spPr bwMode="auto">
          <a:xfrm>
            <a:off x="2771800" y="-442913"/>
            <a:ext cx="9144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3106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632848" cy="864096"/>
          </a:xfrm>
        </p:spPr>
        <p:txBody>
          <a:bodyPr>
            <a:normAutofit/>
          </a:bodyPr>
          <a:lstStyle/>
          <a:p>
            <a:r>
              <a:rPr lang="tt-RU" sz="3200" b="1" dirty="0" smtClean="0">
                <a:latin typeface="Arial" panose="020B0604020202020204" pitchFamily="34" charset="0"/>
                <a:cs typeface="Arial" panose="020B0604020202020204" pitchFamily="34" charset="0"/>
              </a:rPr>
              <a:t>Укучыларның бәйгеләрдә катнашуы </a:t>
            </a:r>
            <a:endParaRPr lang="ru-RU" sz="3200" b="1" dirty="0">
              <a:latin typeface="Arial" panose="020B0604020202020204" pitchFamily="34" charset="0"/>
              <a:cs typeface="Arial" panose="020B0604020202020204" pitchFamily="34"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767443542"/>
              </p:ext>
            </p:extLst>
          </p:nvPr>
        </p:nvGraphicFramePr>
        <p:xfrm>
          <a:off x="395536" y="1412772"/>
          <a:ext cx="8424936" cy="5175492"/>
        </p:xfrm>
        <a:graphic>
          <a:graphicData uri="http://schemas.openxmlformats.org/drawingml/2006/table">
            <a:tbl>
              <a:tblPr firstRow="1" firstCol="1" bandRow="1">
                <a:tableStyleId>{5C22544A-7EE6-4342-B048-85BDC9FD1C3A}</a:tableStyleId>
              </a:tblPr>
              <a:tblGrid>
                <a:gridCol w="1438181"/>
                <a:gridCol w="1828976"/>
                <a:gridCol w="1658726"/>
                <a:gridCol w="1536307"/>
                <a:gridCol w="1962746"/>
              </a:tblGrid>
              <a:tr h="1152132">
                <a:tc>
                  <a:txBody>
                    <a:bodyPr/>
                    <a:lstStyle/>
                    <a:p>
                      <a:pPr marL="457200" algn="just">
                        <a:spcAft>
                          <a:spcPts val="0"/>
                        </a:spcAft>
                      </a:pPr>
                      <a:r>
                        <a:rPr lang="tt-RU" sz="1200" dirty="0" smtClean="0">
                          <a:effectLst/>
                          <a:latin typeface="+mn-lt"/>
                          <a:ea typeface="+mn-ea"/>
                          <a:cs typeface="+mn-cs"/>
                        </a:rPr>
                        <a:t>Конкурсның</a:t>
                      </a:r>
                      <a:r>
                        <a:rPr lang="tt-RU" sz="1200" baseline="0" dirty="0" smtClean="0">
                          <a:effectLst/>
                          <a:latin typeface="+mn-lt"/>
                          <a:ea typeface="+mn-ea"/>
                          <a:cs typeface="+mn-cs"/>
                        </a:rPr>
                        <a:t> исеме һәм төре</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200" dirty="0" smtClean="0">
                          <a:effectLst/>
                          <a:latin typeface="+mn-lt"/>
                          <a:ea typeface="+mn-ea"/>
                          <a:cs typeface="+mn-cs"/>
                        </a:rPr>
                        <a:t>Дәрәҗә</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200" dirty="0" smtClean="0">
                          <a:effectLst/>
                          <a:latin typeface="Calibri"/>
                          <a:ea typeface="Calibri"/>
                          <a:cs typeface="Times New Roman"/>
                        </a:rPr>
                        <a:t>Нәтиҗә</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200" dirty="0" smtClean="0">
                          <a:effectLst/>
                          <a:latin typeface="Calibri"/>
                          <a:ea typeface="Calibri"/>
                          <a:cs typeface="Times New Roman"/>
                        </a:rPr>
                        <a:t>Үткәрелгән</a:t>
                      </a:r>
                      <a:r>
                        <a:rPr lang="tt-RU" sz="1200" baseline="0" dirty="0" smtClean="0">
                          <a:effectLst/>
                          <a:latin typeface="Calibri"/>
                          <a:ea typeface="Calibri"/>
                          <a:cs typeface="Times New Roman"/>
                        </a:rPr>
                        <a:t> </a:t>
                      </a:r>
                    </a:p>
                    <a:p>
                      <a:pPr marL="457200" algn="just">
                        <a:spcAft>
                          <a:spcPts val="0"/>
                        </a:spcAft>
                      </a:pPr>
                      <a:r>
                        <a:rPr lang="tt-RU" sz="1200" baseline="0" dirty="0" smtClean="0">
                          <a:effectLst/>
                          <a:latin typeface="Calibri"/>
                          <a:ea typeface="Calibri"/>
                          <a:cs typeface="Times New Roman"/>
                        </a:rPr>
                        <a:t>вакыты</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ru-RU" sz="1200" dirty="0">
                          <a:effectLst/>
                        </a:rPr>
                        <a:t> </a:t>
                      </a:r>
                      <a:r>
                        <a:rPr lang="ru-RU" sz="1200" dirty="0" smtClean="0">
                          <a:effectLst/>
                        </a:rPr>
                        <a:t>Документ</a:t>
                      </a:r>
                      <a:endParaRPr lang="ru-RU" sz="1200" dirty="0">
                        <a:effectLst/>
                        <a:latin typeface="Calibri"/>
                        <a:ea typeface="Calibri"/>
                        <a:cs typeface="Times New Roman"/>
                      </a:endParaRPr>
                    </a:p>
                  </a:txBody>
                  <a:tcPr marL="41450" marR="41450" marT="0" marB="0"/>
                </a:tc>
              </a:tr>
              <a:tr h="504056">
                <a:tc>
                  <a:txBody>
                    <a:bodyPr/>
                    <a:lstStyle/>
                    <a:p>
                      <a:pPr marL="457200" algn="just">
                        <a:spcAft>
                          <a:spcPts val="0"/>
                        </a:spcAft>
                      </a:pPr>
                      <a:r>
                        <a:rPr lang="ru-RU" sz="1200" dirty="0" smtClean="0">
                          <a:effectLst/>
                        </a:rPr>
                        <a:t> </a:t>
                      </a:r>
                      <a:r>
                        <a:rPr lang="ru-RU" sz="1200" dirty="0">
                          <a:effectLst/>
                        </a:rPr>
                        <a:t>«</a:t>
                      </a:r>
                      <a:r>
                        <a:rPr lang="ru-RU" sz="1200" dirty="0" err="1">
                          <a:effectLst/>
                        </a:rPr>
                        <a:t>Зир</a:t>
                      </a:r>
                      <a:r>
                        <a:rPr lang="tt-RU" sz="1200" dirty="0">
                          <a:effectLst/>
                        </a:rPr>
                        <a:t>әк </a:t>
                      </a:r>
                      <a:r>
                        <a:rPr lang="tt-RU" sz="1200" dirty="0" smtClean="0">
                          <a:effectLst/>
                        </a:rPr>
                        <a:t>тиен”бәйге-уен</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effectLst/>
                        </a:rPr>
                        <a:t>Федераль</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a:effectLst/>
                        </a:rPr>
                        <a:t>2 </a:t>
                      </a:r>
                      <a:r>
                        <a:rPr lang="tt-RU" sz="1400" dirty="0" smtClean="0">
                          <a:effectLst/>
                        </a:rPr>
                        <a:t>урын</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a:effectLst/>
                        </a:rPr>
                        <a:t>14.04.</a:t>
                      </a:r>
                      <a:r>
                        <a:rPr lang="ru-RU" sz="1400">
                          <a:effectLst/>
                        </a:rPr>
                        <a:t> 2014</a:t>
                      </a:r>
                      <a:endParaRPr lang="ru-RU" sz="1400">
                        <a:effectLst/>
                        <a:latin typeface="Calibri"/>
                        <a:ea typeface="Calibri"/>
                        <a:cs typeface="Times New Roman"/>
                      </a:endParaRPr>
                    </a:p>
                  </a:txBody>
                  <a:tcPr marL="41450" marR="41450" marT="0" marB="0"/>
                </a:tc>
                <a:tc>
                  <a:txBody>
                    <a:bodyPr/>
                    <a:lstStyle/>
                    <a:p>
                      <a:pPr marL="457200" algn="just">
                        <a:spcAft>
                          <a:spcPts val="0"/>
                        </a:spcAft>
                      </a:pPr>
                      <a:r>
                        <a:rPr lang="ru-RU" sz="1400">
                          <a:effectLst/>
                        </a:rPr>
                        <a:t>Диплом</a:t>
                      </a:r>
                      <a:endParaRPr lang="ru-RU" sz="1400">
                        <a:effectLst/>
                        <a:latin typeface="Calibri"/>
                        <a:ea typeface="Calibri"/>
                        <a:cs typeface="Times New Roman"/>
                      </a:endParaRPr>
                    </a:p>
                  </a:txBody>
                  <a:tcPr marL="41450" marR="41450" marT="0" marB="0"/>
                </a:tc>
              </a:tr>
              <a:tr h="864096">
                <a:tc>
                  <a:txBody>
                    <a:bodyPr/>
                    <a:lstStyle/>
                    <a:p>
                      <a:pPr marL="457200" algn="just">
                        <a:spcAft>
                          <a:spcPts val="0"/>
                        </a:spcAft>
                      </a:pPr>
                      <a:r>
                        <a:rPr lang="ru-RU" sz="1200" dirty="0" smtClean="0">
                          <a:effectLst/>
                        </a:rPr>
                        <a:t>Татар</a:t>
                      </a:r>
                      <a:r>
                        <a:rPr lang="ru-RU" sz="1200" baseline="0" dirty="0" smtClean="0">
                          <a:effectLst/>
                        </a:rPr>
                        <a:t> </a:t>
                      </a:r>
                      <a:r>
                        <a:rPr lang="ru-RU" sz="1200" baseline="0" dirty="0" err="1" smtClean="0">
                          <a:effectLst/>
                        </a:rPr>
                        <a:t>теленнән</a:t>
                      </a:r>
                      <a:r>
                        <a:rPr lang="ru-RU" sz="1200" dirty="0" smtClean="0">
                          <a:effectLst/>
                        </a:rPr>
                        <a:t> </a:t>
                      </a:r>
                      <a:r>
                        <a:rPr lang="ru-RU" sz="1200" dirty="0" err="1" smtClean="0">
                          <a:effectLst/>
                        </a:rPr>
                        <a:t>дистанцион</a:t>
                      </a:r>
                      <a:r>
                        <a:rPr lang="ru-RU" sz="1200" dirty="0" smtClean="0">
                          <a:effectLst/>
                        </a:rPr>
                        <a:t> олимпиада</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effectLst/>
                        </a:rPr>
                        <a:t>Федераль</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effectLst/>
                        </a:rPr>
                        <a:t>2</a:t>
                      </a:r>
                      <a:r>
                        <a:rPr lang="tt-RU" sz="1400" baseline="0" dirty="0" smtClean="0">
                          <a:effectLst/>
                        </a:rPr>
                        <a:t> урын</a:t>
                      </a:r>
                      <a:endParaRPr lang="ru-RU" sz="1400" dirty="0">
                        <a:effectLst/>
                      </a:endParaRPr>
                    </a:p>
                    <a:p>
                      <a:pPr marL="457200" algn="just">
                        <a:spcAft>
                          <a:spcPts val="0"/>
                        </a:spcAft>
                      </a:pPr>
                      <a:r>
                        <a:rPr lang="tt-RU" sz="1400" dirty="0">
                          <a:effectLst/>
                        </a:rPr>
                        <a:t> </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a:effectLst/>
                        </a:rPr>
                        <a:t> 05.03.2014</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ru-RU" sz="1400" dirty="0">
                          <a:effectLst/>
                        </a:rPr>
                        <a:t>Диплом</a:t>
                      </a:r>
                      <a:endParaRPr lang="ru-RU" sz="1400" dirty="0">
                        <a:effectLst/>
                        <a:latin typeface="Calibri"/>
                        <a:ea typeface="Calibri"/>
                        <a:cs typeface="Times New Roman"/>
                      </a:endParaRPr>
                    </a:p>
                  </a:txBody>
                  <a:tcPr marL="41450" marR="41450" marT="0" marB="0"/>
                </a:tc>
              </a:tr>
              <a:tr h="991478">
                <a:tc>
                  <a:txBody>
                    <a:bodyPr/>
                    <a:lstStyle/>
                    <a:p>
                      <a:pPr marL="45720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effectLst/>
                        </a:rPr>
                        <a:t>Татар</a:t>
                      </a:r>
                      <a:r>
                        <a:rPr lang="ru-RU" sz="1200" baseline="0" dirty="0" smtClean="0">
                          <a:effectLst/>
                        </a:rPr>
                        <a:t> </a:t>
                      </a:r>
                      <a:r>
                        <a:rPr lang="ru-RU" sz="1200" baseline="0" dirty="0" err="1" smtClean="0">
                          <a:effectLst/>
                        </a:rPr>
                        <a:t>теленнән</a:t>
                      </a:r>
                      <a:r>
                        <a:rPr lang="ru-RU" sz="1200" dirty="0" smtClean="0">
                          <a:effectLst/>
                        </a:rPr>
                        <a:t> </a:t>
                      </a:r>
                      <a:r>
                        <a:rPr lang="ru-RU" sz="1200" dirty="0" err="1" smtClean="0">
                          <a:effectLst/>
                        </a:rPr>
                        <a:t>дистанцион</a:t>
                      </a:r>
                      <a:r>
                        <a:rPr lang="ru-RU" sz="1200" dirty="0" smtClean="0">
                          <a:effectLst/>
                        </a:rPr>
                        <a:t> олимпиада</a:t>
                      </a:r>
                      <a:endParaRPr lang="ru-RU" sz="1200" dirty="0" smtClean="0">
                        <a:effectLst/>
                        <a:latin typeface="Calibri"/>
                        <a:ea typeface="Calibri"/>
                        <a:cs typeface="Times New Roman"/>
                      </a:endParaRPr>
                    </a:p>
                    <a:p>
                      <a:pPr marL="457200" algn="just">
                        <a:spcAft>
                          <a:spcPts val="0"/>
                        </a:spcAft>
                      </a:pP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effectLst/>
                        </a:rPr>
                        <a:t>Федераль</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a:effectLst/>
                        </a:rPr>
                        <a:t>3 </a:t>
                      </a:r>
                      <a:r>
                        <a:rPr lang="tt-RU" sz="1400" dirty="0" smtClean="0">
                          <a:effectLst/>
                        </a:rPr>
                        <a:t>урын</a:t>
                      </a:r>
                      <a:endParaRPr lang="ru-RU" sz="1400" dirty="0">
                        <a:effectLst/>
                      </a:endParaRPr>
                    </a:p>
                    <a:p>
                      <a:pPr marL="457200" algn="just">
                        <a:spcAft>
                          <a:spcPts val="0"/>
                        </a:spcAft>
                      </a:pPr>
                      <a:r>
                        <a:rPr lang="tt-RU" sz="1400" dirty="0">
                          <a:effectLst/>
                        </a:rPr>
                        <a:t> </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a:effectLst/>
                        </a:rPr>
                        <a:t>05.03.2014</a:t>
                      </a:r>
                      <a:endParaRPr lang="ru-RU" sz="1400">
                        <a:effectLst/>
                        <a:latin typeface="Calibri"/>
                        <a:ea typeface="Calibri"/>
                        <a:cs typeface="Times New Roman"/>
                      </a:endParaRPr>
                    </a:p>
                  </a:txBody>
                  <a:tcPr marL="41450" marR="41450" marT="0" marB="0"/>
                </a:tc>
                <a:tc>
                  <a:txBody>
                    <a:bodyPr/>
                    <a:lstStyle/>
                    <a:p>
                      <a:pPr marL="457200" algn="just">
                        <a:spcAft>
                          <a:spcPts val="0"/>
                        </a:spcAft>
                      </a:pPr>
                      <a:r>
                        <a:rPr lang="ru-RU" sz="1400" dirty="0">
                          <a:effectLst/>
                        </a:rPr>
                        <a:t>Диплом</a:t>
                      </a:r>
                      <a:endParaRPr lang="ru-RU" sz="1400" dirty="0">
                        <a:effectLst/>
                        <a:latin typeface="Calibri"/>
                        <a:ea typeface="Calibri"/>
                        <a:cs typeface="Times New Roman"/>
                      </a:endParaRPr>
                    </a:p>
                  </a:txBody>
                  <a:tcPr marL="41450" marR="41450" marT="0" marB="0"/>
                </a:tc>
              </a:tr>
              <a:tr h="722930">
                <a:tc>
                  <a:txBody>
                    <a:bodyPr/>
                    <a:lstStyle/>
                    <a:p>
                      <a:pPr marL="457200" algn="just">
                        <a:spcAft>
                          <a:spcPts val="0"/>
                        </a:spcAft>
                      </a:pPr>
                      <a:r>
                        <a:rPr lang="ru-RU" sz="1200" dirty="0" smtClean="0">
                          <a:effectLst/>
                        </a:rPr>
                        <a:t>Татар</a:t>
                      </a:r>
                      <a:r>
                        <a:rPr lang="ru-RU" sz="1200" baseline="0" dirty="0" smtClean="0">
                          <a:effectLst/>
                        </a:rPr>
                        <a:t> </a:t>
                      </a:r>
                      <a:r>
                        <a:rPr lang="ru-RU" sz="1200" baseline="0" dirty="0" err="1" smtClean="0">
                          <a:effectLst/>
                        </a:rPr>
                        <a:t>теленнән</a:t>
                      </a:r>
                      <a:r>
                        <a:rPr lang="ru-RU" sz="1200" dirty="0" smtClean="0">
                          <a:effectLst/>
                        </a:rPr>
                        <a:t> </a:t>
                      </a:r>
                      <a:r>
                        <a:rPr lang="ru-RU" sz="1200" dirty="0" err="1" smtClean="0">
                          <a:effectLst/>
                        </a:rPr>
                        <a:t>дистанцион</a:t>
                      </a:r>
                      <a:r>
                        <a:rPr lang="ru-RU" sz="1200" dirty="0" smtClean="0">
                          <a:effectLst/>
                        </a:rPr>
                        <a:t> олимпиада</a:t>
                      </a:r>
                      <a:endParaRPr lang="ru-RU" sz="12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smtClean="0">
                          <a:effectLst/>
                        </a:rPr>
                        <a:t>Федераль</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dirty="0">
                          <a:effectLst/>
                        </a:rPr>
                        <a:t>3 </a:t>
                      </a:r>
                      <a:r>
                        <a:rPr lang="tt-RU" sz="1400" dirty="0" smtClean="0">
                          <a:effectLst/>
                        </a:rPr>
                        <a:t>урын</a:t>
                      </a:r>
                      <a:endParaRPr lang="ru-RU" sz="1400" dirty="0">
                        <a:effectLst/>
                      </a:endParaRPr>
                    </a:p>
                    <a:p>
                      <a:pPr marL="457200" algn="just">
                        <a:spcAft>
                          <a:spcPts val="0"/>
                        </a:spcAft>
                      </a:pPr>
                      <a:r>
                        <a:rPr lang="tt-RU" sz="1400" dirty="0">
                          <a:effectLst/>
                        </a:rPr>
                        <a:t> </a:t>
                      </a:r>
                      <a:endParaRPr lang="ru-RU" sz="1400" dirty="0">
                        <a:effectLst/>
                        <a:latin typeface="Calibri"/>
                        <a:ea typeface="Calibri"/>
                        <a:cs typeface="Times New Roman"/>
                      </a:endParaRPr>
                    </a:p>
                  </a:txBody>
                  <a:tcPr marL="41450" marR="41450" marT="0" marB="0"/>
                </a:tc>
                <a:tc>
                  <a:txBody>
                    <a:bodyPr/>
                    <a:lstStyle/>
                    <a:p>
                      <a:pPr marL="457200" algn="just">
                        <a:spcAft>
                          <a:spcPts val="0"/>
                        </a:spcAft>
                      </a:pPr>
                      <a:r>
                        <a:rPr lang="tt-RU" sz="1400">
                          <a:effectLst/>
                        </a:rPr>
                        <a:t> 05.03.2014</a:t>
                      </a:r>
                      <a:endParaRPr lang="ru-RU" sz="1400">
                        <a:effectLst/>
                        <a:latin typeface="Calibri"/>
                        <a:ea typeface="Calibri"/>
                        <a:cs typeface="Times New Roman"/>
                      </a:endParaRPr>
                    </a:p>
                  </a:txBody>
                  <a:tcPr marL="41450" marR="41450" marT="0" marB="0"/>
                </a:tc>
                <a:tc>
                  <a:txBody>
                    <a:bodyPr/>
                    <a:lstStyle/>
                    <a:p>
                      <a:pPr marL="457200" algn="just">
                        <a:spcAft>
                          <a:spcPts val="0"/>
                        </a:spcAft>
                      </a:pPr>
                      <a:r>
                        <a:rPr lang="ru-RU" sz="1400" dirty="0">
                          <a:effectLst/>
                        </a:rPr>
                        <a:t>Диплом</a:t>
                      </a:r>
                      <a:endParaRPr lang="ru-RU" sz="1400" dirty="0">
                        <a:effectLst/>
                        <a:latin typeface="Calibri"/>
                        <a:ea typeface="Calibri"/>
                        <a:cs typeface="Times New Roman"/>
                      </a:endParaRPr>
                    </a:p>
                  </a:txBody>
                  <a:tcPr marL="41450" marR="41450" marT="0" marB="0"/>
                </a:tc>
              </a:tr>
            </a:tbl>
          </a:graphicData>
        </a:graphic>
      </p:graphicFrame>
      <p:sp>
        <p:nvSpPr>
          <p:cNvPr id="7" name="Rectangle 4"/>
          <p:cNvSpPr>
            <a:spLocks noChangeArrowheads="1"/>
          </p:cNvSpPr>
          <p:nvPr/>
        </p:nvSpPr>
        <p:spPr bwMode="auto">
          <a:xfrm>
            <a:off x="2520950" y="-477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612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76672"/>
            <a:ext cx="5708104" cy="936104"/>
          </a:xfrm>
        </p:spPr>
        <p:txBody>
          <a:bodyPr>
            <a:normAutofit fontScale="90000"/>
          </a:bodyPr>
          <a:lstStyle/>
          <a:p>
            <a:r>
              <a:rPr lang="ru-RU" sz="3200" b="1" dirty="0" err="1" smtClean="0">
                <a:latin typeface="Arial" panose="020B0604020202020204" pitchFamily="34" charset="0"/>
                <a:cs typeface="Arial" panose="020B0604020202020204" pitchFamily="34" charset="0"/>
              </a:rPr>
              <a:t>Укучыларны</a:t>
            </a:r>
            <a:r>
              <a:rPr lang="tt-RU" sz="3200" b="1" dirty="0" smtClean="0">
                <a:latin typeface="Arial" panose="020B0604020202020204" pitchFamily="34" charset="0"/>
                <a:cs typeface="Arial" panose="020B0604020202020204" pitchFamily="34" charset="0"/>
              </a:rPr>
              <a:t>ң фәнни-практик конферен</a:t>
            </a:r>
            <a:r>
              <a:rPr lang="ru-RU" sz="3200" b="1" dirty="0" err="1" smtClean="0">
                <a:latin typeface="Arial" panose="020B0604020202020204" pitchFamily="34" charset="0"/>
                <a:cs typeface="Arial" panose="020B0604020202020204" pitchFamily="34" charset="0"/>
              </a:rPr>
              <a:t>циял</a:t>
            </a:r>
            <a:r>
              <a:rPr lang="tt-RU" sz="3200" b="1" dirty="0" smtClean="0">
                <a:latin typeface="Arial" panose="020B0604020202020204" pitchFamily="34" charset="0"/>
                <a:cs typeface="Arial" panose="020B0604020202020204" pitchFamily="34" charset="0"/>
              </a:rPr>
              <a:t>әрдә катнашуы</a:t>
            </a:r>
            <a:endParaRPr lang="ru-RU" sz="3200" b="1" dirty="0">
              <a:latin typeface="Arial" panose="020B0604020202020204" pitchFamily="34" charset="0"/>
              <a:cs typeface="Arial" panose="020B0604020202020204" pitchFamily="34"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571071222"/>
              </p:ext>
            </p:extLst>
          </p:nvPr>
        </p:nvGraphicFramePr>
        <p:xfrm>
          <a:off x="683569" y="1916832"/>
          <a:ext cx="7776865" cy="5795263"/>
        </p:xfrm>
        <a:graphic>
          <a:graphicData uri="http://schemas.openxmlformats.org/drawingml/2006/table">
            <a:tbl>
              <a:tblPr firstRow="1" bandRow="1">
                <a:tableStyleId>{5C22544A-7EE6-4342-B048-85BDC9FD1C3A}</a:tableStyleId>
              </a:tblPr>
              <a:tblGrid>
                <a:gridCol w="1555373"/>
                <a:gridCol w="1555373"/>
                <a:gridCol w="1555373"/>
                <a:gridCol w="1555373"/>
                <a:gridCol w="1555373"/>
              </a:tblGrid>
              <a:tr h="1284223">
                <a:tc>
                  <a:txBody>
                    <a:bodyPr/>
                    <a:lstStyle/>
                    <a:p>
                      <a:r>
                        <a:rPr lang="tt-RU" dirty="0" smtClean="0"/>
                        <a:t>Конферен</a:t>
                      </a:r>
                      <a:r>
                        <a:rPr lang="ru-RU" dirty="0" err="1" smtClean="0"/>
                        <a:t>цияне</a:t>
                      </a:r>
                      <a:r>
                        <a:rPr lang="tt-RU" dirty="0" smtClean="0"/>
                        <a:t>ң</a:t>
                      </a:r>
                      <a:r>
                        <a:rPr lang="tt-RU" baseline="0" dirty="0" smtClean="0"/>
                        <a:t> темасы</a:t>
                      </a:r>
                      <a:endParaRPr lang="ru-RU" dirty="0"/>
                    </a:p>
                  </a:txBody>
                  <a:tcPr/>
                </a:tc>
                <a:tc>
                  <a:txBody>
                    <a:bodyPr/>
                    <a:lstStyle/>
                    <a:p>
                      <a:r>
                        <a:rPr lang="tt-RU" dirty="0" smtClean="0"/>
                        <a:t>Чыгышның </a:t>
                      </a:r>
                    </a:p>
                    <a:p>
                      <a:r>
                        <a:rPr lang="tt-RU" dirty="0" smtClean="0"/>
                        <a:t>темасы</a:t>
                      </a:r>
                      <a:endParaRPr lang="ru-RU" dirty="0"/>
                    </a:p>
                  </a:txBody>
                  <a:tcPr/>
                </a:tc>
                <a:tc>
                  <a:txBody>
                    <a:bodyPr/>
                    <a:lstStyle/>
                    <a:p>
                      <a:r>
                        <a:rPr lang="tt-RU" dirty="0" smtClean="0"/>
                        <a:t>Дәрәҗә</a:t>
                      </a:r>
                      <a:endParaRPr lang="ru-RU" dirty="0"/>
                    </a:p>
                  </a:txBody>
                  <a:tcPr/>
                </a:tc>
                <a:tc>
                  <a:txBody>
                    <a:bodyPr/>
                    <a:lstStyle/>
                    <a:p>
                      <a:r>
                        <a:rPr lang="tt-RU" dirty="0" smtClean="0"/>
                        <a:t>Нәтиҗә</a:t>
                      </a:r>
                      <a:endParaRPr lang="ru-RU" dirty="0"/>
                    </a:p>
                  </a:txBody>
                  <a:tcPr/>
                </a:tc>
                <a:tc>
                  <a:txBody>
                    <a:bodyPr/>
                    <a:lstStyle/>
                    <a:p>
                      <a:r>
                        <a:rPr lang="tt-RU" dirty="0" smtClean="0"/>
                        <a:t>Документ</a:t>
                      </a:r>
                      <a:endParaRPr lang="ru-RU" dirty="0"/>
                    </a:p>
                  </a:txBody>
                  <a:tcPr/>
                </a:tc>
              </a:tr>
              <a:tr h="2184083">
                <a:tc>
                  <a:txBody>
                    <a:bodyPr/>
                    <a:lstStyle/>
                    <a:p>
                      <a:r>
                        <a:rPr lang="tt-RU" sz="1400" kern="1200" dirty="0" smtClean="0">
                          <a:solidFill>
                            <a:schemeClr val="dk1"/>
                          </a:solidFill>
                          <a:effectLst/>
                          <a:latin typeface="+mn-lt"/>
                          <a:ea typeface="+mn-ea"/>
                          <a:cs typeface="+mn-cs"/>
                        </a:rPr>
                        <a:t>Туфан Миңнуллин истәлегенә багышланган укытучыларның һәм укучыларның </a:t>
                      </a:r>
                      <a:r>
                        <a:rPr lang="en-US" sz="1400" kern="1200" dirty="0" smtClean="0">
                          <a:solidFill>
                            <a:schemeClr val="dk1"/>
                          </a:solidFill>
                          <a:effectLst/>
                          <a:latin typeface="+mn-lt"/>
                          <a:ea typeface="+mn-ea"/>
                          <a:cs typeface="+mn-cs"/>
                        </a:rPr>
                        <a:t>I</a:t>
                      </a:r>
                      <a:r>
                        <a:rPr lang="ru-RU" sz="1400" kern="1200" dirty="0" smtClean="0">
                          <a:solidFill>
                            <a:schemeClr val="dk1"/>
                          </a:solidFill>
                          <a:effectLst/>
                          <a:latin typeface="+mn-lt"/>
                          <a:ea typeface="+mn-ea"/>
                          <a:cs typeface="+mn-cs"/>
                        </a:rPr>
                        <a:t> республика </a:t>
                      </a:r>
                      <a:r>
                        <a:rPr lang="ru-RU" sz="1400" kern="1200" dirty="0" err="1" smtClean="0">
                          <a:solidFill>
                            <a:schemeClr val="dk1"/>
                          </a:solidFill>
                          <a:effectLst/>
                          <a:latin typeface="+mn-lt"/>
                          <a:ea typeface="+mn-ea"/>
                          <a:cs typeface="+mn-cs"/>
                        </a:rPr>
                        <a:t>конференциясе</a:t>
                      </a:r>
                      <a:endParaRPr lang="ru-RU" sz="1400" kern="1200" dirty="0" smtClean="0">
                        <a:solidFill>
                          <a:schemeClr val="dk1"/>
                        </a:solidFill>
                        <a:effectLst/>
                        <a:latin typeface="+mn-lt"/>
                        <a:ea typeface="+mn-ea"/>
                        <a:cs typeface="+mn-cs"/>
                      </a:endParaRPr>
                    </a:p>
                    <a:p>
                      <a:r>
                        <a:rPr lang="ru-RU" sz="1400" kern="1200" dirty="0" smtClean="0">
                          <a:solidFill>
                            <a:schemeClr val="dk1"/>
                          </a:solidFill>
                          <a:effectLst/>
                          <a:latin typeface="+mn-lt"/>
                          <a:ea typeface="+mn-ea"/>
                          <a:cs typeface="+mn-cs"/>
                        </a:rPr>
                        <a:t>МО и Н РТ</a:t>
                      </a:r>
                    </a:p>
                    <a:p>
                      <a:r>
                        <a:rPr lang="tt-RU" sz="1400" kern="1200" dirty="0" smtClean="0">
                          <a:solidFill>
                            <a:schemeClr val="dk1"/>
                          </a:solidFill>
                          <a:effectLst/>
                          <a:latin typeface="+mn-lt"/>
                          <a:ea typeface="+mn-ea"/>
                          <a:cs typeface="+mn-cs"/>
                        </a:rPr>
                        <a:t>07.03. 2014 г</a:t>
                      </a:r>
                      <a:r>
                        <a:rPr lang="tt-RU" sz="1800" kern="1200" dirty="0" smtClean="0">
                          <a:solidFill>
                            <a:schemeClr val="dk1"/>
                          </a:solidFill>
                          <a:effectLst/>
                          <a:latin typeface="+mn-lt"/>
                          <a:ea typeface="+mn-ea"/>
                          <a:cs typeface="+mn-cs"/>
                        </a:rPr>
                        <a:t>.</a:t>
                      </a:r>
                      <a:endParaRPr lang="ru-RU" dirty="0"/>
                    </a:p>
                  </a:txBody>
                  <a:tcPr/>
                </a:tc>
                <a:tc>
                  <a:txBody>
                    <a:bodyPr/>
                    <a:lstStyle/>
                    <a:p>
                      <a:r>
                        <a:rPr lang="tt-RU" sz="1800" kern="1200" dirty="0" smtClean="0">
                          <a:solidFill>
                            <a:schemeClr val="dk1"/>
                          </a:solidFill>
                          <a:effectLst/>
                          <a:latin typeface="+mn-lt"/>
                          <a:ea typeface="+mn-ea"/>
                          <a:cs typeface="+mn-cs"/>
                        </a:rPr>
                        <a:t>Минем җәйге ялым</a:t>
                      </a:r>
                      <a:endParaRPr lang="ru-RU" dirty="0"/>
                    </a:p>
                  </a:txBody>
                  <a:tcPr/>
                </a:tc>
                <a:tc>
                  <a:txBody>
                    <a:bodyPr/>
                    <a:lstStyle/>
                    <a:p>
                      <a:r>
                        <a:rPr lang="ru-RU" sz="1800" kern="1200" dirty="0" smtClean="0">
                          <a:solidFill>
                            <a:schemeClr val="dk1"/>
                          </a:solidFill>
                          <a:effectLst/>
                          <a:latin typeface="+mn-lt"/>
                          <a:ea typeface="+mn-ea"/>
                          <a:cs typeface="+mn-cs"/>
                        </a:rPr>
                        <a:t>Республика</a:t>
                      </a:r>
                      <a:endParaRPr lang="ru-RU" dirty="0"/>
                    </a:p>
                  </a:txBody>
                  <a:tcPr/>
                </a:tc>
                <a:tc>
                  <a:txBody>
                    <a:bodyPr/>
                    <a:lstStyle/>
                    <a:p>
                      <a:r>
                        <a:rPr lang="tt-RU" dirty="0" smtClean="0"/>
                        <a:t>катнашучы</a:t>
                      </a:r>
                      <a:endParaRPr lang="ru-RU" dirty="0"/>
                    </a:p>
                  </a:txBody>
                  <a:tcPr/>
                </a:tc>
                <a:tc>
                  <a:txBody>
                    <a:bodyPr/>
                    <a:lstStyle/>
                    <a:p>
                      <a:r>
                        <a:rPr lang="tt-RU" dirty="0" smtClean="0"/>
                        <a:t>сертификат</a:t>
                      </a:r>
                      <a:endParaRPr lang="ru-RU" dirty="0"/>
                    </a:p>
                  </a:txBody>
                  <a:tcPr/>
                </a:tc>
              </a:tr>
              <a:tr h="1284223">
                <a:tc>
                  <a:txBody>
                    <a:bodyPr/>
                    <a:lstStyle/>
                    <a:p>
                      <a:r>
                        <a:rPr lang="tt-RU" sz="1400" kern="1200" dirty="0" smtClean="0">
                          <a:solidFill>
                            <a:schemeClr val="dk1"/>
                          </a:solidFill>
                          <a:effectLst/>
                          <a:latin typeface="+mn-lt"/>
                          <a:ea typeface="+mn-ea"/>
                          <a:cs typeface="+mn-cs"/>
                        </a:rPr>
                        <a:t>Тукай укулары фәнни-гамәли конфере</a:t>
                      </a:r>
                      <a:r>
                        <a:rPr lang="ru-RU" sz="1400" kern="1200" dirty="0" err="1" smtClean="0">
                          <a:solidFill>
                            <a:schemeClr val="dk1"/>
                          </a:solidFill>
                          <a:effectLst/>
                          <a:latin typeface="+mn-lt"/>
                          <a:ea typeface="+mn-ea"/>
                          <a:cs typeface="+mn-cs"/>
                        </a:rPr>
                        <a:t>нциясе</a:t>
                      </a:r>
                      <a:endParaRPr lang="ru-RU" sz="1400" kern="1200" dirty="0" smtClean="0">
                        <a:solidFill>
                          <a:schemeClr val="dk1"/>
                        </a:solidFill>
                        <a:effectLst/>
                        <a:latin typeface="+mn-lt"/>
                        <a:ea typeface="+mn-ea"/>
                        <a:cs typeface="+mn-cs"/>
                      </a:endParaRPr>
                    </a:p>
                    <a:p>
                      <a:r>
                        <a:rPr lang="tt-RU" sz="1400" kern="1200" dirty="0" smtClean="0">
                          <a:solidFill>
                            <a:schemeClr val="dk1"/>
                          </a:solidFill>
                          <a:effectLst/>
                          <a:latin typeface="+mn-lt"/>
                          <a:ea typeface="+mn-ea"/>
                          <a:cs typeface="+mn-cs"/>
                        </a:rPr>
                        <a:t>18 нче апрел</a:t>
                      </a:r>
                      <a:r>
                        <a:rPr lang="ru-RU" sz="1400" kern="1200" dirty="0" smtClean="0">
                          <a:solidFill>
                            <a:schemeClr val="dk1"/>
                          </a:solidFill>
                          <a:effectLst/>
                          <a:latin typeface="+mn-lt"/>
                          <a:ea typeface="+mn-ea"/>
                          <a:cs typeface="+mn-cs"/>
                        </a:rPr>
                        <a:t>ь</a:t>
                      </a:r>
                      <a:r>
                        <a:rPr lang="tt-RU" sz="1400" kern="1200" dirty="0" smtClean="0">
                          <a:solidFill>
                            <a:schemeClr val="dk1"/>
                          </a:solidFill>
                          <a:effectLst/>
                          <a:latin typeface="+mn-lt"/>
                          <a:ea typeface="+mn-ea"/>
                          <a:cs typeface="+mn-cs"/>
                        </a:rPr>
                        <a:t>, 2014</a:t>
                      </a:r>
                      <a:r>
                        <a:rPr lang="tt-RU" sz="1400" kern="1200" baseline="0" dirty="0" smtClean="0">
                          <a:solidFill>
                            <a:schemeClr val="dk1"/>
                          </a:solidFill>
                          <a:effectLst/>
                          <a:latin typeface="+mn-lt"/>
                          <a:ea typeface="+mn-ea"/>
                          <a:cs typeface="+mn-cs"/>
                        </a:rPr>
                        <a:t> ел</a:t>
                      </a:r>
                      <a:r>
                        <a:rPr lang="tt-RU" sz="1400" kern="1200" dirty="0" smtClean="0">
                          <a:solidFill>
                            <a:schemeClr val="dk1"/>
                          </a:solidFill>
                          <a:effectLst/>
                          <a:latin typeface="+mn-lt"/>
                          <a:ea typeface="+mn-ea"/>
                          <a:cs typeface="+mn-cs"/>
                        </a:rPr>
                        <a:t>.</a:t>
                      </a:r>
                      <a:endParaRPr lang="ru-RU" sz="1400" dirty="0"/>
                    </a:p>
                  </a:txBody>
                  <a:tcPr/>
                </a:tc>
                <a:tc>
                  <a:txBody>
                    <a:bodyPr/>
                    <a:lstStyle/>
                    <a:p>
                      <a:r>
                        <a:rPr lang="tt-RU" sz="1800" kern="1200" dirty="0" smtClean="0">
                          <a:solidFill>
                            <a:schemeClr val="dk1"/>
                          </a:solidFill>
                          <a:effectLst/>
                          <a:latin typeface="+mn-lt"/>
                          <a:ea typeface="+mn-ea"/>
                          <a:cs typeface="+mn-cs"/>
                        </a:rPr>
                        <a:t>Үткәнен белмәгәннең киләчәге юк</a:t>
                      </a:r>
                      <a:endParaRPr lang="ru-RU" dirty="0"/>
                    </a:p>
                  </a:txBody>
                  <a:tcPr/>
                </a:tc>
                <a:tc>
                  <a:txBody>
                    <a:bodyPr/>
                    <a:lstStyle/>
                    <a:p>
                      <a:r>
                        <a:rPr lang="ru-RU" sz="1800" kern="1200" dirty="0" smtClean="0">
                          <a:solidFill>
                            <a:schemeClr val="dk1"/>
                          </a:solidFill>
                          <a:effectLst/>
                          <a:latin typeface="+mn-lt"/>
                          <a:ea typeface="+mn-ea"/>
                          <a:cs typeface="+mn-cs"/>
                        </a:rPr>
                        <a:t>Регион</a:t>
                      </a:r>
                      <a:endParaRPr lang="ru-RU" dirty="0"/>
                    </a:p>
                  </a:txBody>
                  <a:tcPr/>
                </a:tc>
                <a:tc>
                  <a:txBody>
                    <a:bodyPr/>
                    <a:lstStyle/>
                    <a:p>
                      <a:r>
                        <a:rPr lang="tt-RU" dirty="0" smtClean="0"/>
                        <a:t>катнашучы</a:t>
                      </a:r>
                      <a:endParaRPr lang="ru-RU" dirty="0"/>
                    </a:p>
                  </a:txBody>
                  <a:tcPr/>
                </a:tc>
                <a:tc>
                  <a:txBody>
                    <a:bodyPr/>
                    <a:lstStyle/>
                    <a:p>
                      <a:r>
                        <a:rPr lang="tt-RU" dirty="0" smtClean="0"/>
                        <a:t>сертификат</a:t>
                      </a:r>
                      <a:endParaRPr lang="ru-RU" dirty="0"/>
                    </a:p>
                  </a:txBody>
                  <a:tcPr/>
                </a:tc>
              </a:tr>
            </a:tbl>
          </a:graphicData>
        </a:graphic>
      </p:graphicFrame>
      <p:sp>
        <p:nvSpPr>
          <p:cNvPr id="5" name="Rectangle 1"/>
          <p:cNvSpPr>
            <a:spLocks noChangeArrowheads="1"/>
          </p:cNvSpPr>
          <p:nvPr/>
        </p:nvSpPr>
        <p:spPr bwMode="auto">
          <a:xfrm>
            <a:off x="2597150" y="20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2565400" y="32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3998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6572200" cy="1152128"/>
          </a:xfrm>
        </p:spPr>
        <p:txBody>
          <a:bodyPr>
            <a:noAutofit/>
          </a:bodyPr>
          <a:lstStyle/>
          <a:p>
            <a:r>
              <a:rPr lang="tt-RU" sz="3600" b="1" dirty="0" smtClean="0">
                <a:latin typeface="Arial" panose="020B0604020202020204" pitchFamily="34" charset="0"/>
                <a:cs typeface="Arial" panose="020B0604020202020204" pitchFamily="34" charset="0"/>
              </a:rPr>
              <a:t>Укучыларның олимпиадада    катнашуы</a:t>
            </a:r>
            <a:endParaRPr lang="ru-RU" sz="3600"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88262562"/>
              </p:ext>
            </p:extLst>
          </p:nvPr>
        </p:nvGraphicFramePr>
        <p:xfrm>
          <a:off x="1203323" y="2325528"/>
          <a:ext cx="7401126" cy="2204604"/>
        </p:xfrm>
        <a:graphic>
          <a:graphicData uri="http://schemas.openxmlformats.org/drawingml/2006/table">
            <a:tbl>
              <a:tblPr firstRow="1" firstCol="1" bandRow="1">
                <a:tableStyleId>{5C22544A-7EE6-4342-B048-85BDC9FD1C3A}</a:tableStyleId>
              </a:tblPr>
              <a:tblGrid>
                <a:gridCol w="1352453"/>
                <a:gridCol w="1368152"/>
                <a:gridCol w="1342317"/>
                <a:gridCol w="1760157"/>
                <a:gridCol w="1578047"/>
              </a:tblGrid>
              <a:tr h="959456">
                <a:tc>
                  <a:txBody>
                    <a:bodyPr/>
                    <a:lstStyle/>
                    <a:p>
                      <a:pPr marL="457200" algn="just">
                        <a:spcAft>
                          <a:spcPts val="0"/>
                        </a:spcAft>
                      </a:pPr>
                      <a:r>
                        <a:rPr lang="tt-RU" sz="1600" dirty="0" smtClean="0">
                          <a:effectLst/>
                          <a:latin typeface="+mn-lt"/>
                          <a:ea typeface="+mn-ea"/>
                          <a:cs typeface="+mn-cs"/>
                        </a:rPr>
                        <a:t>Фән</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latin typeface="+mn-lt"/>
                          <a:ea typeface="+mn-ea"/>
                          <a:cs typeface="+mn-cs"/>
                        </a:rPr>
                        <a:t>Дәрәҗә</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tt-RU" sz="1600" dirty="0" smtClean="0">
                          <a:effectLst/>
                          <a:latin typeface="+mn-lt"/>
                          <a:ea typeface="+mn-ea"/>
                          <a:cs typeface="+mn-cs"/>
                        </a:rPr>
                        <a:t>Нәтиҗә</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Олимпиада</a:t>
                      </a:r>
                      <a:r>
                        <a:rPr lang="ru-RU" sz="1600" baseline="0" dirty="0" smtClean="0">
                          <a:effectLst/>
                        </a:rPr>
                        <a:t> </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err="1" smtClean="0">
                          <a:effectLst/>
                        </a:rPr>
                        <a:t>Бирелгән</a:t>
                      </a:r>
                      <a:r>
                        <a:rPr lang="ru-RU" sz="1600" dirty="0" smtClean="0">
                          <a:effectLst/>
                        </a:rPr>
                        <a:t> документ</a:t>
                      </a:r>
                      <a:endParaRPr lang="ru-RU" sz="1600" dirty="0">
                        <a:effectLst/>
                        <a:latin typeface="Calibri"/>
                        <a:ea typeface="Calibri"/>
                        <a:cs typeface="Times New Roman"/>
                      </a:endParaRPr>
                    </a:p>
                  </a:txBody>
                  <a:tcPr marL="68580" marR="68580" marT="0" marB="0"/>
                </a:tc>
              </a:tr>
              <a:tr h="1229244">
                <a:tc>
                  <a:txBody>
                    <a:bodyPr/>
                    <a:lstStyle/>
                    <a:p>
                      <a:pPr marL="457200" algn="just">
                        <a:spcAft>
                          <a:spcPts val="0"/>
                        </a:spcAft>
                      </a:pPr>
                      <a:endParaRPr lang="ru-RU" sz="1600" dirty="0" smtClean="0">
                        <a:effectLst/>
                      </a:endParaRPr>
                    </a:p>
                    <a:p>
                      <a:pPr marL="457200" algn="just">
                        <a:spcAft>
                          <a:spcPts val="0"/>
                        </a:spcAft>
                      </a:pPr>
                      <a:r>
                        <a:rPr lang="ru-RU" sz="1600" dirty="0" smtClean="0">
                          <a:effectLst/>
                        </a:rPr>
                        <a:t>Татар теле</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Район</a:t>
                      </a:r>
                    </a:p>
                    <a:p>
                      <a:pPr marL="457200" algn="just">
                        <a:spcAft>
                          <a:spcPts val="0"/>
                        </a:spcAft>
                      </a:pPr>
                      <a:endParaRPr lang="tt-RU" sz="1600" dirty="0" smtClean="0">
                        <a:effectLst/>
                        <a:latin typeface="Calibri"/>
                        <a:ea typeface="Calibri"/>
                        <a:cs typeface="Times New Roman"/>
                      </a:endParaRPr>
                    </a:p>
                    <a:p>
                      <a:pPr marL="457200" algn="just">
                        <a:spcAft>
                          <a:spcPts val="0"/>
                        </a:spcAft>
                      </a:pPr>
                      <a:r>
                        <a:rPr lang="tt-RU" sz="1600" dirty="0" smtClean="0">
                          <a:effectLst/>
                          <a:latin typeface="Calibri"/>
                          <a:ea typeface="Calibri"/>
                          <a:cs typeface="Times New Roman"/>
                        </a:rPr>
                        <a:t>Район</a:t>
                      </a:r>
                    </a:p>
                    <a:p>
                      <a:pPr marL="457200" algn="just">
                        <a:spcAft>
                          <a:spcPts val="0"/>
                        </a:spcAft>
                      </a:pP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Призер</a:t>
                      </a:r>
                    </a:p>
                    <a:p>
                      <a:pPr marL="457200" algn="just">
                        <a:spcAft>
                          <a:spcPts val="0"/>
                        </a:spcAft>
                      </a:pPr>
                      <a:endParaRPr lang="tt-RU" sz="1600" dirty="0" smtClean="0">
                        <a:effectLst/>
                        <a:latin typeface="Calibri"/>
                        <a:ea typeface="Calibri"/>
                        <a:cs typeface="Times New Roman"/>
                      </a:endParaRPr>
                    </a:p>
                    <a:p>
                      <a:pPr marL="457200" algn="just">
                        <a:spcAft>
                          <a:spcPts val="0"/>
                        </a:spcAft>
                      </a:pPr>
                      <a:r>
                        <a:rPr lang="tt-RU" sz="1600" dirty="0" smtClean="0">
                          <a:effectLst/>
                          <a:latin typeface="Calibri"/>
                          <a:ea typeface="Calibri"/>
                          <a:cs typeface="Times New Roman"/>
                        </a:rPr>
                        <a:t>Призер</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21.11.2012</a:t>
                      </a:r>
                    </a:p>
                    <a:p>
                      <a:pPr marL="457200" algn="just">
                        <a:spcAft>
                          <a:spcPts val="0"/>
                        </a:spcAft>
                      </a:pPr>
                      <a:endParaRPr lang="tt-RU" sz="1600" dirty="0" smtClean="0">
                        <a:effectLst/>
                        <a:latin typeface="Calibri"/>
                        <a:ea typeface="Calibri"/>
                        <a:cs typeface="Times New Roman"/>
                      </a:endParaRPr>
                    </a:p>
                    <a:p>
                      <a:pPr marL="457200" algn="just">
                        <a:spcAft>
                          <a:spcPts val="0"/>
                        </a:spcAft>
                      </a:pPr>
                      <a:r>
                        <a:rPr lang="tt-RU" sz="1600" dirty="0" smtClean="0">
                          <a:effectLst/>
                          <a:latin typeface="Calibri"/>
                          <a:ea typeface="Calibri"/>
                          <a:cs typeface="Times New Roman"/>
                        </a:rPr>
                        <a:t>16.12.2014</a:t>
                      </a:r>
                      <a:endParaRPr lang="ru-RU" sz="1600" dirty="0">
                        <a:effectLst/>
                        <a:latin typeface="Calibri"/>
                        <a:ea typeface="Calibri"/>
                        <a:cs typeface="Times New Roman"/>
                      </a:endParaRPr>
                    </a:p>
                  </a:txBody>
                  <a:tcPr marL="68580" marR="68580" marT="0" marB="0"/>
                </a:tc>
                <a:tc>
                  <a:txBody>
                    <a:bodyPr/>
                    <a:lstStyle/>
                    <a:p>
                      <a:pPr marL="457200" algn="just">
                        <a:spcAft>
                          <a:spcPts val="0"/>
                        </a:spcAft>
                      </a:pPr>
                      <a:r>
                        <a:rPr lang="ru-RU" sz="1600" dirty="0" smtClean="0">
                          <a:effectLst/>
                        </a:rPr>
                        <a:t>Грамота</a:t>
                      </a:r>
                    </a:p>
                    <a:p>
                      <a:pPr marL="457200" algn="just">
                        <a:spcAft>
                          <a:spcPts val="0"/>
                        </a:spcAft>
                      </a:pPr>
                      <a:endParaRPr lang="tt-RU" sz="1600" dirty="0" smtClean="0">
                        <a:effectLst/>
                        <a:latin typeface="Calibri"/>
                        <a:ea typeface="Calibri"/>
                        <a:cs typeface="Times New Roman"/>
                      </a:endParaRPr>
                    </a:p>
                    <a:p>
                      <a:pPr marL="457200" algn="just">
                        <a:spcAft>
                          <a:spcPts val="0"/>
                        </a:spcAft>
                      </a:pPr>
                      <a:r>
                        <a:rPr lang="tt-RU" sz="1600" dirty="0" smtClean="0">
                          <a:effectLst/>
                          <a:latin typeface="Calibri"/>
                          <a:ea typeface="Calibri"/>
                          <a:cs typeface="Times New Roman"/>
                        </a:rPr>
                        <a:t>Грамота</a:t>
                      </a:r>
                      <a:endParaRPr lang="ru-RU"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203325" y="1868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9892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941285">
            <a:off x="197507" y="300502"/>
            <a:ext cx="4439973" cy="250088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0771">
            <a:off x="4388716" y="-28429"/>
            <a:ext cx="4716016" cy="353701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7769">
            <a:off x="4484003" y="3382144"/>
            <a:ext cx="4668010" cy="350100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386">
            <a:off x="-364203" y="3336339"/>
            <a:ext cx="4628882" cy="3081396"/>
          </a:xfrm>
          <a:prstGeom prst="rect">
            <a:avLst/>
          </a:prstGeom>
        </p:spPr>
      </p:pic>
    </p:spTree>
    <p:extLst>
      <p:ext uri="{BB962C8B-B14F-4D97-AF65-F5344CB8AC3E}">
        <p14:creationId xmlns:p14="http://schemas.microsoft.com/office/powerpoint/2010/main" val="2425601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2656"/>
            <a:ext cx="7200800" cy="720080"/>
          </a:xfrm>
        </p:spPr>
        <p:txBody>
          <a:bodyPr/>
          <a:lstStyle/>
          <a:p>
            <a:r>
              <a:rPr lang="tt-RU" b="1" i="1" dirty="0">
                <a:solidFill>
                  <a:schemeClr val="tx1"/>
                </a:solidFill>
              </a:rPr>
              <a:t> </a:t>
            </a:r>
            <a:r>
              <a:rPr lang="tt-RU" b="1" i="1" dirty="0" smtClean="0">
                <a:solidFill>
                  <a:schemeClr val="tx1"/>
                </a:solidFill>
              </a:rPr>
              <a:t>            Аңлатма язуы</a:t>
            </a:r>
            <a:endParaRPr lang="ru-RU" b="1" i="1" dirty="0">
              <a:solidFill>
                <a:schemeClr val="tx1"/>
              </a:solidFill>
            </a:endParaRPr>
          </a:p>
        </p:txBody>
      </p:sp>
      <p:sp>
        <p:nvSpPr>
          <p:cNvPr id="3" name="Объект 2"/>
          <p:cNvSpPr>
            <a:spLocks noGrp="1"/>
          </p:cNvSpPr>
          <p:nvPr>
            <p:ph idx="1"/>
          </p:nvPr>
        </p:nvSpPr>
        <p:spPr>
          <a:xfrm>
            <a:off x="971600" y="980728"/>
            <a:ext cx="6777317" cy="5472608"/>
          </a:xfrm>
        </p:spPr>
        <p:txBody>
          <a:bodyPr>
            <a:normAutofit lnSpcReduction="10000"/>
          </a:bodyPr>
          <a:lstStyle/>
          <a:p>
            <a:pPr marL="68580" indent="0">
              <a:buNone/>
            </a:pPr>
            <a:r>
              <a:rPr lang="ru-RU" sz="1800" dirty="0" smtClean="0"/>
              <a:t>        </a:t>
            </a:r>
            <a:r>
              <a:rPr lang="ru-RU" sz="1800" dirty="0" err="1" smtClean="0"/>
              <a:t>Һәрбер</a:t>
            </a:r>
            <a:r>
              <a:rPr lang="ru-RU" sz="1800" dirty="0" smtClean="0"/>
              <a:t>  </a:t>
            </a:r>
            <a:r>
              <a:rPr lang="ru-RU" sz="1800" dirty="0" err="1" smtClean="0"/>
              <a:t>укытучы</a:t>
            </a:r>
            <a:r>
              <a:rPr lang="ru-RU" sz="1800" dirty="0" smtClean="0"/>
              <a:t>  </a:t>
            </a:r>
            <a:r>
              <a:rPr lang="ru-RU" sz="1800" dirty="0" err="1" smtClean="0"/>
              <a:t>үзенең</a:t>
            </a:r>
            <a:r>
              <a:rPr lang="ru-RU" sz="1800" dirty="0" smtClean="0"/>
              <a:t>  </a:t>
            </a:r>
            <a:r>
              <a:rPr lang="ru-RU" sz="1800" dirty="0" err="1"/>
              <a:t>эшендә</a:t>
            </a:r>
            <a:r>
              <a:rPr lang="ru-RU" sz="1800" dirty="0"/>
              <a:t> </a:t>
            </a:r>
            <a:r>
              <a:rPr lang="ru-RU" sz="1800" dirty="0" err="1"/>
              <a:t>булган</a:t>
            </a:r>
            <a:r>
              <a:rPr lang="ru-RU" sz="1800" dirty="0"/>
              <a:t> </a:t>
            </a:r>
            <a:r>
              <a:rPr lang="ru-RU" sz="1800" dirty="0" err="1" smtClean="0"/>
              <a:t>уңышларын</a:t>
            </a:r>
            <a:r>
              <a:rPr lang="ru-RU" sz="1800" dirty="0" smtClean="0"/>
              <a:t> </a:t>
            </a:r>
            <a:r>
              <a:rPr lang="ru-RU" sz="1800" dirty="0" err="1"/>
              <a:t>җыеп</a:t>
            </a:r>
            <a:r>
              <a:rPr lang="ru-RU" sz="1800" dirty="0"/>
              <a:t> </a:t>
            </a:r>
            <a:r>
              <a:rPr lang="ru-RU" sz="1800" dirty="0" smtClean="0"/>
              <a:t>бара. </a:t>
            </a:r>
            <a:r>
              <a:rPr lang="ru-RU" sz="1800" dirty="0" err="1" smtClean="0"/>
              <a:t>Аларны</a:t>
            </a:r>
            <a:r>
              <a:rPr lang="ru-RU" sz="1800" dirty="0" smtClean="0"/>
              <a:t>  </a:t>
            </a:r>
            <a:r>
              <a:rPr lang="ru-RU" sz="1800" dirty="0" err="1" smtClean="0"/>
              <a:t>папкага</a:t>
            </a:r>
            <a:r>
              <a:rPr lang="ru-RU" sz="1800" dirty="0" smtClean="0"/>
              <a:t> </a:t>
            </a:r>
            <a:r>
              <a:rPr lang="ru-RU" sz="1800" dirty="0" err="1" smtClean="0"/>
              <a:t>туплый</a:t>
            </a:r>
            <a:r>
              <a:rPr lang="ru-RU" sz="1800" dirty="0" smtClean="0"/>
              <a:t>.  </a:t>
            </a:r>
            <a:r>
              <a:rPr lang="ru-RU" sz="1800" dirty="0" err="1"/>
              <a:t>Мондый</a:t>
            </a:r>
            <a:r>
              <a:rPr lang="ru-RU" sz="1800" dirty="0"/>
              <a:t> папка </a:t>
            </a:r>
            <a:r>
              <a:rPr lang="ru-RU" sz="1800" dirty="0" err="1"/>
              <a:t>укытучының</a:t>
            </a:r>
            <a:r>
              <a:rPr lang="ru-RU" sz="1800" dirty="0"/>
              <a:t> </a:t>
            </a:r>
            <a:r>
              <a:rPr lang="ru-RU" sz="1800" dirty="0" err="1"/>
              <a:t>портфолиосы</a:t>
            </a:r>
            <a:r>
              <a:rPr lang="ru-RU" sz="1800" dirty="0"/>
              <a:t> </a:t>
            </a:r>
            <a:r>
              <a:rPr lang="ru-RU" sz="1800" dirty="0" err="1"/>
              <a:t>дип</a:t>
            </a:r>
            <a:r>
              <a:rPr lang="ru-RU" sz="1800" dirty="0"/>
              <a:t> </a:t>
            </a:r>
            <a:r>
              <a:rPr lang="ru-RU" sz="1800" dirty="0" err="1"/>
              <a:t>атала</a:t>
            </a:r>
            <a:r>
              <a:rPr lang="ru-RU" sz="1800" dirty="0" smtClean="0"/>
              <a:t>. </a:t>
            </a:r>
            <a:r>
              <a:rPr lang="ru-RU" sz="1800" dirty="0" err="1"/>
              <a:t>М</a:t>
            </a:r>
            <a:r>
              <a:rPr lang="ru-RU" sz="1800" dirty="0" err="1" smtClean="0"/>
              <a:t>әктәпнең</a:t>
            </a:r>
            <a:r>
              <a:rPr lang="ru-RU" sz="1800" dirty="0" smtClean="0"/>
              <a:t> </a:t>
            </a:r>
            <a:r>
              <a:rPr lang="ru-RU" sz="1800" dirty="0"/>
              <a:t>методик </a:t>
            </a:r>
            <a:r>
              <a:rPr lang="ru-RU" sz="1800" dirty="0" err="1"/>
              <a:t>темасыннан</a:t>
            </a:r>
            <a:r>
              <a:rPr lang="ru-RU" sz="1800" dirty="0"/>
              <a:t> </a:t>
            </a:r>
            <a:r>
              <a:rPr lang="ru-RU" sz="1800" dirty="0" err="1"/>
              <a:t>чыгып</a:t>
            </a:r>
            <a:r>
              <a:rPr lang="ru-RU" sz="1800" dirty="0"/>
              <a:t>, </a:t>
            </a:r>
            <a:r>
              <a:rPr lang="ru-RU" sz="1800" dirty="0" err="1" smtClean="0"/>
              <a:t>үземнең</a:t>
            </a:r>
            <a:r>
              <a:rPr lang="ru-RU" sz="1800" dirty="0" smtClean="0"/>
              <a:t> </a:t>
            </a:r>
            <a:r>
              <a:rPr lang="ru-RU" sz="1800" dirty="0"/>
              <a:t>методик </a:t>
            </a:r>
            <a:r>
              <a:rPr lang="ru-RU" sz="1800" dirty="0" err="1" smtClean="0"/>
              <a:t>темамны</a:t>
            </a:r>
            <a:r>
              <a:rPr lang="ru-RU" sz="1800" dirty="0" smtClean="0"/>
              <a:t> </a:t>
            </a:r>
            <a:r>
              <a:rPr lang="ru-RU" sz="1800" dirty="0" err="1" smtClean="0"/>
              <a:t>сайладым</a:t>
            </a:r>
            <a:r>
              <a:rPr lang="ru-RU" sz="1800" dirty="0" smtClean="0"/>
              <a:t>. </a:t>
            </a:r>
            <a:r>
              <a:rPr lang="ru-RU" sz="1800" dirty="0" err="1" smtClean="0"/>
              <a:t>Нәтиҗәләр</a:t>
            </a:r>
            <a:r>
              <a:rPr lang="ru-RU" sz="1800" dirty="0" smtClean="0"/>
              <a:t> </a:t>
            </a:r>
            <a:r>
              <a:rPr lang="ru-RU" sz="1800" dirty="0"/>
              <a:t>белән </a:t>
            </a:r>
            <a:r>
              <a:rPr lang="ru-RU" sz="1800" dirty="0" err="1"/>
              <a:t>даими</a:t>
            </a:r>
            <a:r>
              <a:rPr lang="ru-RU" sz="1800" dirty="0"/>
              <a:t> </a:t>
            </a:r>
            <a:r>
              <a:rPr lang="ru-RU" sz="1800" dirty="0" smtClean="0"/>
              <a:t> </a:t>
            </a:r>
            <a:r>
              <a:rPr lang="ru-RU" sz="1800" dirty="0"/>
              <a:t>метод  яки педагогик </a:t>
            </a:r>
            <a:r>
              <a:rPr lang="ru-RU" sz="1800" dirty="0" err="1"/>
              <a:t>киңәшмә</a:t>
            </a:r>
            <a:r>
              <a:rPr lang="ru-RU" sz="1800" dirty="0"/>
              <a:t> </a:t>
            </a:r>
            <a:r>
              <a:rPr lang="ru-RU" sz="1800" dirty="0" err="1"/>
              <a:t>утырышларында</a:t>
            </a:r>
            <a:r>
              <a:rPr lang="ru-RU" sz="1800" dirty="0"/>
              <a:t>  </a:t>
            </a:r>
            <a:r>
              <a:rPr lang="ru-RU" sz="1800" dirty="0" err="1" smtClean="0"/>
              <a:t>таныштырабыз</a:t>
            </a:r>
            <a:r>
              <a:rPr lang="ru-RU" sz="1800" dirty="0" smtClean="0"/>
              <a:t>.  </a:t>
            </a:r>
            <a:r>
              <a:rPr lang="ru-RU" sz="1800" dirty="0" err="1"/>
              <a:t>Э</a:t>
            </a:r>
            <a:r>
              <a:rPr lang="ru-RU" sz="1800" dirty="0" err="1" smtClean="0"/>
              <a:t>ш</a:t>
            </a:r>
            <a:r>
              <a:rPr lang="ru-RU" sz="1800" dirty="0" smtClean="0"/>
              <a:t> </a:t>
            </a:r>
            <a:r>
              <a:rPr lang="ru-RU" sz="1800" dirty="0" err="1" smtClean="0"/>
              <a:t>нәтиҗәләрем</a:t>
            </a:r>
            <a:r>
              <a:rPr lang="ru-RU" sz="1800" dirty="0" smtClean="0"/>
              <a:t> </a:t>
            </a:r>
            <a:r>
              <a:rPr lang="ru-RU" sz="1800" dirty="0" err="1"/>
              <a:t>портфолиога</a:t>
            </a:r>
            <a:r>
              <a:rPr lang="ru-RU" sz="1800" dirty="0"/>
              <a:t> </a:t>
            </a:r>
            <a:r>
              <a:rPr lang="ru-RU" sz="1800" dirty="0" err="1"/>
              <a:t>җыелып</a:t>
            </a:r>
            <a:r>
              <a:rPr lang="ru-RU" sz="1800" dirty="0"/>
              <a:t> </a:t>
            </a:r>
            <a:r>
              <a:rPr lang="ru-RU" sz="1800" dirty="0" err="1"/>
              <a:t>барыла</a:t>
            </a:r>
            <a:r>
              <a:rPr lang="ru-RU" sz="1800" dirty="0"/>
              <a:t>. </a:t>
            </a:r>
            <a:endParaRPr lang="ru-RU" sz="1800" dirty="0" smtClean="0"/>
          </a:p>
          <a:p>
            <a:pPr marL="68580" indent="0">
              <a:buNone/>
            </a:pPr>
            <a:r>
              <a:rPr lang="ru-RU" sz="1800" dirty="0" smtClean="0"/>
              <a:t>        </a:t>
            </a:r>
            <a:r>
              <a:rPr lang="ru-RU" sz="1800" dirty="0" err="1"/>
              <a:t>Мәктәп</a:t>
            </a:r>
            <a:r>
              <a:rPr lang="ru-RU" sz="1800" dirty="0"/>
              <a:t> </a:t>
            </a:r>
            <a:r>
              <a:rPr lang="ru-RU" sz="1800" dirty="0" err="1"/>
              <a:t>баланың</a:t>
            </a:r>
            <a:r>
              <a:rPr lang="ru-RU" sz="1800" dirty="0"/>
              <a:t> </a:t>
            </a:r>
            <a:r>
              <a:rPr lang="ru-RU" sz="1800" dirty="0" err="1"/>
              <a:t>икенче</a:t>
            </a:r>
            <a:r>
              <a:rPr lang="ru-RU" sz="1800" dirty="0"/>
              <a:t> </a:t>
            </a:r>
            <a:r>
              <a:rPr lang="ru-RU" sz="1800" dirty="0" err="1"/>
              <a:t>өе</a:t>
            </a:r>
            <a:r>
              <a:rPr lang="ru-RU" sz="1800" dirty="0"/>
              <a:t>, ә </a:t>
            </a:r>
            <a:r>
              <a:rPr lang="ru-RU" sz="1800" dirty="0" err="1"/>
              <a:t>укытучы</a:t>
            </a:r>
            <a:r>
              <a:rPr lang="ru-RU" sz="1800" dirty="0"/>
              <a:t> </a:t>
            </a:r>
            <a:r>
              <a:rPr lang="ru-RU" sz="1800" dirty="0" err="1"/>
              <a:t>аның</a:t>
            </a:r>
            <a:r>
              <a:rPr lang="ru-RU" sz="1800" dirty="0"/>
              <a:t> “</a:t>
            </a:r>
            <a:r>
              <a:rPr lang="ru-RU" sz="1800" dirty="0" err="1"/>
              <a:t>икенче</a:t>
            </a:r>
            <a:r>
              <a:rPr lang="ru-RU" sz="1800" dirty="0"/>
              <a:t> </a:t>
            </a:r>
            <a:r>
              <a:rPr lang="ru-RU" sz="1800" dirty="0" err="1"/>
              <a:t>әнисе</a:t>
            </a:r>
            <a:r>
              <a:rPr lang="ru-RU" sz="1800" dirty="0"/>
              <a:t>” </a:t>
            </a:r>
            <a:r>
              <a:rPr lang="ru-RU" sz="1800" dirty="0" err="1"/>
              <a:t>булырга</a:t>
            </a:r>
            <a:r>
              <a:rPr lang="ru-RU" sz="1800" dirty="0"/>
              <a:t> </a:t>
            </a:r>
            <a:r>
              <a:rPr lang="ru-RU" sz="1800" dirty="0" err="1"/>
              <a:t>тиеш</a:t>
            </a:r>
            <a:r>
              <a:rPr lang="ru-RU" sz="1800" dirty="0"/>
              <a:t>, </a:t>
            </a:r>
            <a:r>
              <a:rPr lang="ru-RU" sz="1800" dirty="0" err="1"/>
              <a:t>минемчә</a:t>
            </a:r>
            <a:r>
              <a:rPr lang="ru-RU" sz="1800" dirty="0"/>
              <a:t>. </a:t>
            </a:r>
            <a:r>
              <a:rPr lang="ru-RU" sz="1800" dirty="0" err="1"/>
              <a:t>Һәр</a:t>
            </a:r>
            <a:r>
              <a:rPr lang="ru-RU" sz="1800" dirty="0"/>
              <a:t> </a:t>
            </a:r>
            <a:r>
              <a:rPr lang="ru-RU" sz="1800" dirty="0" err="1"/>
              <a:t>балага</a:t>
            </a:r>
            <a:r>
              <a:rPr lang="ru-RU" sz="1800" dirty="0"/>
              <a:t> </a:t>
            </a:r>
            <a:r>
              <a:rPr lang="ru-RU" sz="1800" dirty="0" err="1"/>
              <a:t>әни</a:t>
            </a:r>
            <a:r>
              <a:rPr lang="ru-RU" sz="1800" dirty="0"/>
              <a:t> </a:t>
            </a:r>
            <a:r>
              <a:rPr lang="ru-RU" sz="1800" dirty="0" err="1"/>
              <a:t>буларак</a:t>
            </a:r>
            <a:r>
              <a:rPr lang="ru-RU" sz="1800" dirty="0"/>
              <a:t> </a:t>
            </a:r>
            <a:r>
              <a:rPr lang="ru-RU" sz="1800" dirty="0" err="1"/>
              <a:t>якын</a:t>
            </a:r>
            <a:r>
              <a:rPr lang="ru-RU" sz="1800" dirty="0"/>
              <a:t> </a:t>
            </a:r>
            <a:r>
              <a:rPr lang="ru-RU" sz="1800" dirty="0" err="1"/>
              <a:t>килергә</a:t>
            </a:r>
            <a:r>
              <a:rPr lang="ru-RU" sz="1800" dirty="0"/>
              <a:t> </a:t>
            </a:r>
            <a:r>
              <a:rPr lang="ru-RU" sz="1800" dirty="0" err="1"/>
              <a:t>тырышам</a:t>
            </a:r>
            <a:r>
              <a:rPr lang="ru-RU" sz="1800" dirty="0"/>
              <a:t>. </a:t>
            </a:r>
            <a:r>
              <a:rPr lang="ru-RU" sz="1800" dirty="0" err="1"/>
              <a:t>Бүгенге</a:t>
            </a:r>
            <a:r>
              <a:rPr lang="ru-RU" sz="1800" dirty="0"/>
              <a:t> </a:t>
            </a:r>
            <a:r>
              <a:rPr lang="ru-RU" sz="1800" dirty="0" err="1"/>
              <a:t>көндә</a:t>
            </a:r>
            <a:r>
              <a:rPr lang="ru-RU" sz="1800" dirty="0"/>
              <a:t> 21 </a:t>
            </a:r>
            <a:r>
              <a:rPr lang="ru-RU" sz="1800" dirty="0" err="1"/>
              <a:t>нче</a:t>
            </a:r>
            <a:r>
              <a:rPr lang="ru-RU" sz="1800" dirty="0"/>
              <a:t> </a:t>
            </a:r>
            <a:r>
              <a:rPr lang="ru-RU" sz="1800" dirty="0" err="1"/>
              <a:t>гасыр</a:t>
            </a:r>
            <a:r>
              <a:rPr lang="ru-RU" sz="1800" dirty="0"/>
              <a:t> </a:t>
            </a:r>
            <a:r>
              <a:rPr lang="ru-RU" sz="1800" dirty="0" err="1"/>
              <a:t>укытучысыннан</a:t>
            </a:r>
            <a:r>
              <a:rPr lang="ru-RU" sz="1800" dirty="0"/>
              <a:t> педагогик культура һәм педагогик </a:t>
            </a:r>
            <a:r>
              <a:rPr lang="ru-RU" sz="1800" dirty="0" err="1"/>
              <a:t>фикер</a:t>
            </a:r>
            <a:r>
              <a:rPr lang="ru-RU" sz="1800" dirty="0"/>
              <a:t> </a:t>
            </a:r>
            <a:r>
              <a:rPr lang="ru-RU" sz="1800" dirty="0" err="1"/>
              <a:t>йөртү</a:t>
            </a:r>
            <a:r>
              <a:rPr lang="ru-RU" sz="1800" dirty="0"/>
              <a:t> </a:t>
            </a:r>
            <a:r>
              <a:rPr lang="ru-RU" sz="1800" dirty="0" err="1"/>
              <a:t>таләп</a:t>
            </a:r>
            <a:r>
              <a:rPr lang="ru-RU" sz="1800" dirty="0"/>
              <a:t> </a:t>
            </a:r>
            <a:r>
              <a:rPr lang="ru-RU" sz="1800" dirty="0" err="1"/>
              <a:t>ителә</a:t>
            </a:r>
            <a:r>
              <a:rPr lang="ru-RU" sz="1800" dirty="0"/>
              <a:t>. </a:t>
            </a:r>
            <a:r>
              <a:rPr lang="ru-RU" sz="1800" dirty="0" err="1"/>
              <a:t>Мәктәпләргә</a:t>
            </a:r>
            <a:r>
              <a:rPr lang="ru-RU" sz="1800" dirty="0"/>
              <a:t> </a:t>
            </a:r>
            <a:r>
              <a:rPr lang="ru-RU" sz="1800" dirty="0" err="1"/>
              <a:t>укытучы</a:t>
            </a:r>
            <a:r>
              <a:rPr lang="ru-RU" sz="1800" dirty="0"/>
              <a:t>- универсал </a:t>
            </a:r>
            <a:r>
              <a:rPr lang="ru-RU" sz="1800" dirty="0" err="1"/>
              <a:t>кирәк</a:t>
            </a:r>
            <a:r>
              <a:rPr lang="ru-RU" sz="1800" dirty="0"/>
              <a:t>. </a:t>
            </a:r>
            <a:r>
              <a:rPr lang="ru-RU" sz="1800" dirty="0" err="1"/>
              <a:t>Аның</a:t>
            </a:r>
            <a:r>
              <a:rPr lang="ru-RU" sz="1800" dirty="0"/>
              <a:t> </a:t>
            </a:r>
            <a:r>
              <a:rPr lang="ru-RU" sz="1800" dirty="0" err="1"/>
              <a:t>өстенә</a:t>
            </a:r>
            <a:r>
              <a:rPr lang="ru-RU" sz="1800" dirty="0"/>
              <a:t> </a:t>
            </a:r>
            <a:r>
              <a:rPr lang="ru-RU" sz="1800" dirty="0" err="1"/>
              <a:t>укытучы</a:t>
            </a:r>
            <a:r>
              <a:rPr lang="ru-RU" sz="1800" dirty="0"/>
              <a:t>  </a:t>
            </a:r>
            <a:r>
              <a:rPr lang="ru-RU" sz="1800" dirty="0" err="1"/>
              <a:t>тәнкыйди</a:t>
            </a:r>
            <a:r>
              <a:rPr lang="ru-RU" sz="1800" dirty="0"/>
              <a:t> </a:t>
            </a:r>
            <a:r>
              <a:rPr lang="ru-RU" sz="1800" dirty="0" err="1"/>
              <a:t>фикерләүгә</a:t>
            </a:r>
            <a:r>
              <a:rPr lang="ru-RU" sz="1800" dirty="0"/>
              <a:t> </a:t>
            </a:r>
            <a:r>
              <a:rPr lang="ru-RU" sz="1800" dirty="0" err="1"/>
              <a:t>ия</a:t>
            </a:r>
            <a:r>
              <a:rPr lang="ru-RU" sz="1800" dirty="0"/>
              <a:t> </a:t>
            </a:r>
            <a:r>
              <a:rPr lang="ru-RU" sz="1800" dirty="0" err="1"/>
              <a:t>булырга</a:t>
            </a:r>
            <a:r>
              <a:rPr lang="ru-RU" sz="1800" dirty="0"/>
              <a:t> </a:t>
            </a:r>
            <a:r>
              <a:rPr lang="ru-RU" sz="1800" dirty="0" err="1"/>
              <a:t>тиеш</a:t>
            </a:r>
            <a:r>
              <a:rPr lang="ru-RU" sz="1800" dirty="0"/>
              <a:t>. </a:t>
            </a:r>
            <a:r>
              <a:rPr lang="ru-RU" sz="1800" dirty="0" err="1"/>
              <a:t>Заман</a:t>
            </a:r>
            <a:r>
              <a:rPr lang="ru-RU" sz="1800" dirty="0"/>
              <a:t> белән </a:t>
            </a:r>
            <a:r>
              <a:rPr lang="ru-RU" sz="1800" dirty="0" err="1"/>
              <a:t>бергә</a:t>
            </a:r>
            <a:r>
              <a:rPr lang="ru-RU" sz="1800" dirty="0"/>
              <a:t> </a:t>
            </a:r>
            <a:r>
              <a:rPr lang="ru-RU" sz="1800" dirty="0" err="1"/>
              <a:t>атлыйм</a:t>
            </a:r>
            <a:r>
              <a:rPr lang="ru-RU" sz="1800" dirty="0"/>
              <a:t> </a:t>
            </a:r>
            <a:r>
              <a:rPr lang="ru-RU" sz="1800" dirty="0" err="1"/>
              <a:t>дисәң</a:t>
            </a:r>
            <a:r>
              <a:rPr lang="ru-RU" sz="1800" dirty="0"/>
              <a:t>, бер </a:t>
            </a:r>
            <a:r>
              <a:rPr lang="ru-RU" sz="1800" dirty="0" err="1"/>
              <a:t>генә</a:t>
            </a:r>
            <a:r>
              <a:rPr lang="ru-RU" sz="1800" dirty="0"/>
              <a:t> </a:t>
            </a:r>
            <a:r>
              <a:rPr lang="ru-RU" sz="1800" dirty="0" err="1"/>
              <a:t>адымга</a:t>
            </a:r>
            <a:r>
              <a:rPr lang="ru-RU" sz="1800" dirty="0"/>
              <a:t> да </a:t>
            </a:r>
            <a:r>
              <a:rPr lang="ru-RU" sz="1800" dirty="0" err="1"/>
              <a:t>артка</a:t>
            </a:r>
            <a:r>
              <a:rPr lang="ru-RU" sz="1800" dirty="0"/>
              <a:t> </a:t>
            </a:r>
            <a:r>
              <a:rPr lang="ru-RU" sz="1800" dirty="0" err="1"/>
              <a:t>калырга</a:t>
            </a:r>
            <a:r>
              <a:rPr lang="ru-RU" sz="1800" dirty="0"/>
              <a:t> </a:t>
            </a:r>
            <a:r>
              <a:rPr lang="ru-RU" sz="1800" dirty="0" err="1"/>
              <a:t>ярамый</a:t>
            </a:r>
            <a:r>
              <a:rPr lang="ru-RU" sz="1800" dirty="0"/>
              <a:t>. </a:t>
            </a:r>
            <a:r>
              <a:rPr lang="ru-RU" sz="1800" dirty="0" err="1"/>
              <a:t>Хәзер</a:t>
            </a:r>
            <a:r>
              <a:rPr lang="ru-RU" sz="1800" dirty="0"/>
              <a:t> </a:t>
            </a:r>
            <a:r>
              <a:rPr lang="ru-RU" sz="1800" dirty="0" err="1"/>
              <a:t>мәктәптә</a:t>
            </a:r>
            <a:r>
              <a:rPr lang="ru-RU" sz="1800" dirty="0"/>
              <a:t> </a:t>
            </a:r>
            <a:r>
              <a:rPr lang="ru-RU" sz="1800" dirty="0" err="1"/>
              <a:t>инновацион</a:t>
            </a:r>
            <a:r>
              <a:rPr lang="ru-RU" sz="1800" dirty="0"/>
              <a:t> </a:t>
            </a:r>
            <a:r>
              <a:rPr lang="ru-RU" sz="1800" dirty="0" err="1"/>
              <a:t>эшчәнлегенә</a:t>
            </a:r>
            <a:r>
              <a:rPr lang="ru-RU" sz="1800" dirty="0"/>
              <a:t> туры </a:t>
            </a:r>
            <a:r>
              <a:rPr lang="ru-RU" sz="1800" dirty="0" err="1"/>
              <a:t>килә</a:t>
            </a:r>
            <a:r>
              <a:rPr lang="ru-RU" sz="1800" dirty="0"/>
              <a:t> </a:t>
            </a:r>
            <a:r>
              <a:rPr lang="ru-RU" sz="1800" dirty="0" err="1"/>
              <a:t>торган</a:t>
            </a:r>
            <a:r>
              <a:rPr lang="ru-RU" sz="1800" dirty="0"/>
              <a:t> </a:t>
            </a:r>
            <a:r>
              <a:rPr lang="ru-RU" sz="1800" dirty="0" err="1"/>
              <a:t>гадәттәгечә</a:t>
            </a:r>
            <a:r>
              <a:rPr lang="ru-RU" sz="1800" dirty="0"/>
              <a:t> </a:t>
            </a:r>
            <a:r>
              <a:rPr lang="ru-RU" sz="1800" dirty="0" err="1"/>
              <a:t>уку-белемне</a:t>
            </a:r>
            <a:r>
              <a:rPr lang="ru-RU" sz="1800" dirty="0"/>
              <a:t> </a:t>
            </a:r>
            <a:r>
              <a:rPr lang="ru-RU" sz="1800" dirty="0" err="1"/>
              <a:t>тулыландыру</a:t>
            </a:r>
            <a:r>
              <a:rPr lang="ru-RU" sz="1800" dirty="0"/>
              <a:t> һәм </a:t>
            </a:r>
            <a:r>
              <a:rPr lang="ru-RU" sz="1800" dirty="0" err="1"/>
              <a:t>фәнни-тикшеренү</a:t>
            </a:r>
            <a:r>
              <a:rPr lang="ru-RU" sz="1800" dirty="0"/>
              <a:t> </a:t>
            </a:r>
            <a:r>
              <a:rPr lang="ru-RU" sz="1800" dirty="0" err="1"/>
              <a:t>юнәлешендәге</a:t>
            </a:r>
            <a:r>
              <a:rPr lang="ru-RU" sz="1800" dirty="0"/>
              <a:t> методик </a:t>
            </a:r>
            <a:r>
              <a:rPr lang="ru-RU" sz="1800" dirty="0" err="1"/>
              <a:t>эш</a:t>
            </a:r>
            <a:r>
              <a:rPr lang="ru-RU" sz="1800" dirty="0"/>
              <a:t> </a:t>
            </a:r>
            <a:r>
              <a:rPr lang="ru-RU" sz="1800" dirty="0" err="1"/>
              <a:t>иң</a:t>
            </a:r>
            <a:r>
              <a:rPr lang="ru-RU" sz="1800" dirty="0"/>
              <a:t> </a:t>
            </a:r>
            <a:r>
              <a:rPr lang="ru-RU" sz="1800" dirty="0" err="1"/>
              <a:t>нәтиҗәлеләрдән</a:t>
            </a:r>
            <a:r>
              <a:rPr lang="ru-RU" sz="1800" dirty="0"/>
              <a:t> </a:t>
            </a:r>
            <a:r>
              <a:rPr lang="ru-RU" sz="1800" dirty="0" err="1"/>
              <a:t>санала</a:t>
            </a:r>
            <a:r>
              <a:rPr lang="ru-RU" sz="1800" dirty="0"/>
              <a:t>. </a:t>
            </a:r>
          </a:p>
        </p:txBody>
      </p:sp>
    </p:spTree>
    <p:extLst>
      <p:ext uri="{BB962C8B-B14F-4D97-AF65-F5344CB8AC3E}">
        <p14:creationId xmlns:p14="http://schemas.microsoft.com/office/powerpoint/2010/main" val="81788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404664"/>
            <a:ext cx="6777317" cy="5472608"/>
          </a:xfrm>
        </p:spPr>
        <p:txBody>
          <a:bodyPr>
            <a:noAutofit/>
          </a:bodyPr>
          <a:lstStyle/>
          <a:p>
            <a:pPr marL="68580" lvl="1" indent="0">
              <a:buNone/>
            </a:pPr>
            <a:r>
              <a:rPr lang="tt-RU" sz="1800" dirty="0" smtClean="0"/>
              <a:t>        Шуннан </a:t>
            </a:r>
            <a:r>
              <a:rPr lang="tt-RU" sz="1800" dirty="0"/>
              <a:t>чыгып, </a:t>
            </a:r>
            <a:r>
              <a:rPr lang="tt-RU" sz="1800" dirty="0" smtClean="0"/>
              <a:t> укытучы </a:t>
            </a:r>
            <a:r>
              <a:rPr lang="tt-RU" sz="1800" dirty="0"/>
              <a:t>методик </a:t>
            </a:r>
            <a:r>
              <a:rPr lang="tt-RU" sz="1800" dirty="0" smtClean="0"/>
              <a:t>эшчәнлеген </a:t>
            </a:r>
            <a:r>
              <a:rPr lang="tt-RU" sz="1800" dirty="0"/>
              <a:t>яңа инновацион технологияләр кулланып </a:t>
            </a:r>
            <a:r>
              <a:rPr lang="tt-RU" sz="1800" dirty="0" smtClean="0"/>
              <a:t>эшләүне </a:t>
            </a:r>
            <a:r>
              <a:rPr lang="tt-RU" sz="1800" dirty="0"/>
              <a:t>дәвам </a:t>
            </a:r>
            <a:r>
              <a:rPr lang="tt-RU" sz="1800" dirty="0" smtClean="0"/>
              <a:t>итәргә тиеш.  </a:t>
            </a:r>
            <a:r>
              <a:rPr lang="tt-RU" sz="1800" dirty="0"/>
              <a:t>Мин шуңа күрә үземнең дәресләремдә электрон </a:t>
            </a:r>
            <a:r>
              <a:rPr lang="tt-RU" sz="1800" dirty="0" smtClean="0"/>
              <a:t>укыту ярдәмлекләреннән</a:t>
            </a:r>
            <a:r>
              <a:rPr lang="tt-RU" sz="1800" dirty="0"/>
              <a:t>, </a:t>
            </a:r>
            <a:r>
              <a:rPr lang="tt-RU" sz="1800" dirty="0" smtClean="0"/>
              <a:t> интернет-ресурслардан </a:t>
            </a:r>
            <a:r>
              <a:rPr lang="tt-RU" sz="1800" dirty="0"/>
              <a:t>киң файдаланам, укучылар белән берлектә эзләнү-тикшерү эшчәнлеген оештырам, белем сыйфатын бәяләү өчен компьютер тестларын кулланам. Компьютер технологияләрен һәр дәрестә актив куллану яхшы нәтиҗәләр бирә, укучы шәхесен һәрьяклы үстерү өчен ярдәм итә. Татар теле һәм әдәбияты буенча программада каралган материалны нәтиҗәле үзләштерүгә мин эшчәнлекнең төрле төрләре аша ирешәм</a:t>
            </a:r>
            <a:r>
              <a:rPr lang="tt-RU" sz="1800" dirty="0" smtClean="0"/>
              <a:t>.</a:t>
            </a:r>
          </a:p>
          <a:p>
            <a:pPr marL="68580" lvl="1" indent="0">
              <a:buNone/>
            </a:pPr>
            <a:r>
              <a:rPr lang="ru-RU" sz="1800" dirty="0"/>
              <a:t> </a:t>
            </a:r>
            <a:r>
              <a:rPr lang="tt-RU" sz="1800" dirty="0"/>
              <a:t> </a:t>
            </a:r>
            <a:r>
              <a:rPr lang="tt-RU" sz="1800" dirty="0" smtClean="0"/>
              <a:t>    </a:t>
            </a:r>
            <a:r>
              <a:rPr lang="tt-RU" sz="1800" dirty="0"/>
              <a:t>Имтиханнарга әзерләнүдә бүгенге көндә кулланылучы заманча эш алымнары бик нык ярдәм итә. Сингапур системасына караган укытучы-укучы дискуссияләре, һәр балага индивидуаль якын килү методларын, компьютер технологияләрен кулланып эшләү теләсә нинди материалны бик җиңел үзләштерергә мөмкинлек бирә.</a:t>
            </a:r>
          </a:p>
          <a:p>
            <a:pPr marL="68580" lvl="1" indent="0">
              <a:buNone/>
            </a:pPr>
            <a:endParaRPr lang="ru-RU" sz="1600" dirty="0"/>
          </a:p>
        </p:txBody>
      </p:sp>
    </p:spTree>
    <p:extLst>
      <p:ext uri="{BB962C8B-B14F-4D97-AF65-F5344CB8AC3E}">
        <p14:creationId xmlns:p14="http://schemas.microsoft.com/office/powerpoint/2010/main" val="41272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29600" cy="4572000"/>
          </a:xfrm>
        </p:spPr>
        <p:txBody>
          <a:bodyPr>
            <a:normAutofit fontScale="92500" lnSpcReduction="10000"/>
          </a:bodyPr>
          <a:lstStyle/>
          <a:p>
            <a:pPr marL="0" indent="0">
              <a:buNone/>
            </a:pPr>
            <a:r>
              <a:rPr lang="ru-RU" sz="3600" dirty="0" smtClean="0">
                <a:solidFill>
                  <a:schemeClr val="bg1">
                    <a:lumMod val="95000"/>
                    <a:lumOff val="5000"/>
                  </a:schemeClr>
                </a:solidFill>
              </a:rPr>
              <a:t>1997  </a:t>
            </a:r>
            <a:r>
              <a:rPr lang="ru-RU" sz="3600" dirty="0" err="1" smtClean="0">
                <a:solidFill>
                  <a:schemeClr val="bg1">
                    <a:lumMod val="95000"/>
                    <a:lumOff val="5000"/>
                  </a:schemeClr>
                </a:solidFill>
              </a:rPr>
              <a:t>нче</a:t>
            </a:r>
            <a:r>
              <a:rPr lang="ru-RU" sz="3600" dirty="0" smtClean="0">
                <a:solidFill>
                  <a:schemeClr val="bg1">
                    <a:lumMod val="95000"/>
                    <a:lumOff val="5000"/>
                  </a:schemeClr>
                </a:solidFill>
              </a:rPr>
              <a:t> </a:t>
            </a:r>
            <a:r>
              <a:rPr lang="ru-RU" sz="3600" dirty="0" err="1" smtClean="0">
                <a:solidFill>
                  <a:schemeClr val="bg1">
                    <a:lumMod val="95000"/>
                    <a:lumOff val="5000"/>
                  </a:schemeClr>
                </a:solidFill>
              </a:rPr>
              <a:t>елда</a:t>
            </a:r>
            <a:r>
              <a:rPr lang="ru-RU" sz="3600" dirty="0" smtClean="0">
                <a:solidFill>
                  <a:schemeClr val="bg1">
                    <a:lumMod val="95000"/>
                    <a:lumOff val="5000"/>
                  </a:schemeClr>
                </a:solidFill>
              </a:rPr>
              <a:t> Яр </a:t>
            </a:r>
            <a:r>
              <a:rPr lang="ru-RU" sz="3600" dirty="0" err="1" smtClean="0">
                <a:solidFill>
                  <a:schemeClr val="bg1">
                    <a:lumMod val="95000"/>
                    <a:lumOff val="5000"/>
                  </a:schemeClr>
                </a:solidFill>
              </a:rPr>
              <a:t>Чаллы</a:t>
            </a:r>
            <a:r>
              <a:rPr lang="ru-RU" sz="3600" dirty="0" smtClean="0">
                <a:solidFill>
                  <a:schemeClr val="bg1">
                    <a:lumMod val="95000"/>
                    <a:lumOff val="5000"/>
                  </a:schemeClr>
                </a:solidFill>
              </a:rPr>
              <a:t> педагогия </a:t>
            </a:r>
            <a:r>
              <a:rPr lang="ru-RU" sz="3600" dirty="0" err="1" smtClean="0">
                <a:solidFill>
                  <a:schemeClr val="bg1">
                    <a:lumMod val="95000"/>
                    <a:lumOff val="5000"/>
                  </a:schemeClr>
                </a:solidFill>
              </a:rPr>
              <a:t>институтының</a:t>
            </a:r>
            <a:r>
              <a:rPr lang="ru-RU" sz="3600" dirty="0">
                <a:solidFill>
                  <a:schemeClr val="bg1">
                    <a:lumMod val="95000"/>
                    <a:lumOff val="5000"/>
                  </a:schemeClr>
                </a:solidFill>
              </a:rPr>
              <a:t> </a:t>
            </a:r>
            <a:r>
              <a:rPr lang="ru-RU" sz="3600" dirty="0" smtClean="0">
                <a:solidFill>
                  <a:schemeClr val="bg1">
                    <a:lumMod val="95000"/>
                    <a:lumOff val="5000"/>
                  </a:schemeClr>
                </a:solidFill>
              </a:rPr>
              <a:t> филология </a:t>
            </a:r>
            <a:r>
              <a:rPr lang="ru-RU" sz="3600" dirty="0" err="1" smtClean="0">
                <a:solidFill>
                  <a:schemeClr val="bg1">
                    <a:lumMod val="95000"/>
                    <a:lumOff val="5000"/>
                  </a:schemeClr>
                </a:solidFill>
              </a:rPr>
              <a:t>факультетын</a:t>
            </a:r>
            <a:r>
              <a:rPr lang="ru-RU" sz="3600" dirty="0" smtClean="0">
                <a:solidFill>
                  <a:schemeClr val="bg1">
                    <a:lumMod val="95000"/>
                    <a:lumOff val="5000"/>
                  </a:schemeClr>
                </a:solidFill>
              </a:rPr>
              <a:t>  </a:t>
            </a:r>
            <a:r>
              <a:rPr lang="ru-RU" sz="3600" dirty="0" err="1" smtClean="0">
                <a:solidFill>
                  <a:schemeClr val="bg1">
                    <a:lumMod val="95000"/>
                    <a:lumOff val="5000"/>
                  </a:schemeClr>
                </a:solidFill>
              </a:rPr>
              <a:t>тәмамладым</a:t>
            </a:r>
            <a:r>
              <a:rPr lang="ru-RU" sz="3600" dirty="0" smtClean="0">
                <a:solidFill>
                  <a:schemeClr val="bg1">
                    <a:lumMod val="95000"/>
                    <a:lumOff val="5000"/>
                  </a:schemeClr>
                </a:solidFill>
              </a:rPr>
              <a:t>.</a:t>
            </a:r>
            <a:br>
              <a:rPr lang="ru-RU" sz="3600" dirty="0" smtClean="0">
                <a:solidFill>
                  <a:schemeClr val="bg1">
                    <a:lumMod val="95000"/>
                    <a:lumOff val="5000"/>
                  </a:schemeClr>
                </a:solidFill>
              </a:rPr>
            </a:br>
            <a:r>
              <a:rPr lang="ru-RU" sz="3600" dirty="0" err="1" smtClean="0">
                <a:solidFill>
                  <a:schemeClr val="bg1">
                    <a:lumMod val="95000"/>
                    <a:lumOff val="5000"/>
                  </a:schemeClr>
                </a:solidFill>
              </a:rPr>
              <a:t>Белгечлек</a:t>
            </a:r>
            <a:r>
              <a:rPr lang="ru-RU" sz="3600" dirty="0" smtClean="0">
                <a:solidFill>
                  <a:schemeClr val="bg1">
                    <a:lumMod val="95000"/>
                    <a:lumOff val="5000"/>
                  </a:schemeClr>
                </a:solidFill>
              </a:rPr>
              <a:t> –  татар теле һәм </a:t>
            </a:r>
            <a:r>
              <a:rPr lang="ru-RU" sz="3600" dirty="0" err="1" smtClean="0">
                <a:solidFill>
                  <a:schemeClr val="bg1">
                    <a:lumMod val="95000"/>
                    <a:lumOff val="5000"/>
                  </a:schemeClr>
                </a:solidFill>
              </a:rPr>
              <a:t>әдәбияты</a:t>
            </a:r>
            <a:r>
              <a:rPr lang="ru-RU" sz="3600" dirty="0" smtClean="0">
                <a:solidFill>
                  <a:schemeClr val="bg1">
                    <a:lumMod val="95000"/>
                    <a:lumOff val="5000"/>
                  </a:schemeClr>
                </a:solidFill>
              </a:rPr>
              <a:t> </a:t>
            </a:r>
            <a:r>
              <a:rPr lang="ru-RU" sz="3600" dirty="0" err="1" smtClean="0">
                <a:solidFill>
                  <a:schemeClr val="bg1">
                    <a:lumMod val="95000"/>
                    <a:lumOff val="5000"/>
                  </a:schemeClr>
                </a:solidFill>
              </a:rPr>
              <a:t>укытучысы</a:t>
            </a:r>
            <a:r>
              <a:rPr lang="ru-RU" sz="3600" dirty="0" smtClean="0">
                <a:solidFill>
                  <a:schemeClr val="bg1">
                    <a:lumMod val="95000"/>
                    <a:lumOff val="5000"/>
                  </a:schemeClr>
                </a:solidFill>
              </a:rPr>
              <a:t>.</a:t>
            </a:r>
            <a:br>
              <a:rPr lang="ru-RU" sz="3600" dirty="0" smtClean="0">
                <a:solidFill>
                  <a:schemeClr val="bg1">
                    <a:lumMod val="95000"/>
                    <a:lumOff val="5000"/>
                  </a:schemeClr>
                </a:solidFill>
              </a:rPr>
            </a:br>
            <a:r>
              <a:rPr lang="ru-RU" sz="3600" dirty="0" smtClean="0">
                <a:solidFill>
                  <a:schemeClr val="bg1">
                    <a:lumMod val="95000"/>
                    <a:lumOff val="5000"/>
                  </a:schemeClr>
                </a:solidFill>
              </a:rPr>
              <a:t>       </a:t>
            </a:r>
            <a:r>
              <a:rPr lang="ru-RU" sz="3600" dirty="0">
                <a:solidFill>
                  <a:schemeClr val="bg1">
                    <a:lumMod val="95000"/>
                    <a:lumOff val="5000"/>
                  </a:schemeClr>
                </a:solidFill>
              </a:rPr>
              <a:t> </a:t>
            </a:r>
            <a:r>
              <a:rPr lang="ru-RU" sz="3600" dirty="0" smtClean="0"/>
              <a:t>2015 </a:t>
            </a:r>
            <a:r>
              <a:rPr lang="ru-RU" sz="3600" dirty="0" err="1" smtClean="0"/>
              <a:t>нче</a:t>
            </a:r>
            <a:r>
              <a:rPr lang="ru-RU" sz="3600" dirty="0" smtClean="0"/>
              <a:t> </a:t>
            </a:r>
            <a:r>
              <a:rPr lang="ru-RU" sz="3600" dirty="0" err="1" smtClean="0"/>
              <a:t>елның</a:t>
            </a:r>
            <a:r>
              <a:rPr lang="ru-RU" sz="3600" dirty="0" smtClean="0"/>
              <a:t> </a:t>
            </a:r>
            <a:r>
              <a:rPr lang="ru-RU" sz="3600" dirty="0" err="1" smtClean="0"/>
              <a:t>гыйнвар</a:t>
            </a:r>
            <a:r>
              <a:rPr lang="ru-RU" sz="3600" dirty="0" smtClean="0"/>
              <a:t> </a:t>
            </a:r>
            <a:r>
              <a:rPr lang="ru-RU" sz="3600" dirty="0" err="1" smtClean="0"/>
              <a:t>аенда</a:t>
            </a:r>
            <a:r>
              <a:rPr lang="ru-RU" sz="3600" dirty="0" smtClean="0"/>
              <a:t> </a:t>
            </a:r>
            <a:r>
              <a:rPr lang="ru-RU" sz="3600" dirty="0" err="1" smtClean="0"/>
              <a:t>беренче</a:t>
            </a:r>
            <a:r>
              <a:rPr lang="ru-RU" sz="3600" dirty="0" smtClean="0"/>
              <a:t> </a:t>
            </a:r>
            <a:r>
              <a:rPr lang="ru-RU" sz="3600" dirty="0" err="1" smtClean="0"/>
              <a:t>квалификацион</a:t>
            </a:r>
            <a:r>
              <a:rPr lang="ru-RU" sz="3600" dirty="0" smtClean="0"/>
              <a:t> категория</a:t>
            </a:r>
            <a:endParaRPr lang="ru-RU" sz="3600" dirty="0"/>
          </a:p>
          <a:p>
            <a:pPr marL="0" indent="0">
              <a:buNone/>
            </a:pPr>
            <a:r>
              <a:rPr lang="ru-RU" sz="3600" dirty="0" smtClean="0"/>
              <a:t> </a:t>
            </a:r>
            <a:r>
              <a:rPr lang="ru-RU" sz="3600" dirty="0" err="1" smtClean="0"/>
              <a:t>бирелде</a:t>
            </a:r>
            <a:r>
              <a:rPr lang="ru-RU" sz="3600" dirty="0" smtClean="0"/>
              <a:t>.</a:t>
            </a:r>
            <a:endParaRPr lang="ru-RU" sz="36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379" y="4653136"/>
            <a:ext cx="2213621" cy="2204864"/>
          </a:xfrm>
          <a:prstGeom prst="rect">
            <a:avLst/>
          </a:prstGeom>
        </p:spPr>
      </p:pic>
    </p:spTree>
    <p:extLst>
      <p:ext uri="{BB962C8B-B14F-4D97-AF65-F5344CB8AC3E}">
        <p14:creationId xmlns:p14="http://schemas.microsoft.com/office/powerpoint/2010/main" val="318850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7125113" cy="924475"/>
          </a:xfrm>
        </p:spPr>
        <p:txBody>
          <a:bodyPr>
            <a:normAutofit fontScale="90000"/>
          </a:bodyPr>
          <a:lstStyle/>
          <a:p>
            <a:r>
              <a:rPr lang="ru-RU" sz="2000" dirty="0" smtClean="0"/>
              <a:t>Минем педагогик </a:t>
            </a:r>
            <a:r>
              <a:rPr lang="ru-RU" sz="2000" dirty="0" err="1" smtClean="0"/>
              <a:t>стажым</a:t>
            </a:r>
            <a:r>
              <a:rPr lang="ru-RU" sz="2000" dirty="0" smtClean="0"/>
              <a:t>– </a:t>
            </a:r>
            <a:r>
              <a:rPr lang="ru-RU" sz="2000" dirty="0"/>
              <a:t>14 </a:t>
            </a:r>
            <a:r>
              <a:rPr lang="ru-RU" sz="2000" dirty="0" smtClean="0"/>
              <a:t>ел</a:t>
            </a:r>
            <a:r>
              <a:rPr lang="ru-RU" sz="2000" dirty="0"/>
              <a:t>. </a:t>
            </a:r>
            <a:r>
              <a:rPr lang="ru-RU" sz="2000" dirty="0" smtClean="0"/>
              <a:t>Боерган </a:t>
            </a:r>
            <a:r>
              <a:rPr lang="ru-RU" sz="2000" dirty="0" err="1" smtClean="0"/>
              <a:t>төп</a:t>
            </a:r>
            <a:r>
              <a:rPr lang="ru-RU" sz="2000" dirty="0" smtClean="0"/>
              <a:t> </a:t>
            </a:r>
            <a:r>
              <a:rPr lang="ru-RU" sz="2000" dirty="0" err="1" smtClean="0"/>
              <a:t>белем</a:t>
            </a:r>
            <a:r>
              <a:rPr lang="ru-RU" sz="2000" dirty="0" smtClean="0"/>
              <a:t> </a:t>
            </a:r>
            <a:r>
              <a:rPr lang="ru-RU" sz="2000" dirty="0" err="1" smtClean="0"/>
              <a:t>бирү</a:t>
            </a:r>
            <a:r>
              <a:rPr lang="ru-RU" sz="2000" dirty="0" smtClean="0"/>
              <a:t> </a:t>
            </a:r>
            <a:r>
              <a:rPr lang="ru-RU" sz="2000" dirty="0" err="1" smtClean="0"/>
              <a:t>мәктәбендә</a:t>
            </a:r>
            <a:r>
              <a:rPr lang="ru-RU" sz="2000" dirty="0" smtClean="0"/>
              <a:t> татар теле һәм</a:t>
            </a:r>
            <a:r>
              <a:rPr lang="ru-RU" sz="2000" dirty="0"/>
              <a:t> </a:t>
            </a:r>
            <a:r>
              <a:rPr lang="ru-RU" sz="2000" dirty="0" err="1" smtClean="0"/>
              <a:t>әдәбият</a:t>
            </a:r>
            <a:r>
              <a:rPr lang="ru-RU" sz="2000" dirty="0" smtClean="0"/>
              <a:t> </a:t>
            </a:r>
            <a:r>
              <a:rPr lang="ru-RU" sz="2000" dirty="0" err="1" smtClean="0"/>
              <a:t>укытучысы</a:t>
            </a:r>
            <a:r>
              <a:rPr lang="ru-RU" sz="2000" dirty="0" smtClean="0"/>
              <a:t> </a:t>
            </a:r>
            <a:r>
              <a:rPr lang="ru-RU" sz="2000" dirty="0" err="1" smtClean="0"/>
              <a:t>булып</a:t>
            </a:r>
            <a:r>
              <a:rPr lang="ru-RU" sz="2000" dirty="0" smtClean="0"/>
              <a:t> </a:t>
            </a:r>
            <a:r>
              <a:rPr lang="ru-RU" sz="2000" dirty="0" err="1" smtClean="0"/>
              <a:t>эшлим</a:t>
            </a:r>
            <a:r>
              <a:rPr lang="ru-RU" sz="2000" dirty="0" smtClean="0"/>
              <a:t>.</a:t>
            </a:r>
            <a:r>
              <a:rPr lang="ru-RU" sz="2000" dirty="0"/>
              <a:t/>
            </a:r>
            <a:br>
              <a:rPr lang="ru-RU" sz="2000" dirty="0"/>
            </a:br>
            <a:endParaRPr lang="ru-RU"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0" y="1669324"/>
            <a:ext cx="7884368" cy="5211198"/>
          </a:xfrm>
          <a:prstGeom prst="rect">
            <a:avLst/>
          </a:prstGeom>
        </p:spPr>
      </p:pic>
    </p:spTree>
    <p:extLst>
      <p:ext uri="{BB962C8B-B14F-4D97-AF65-F5344CB8AC3E}">
        <p14:creationId xmlns:p14="http://schemas.microsoft.com/office/powerpoint/2010/main" val="399595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60648"/>
            <a:ext cx="6840760" cy="989072"/>
          </a:xfrm>
        </p:spPr>
        <p:txBody>
          <a:bodyPr>
            <a:normAutofit/>
          </a:bodyPr>
          <a:lstStyle/>
          <a:p>
            <a:r>
              <a:rPr lang="ru-RU" sz="2800" dirty="0" smtClean="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Грамоталар , </a:t>
            </a:r>
            <a:r>
              <a:rPr lang="ru-RU" sz="2800" b="1" dirty="0" err="1" smtClean="0">
                <a:latin typeface="Arial" panose="020B0604020202020204" pitchFamily="34" charset="0"/>
                <a:cs typeface="Arial" panose="020B0604020202020204" pitchFamily="34" charset="0"/>
              </a:rPr>
              <a:t>дипломнар</a:t>
            </a:r>
            <a:r>
              <a:rPr lang="ru-RU" sz="2800" b="1" dirty="0" smtClean="0">
                <a:latin typeface="Arial" panose="020B0604020202020204" pitchFamily="34" charset="0"/>
                <a:cs typeface="Arial" panose="020B0604020202020204" pitchFamily="34" charset="0"/>
              </a:rPr>
              <a:t>        һәм  </a:t>
            </a:r>
            <a:r>
              <a:rPr lang="ru-RU" sz="2800" b="1" dirty="0" err="1" smtClean="0">
                <a:latin typeface="Arial" panose="020B0604020202020204" pitchFamily="34" charset="0"/>
                <a:cs typeface="Arial" panose="020B0604020202020204" pitchFamily="34" charset="0"/>
              </a:rPr>
              <a:t>сертификатлар</a:t>
            </a:r>
            <a:endParaRPr lang="ru-RU" sz="2800" b="1" dirty="0">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7693" y="1806575"/>
            <a:ext cx="6088614" cy="4052888"/>
          </a:xfrm>
        </p:spPr>
      </p:pic>
    </p:spTree>
    <p:extLst>
      <p:ext uri="{BB962C8B-B14F-4D97-AF65-F5344CB8AC3E}">
        <p14:creationId xmlns:p14="http://schemas.microsoft.com/office/powerpoint/2010/main" val="2713417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Квалификацияне к</a:t>
            </a:r>
            <a:r>
              <a:rPr lang="tt-RU" dirty="0" smtClean="0"/>
              <a:t>үтәрү</a:t>
            </a:r>
            <a:endParaRPr lang="ru-RU" dirty="0"/>
          </a:p>
        </p:txBody>
      </p:sp>
      <p:sp>
        <p:nvSpPr>
          <p:cNvPr id="2" name="Объект 1"/>
          <p:cNvSpPr>
            <a:spLocks noGrp="1"/>
          </p:cNvSpPr>
          <p:nvPr>
            <p:ph idx="1"/>
          </p:nvPr>
        </p:nvSpPr>
        <p:spPr/>
        <p:txBody>
          <a:bodyPr/>
          <a:lstStyle/>
          <a:p>
            <a:pPr lvl="8"/>
            <a:endParaRPr lang="ru-RU" sz="16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760"/>
            <a:ext cx="8568952" cy="5341303"/>
          </a:xfrm>
          <a:prstGeom prst="rect">
            <a:avLst/>
          </a:prstGeom>
        </p:spPr>
      </p:pic>
    </p:spTree>
    <p:extLst>
      <p:ext uri="{BB962C8B-B14F-4D97-AF65-F5344CB8AC3E}">
        <p14:creationId xmlns:p14="http://schemas.microsoft.com/office/powerpoint/2010/main" val="1909406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123337"/>
              </p:ext>
            </p:extLst>
          </p:nvPr>
        </p:nvGraphicFramePr>
        <p:xfrm>
          <a:off x="683568" y="692696"/>
          <a:ext cx="7704857" cy="5197192"/>
        </p:xfrm>
        <a:graphic>
          <a:graphicData uri="http://schemas.openxmlformats.org/drawingml/2006/table">
            <a:tbl>
              <a:tblPr>
                <a:tableStyleId>{5C22544A-7EE6-4342-B048-85BDC9FD1C3A}</a:tableStyleId>
              </a:tblPr>
              <a:tblGrid>
                <a:gridCol w="504244"/>
                <a:gridCol w="2647471"/>
                <a:gridCol w="1125026"/>
                <a:gridCol w="1204958"/>
                <a:gridCol w="2223158"/>
              </a:tblGrid>
              <a:tr h="2088232">
                <a:tc>
                  <a:txBody>
                    <a:bodyPr/>
                    <a:lstStyle/>
                    <a:p>
                      <a:pPr>
                        <a:spcAft>
                          <a:spcPts val="0"/>
                        </a:spcAft>
                      </a:pPr>
                      <a:r>
                        <a:rPr lang="ru-RU" sz="1200" dirty="0">
                          <a:effectLst/>
                        </a:rPr>
                        <a:t>№ п/п</a:t>
                      </a:r>
                      <a:endParaRPr lang="ru-RU" sz="1000" dirty="0">
                        <a:effectLst/>
                        <a:latin typeface="Times New Roman"/>
                        <a:ea typeface="Times New Roman"/>
                      </a:endParaRPr>
                    </a:p>
                  </a:txBody>
                  <a:tcPr marL="68580" marR="68580" marT="0" marB="0" anchor="ctr"/>
                </a:tc>
                <a:tc>
                  <a:txBody>
                    <a:bodyPr/>
                    <a:lstStyle/>
                    <a:p>
                      <a:pPr>
                        <a:spcAft>
                          <a:spcPts val="0"/>
                        </a:spcAft>
                      </a:pPr>
                      <a:r>
                        <a:rPr lang="ru-RU" sz="1200" dirty="0" smtClean="0">
                          <a:effectLst/>
                        </a:rPr>
                        <a:t> </a:t>
                      </a:r>
                      <a:r>
                        <a:rPr lang="ru-RU" sz="1200" dirty="0" err="1" smtClean="0">
                          <a:effectLst/>
                        </a:rPr>
                        <a:t>Курсларның</a:t>
                      </a:r>
                      <a:r>
                        <a:rPr lang="ru-RU" sz="1200" baseline="0" dirty="0" smtClean="0">
                          <a:effectLst/>
                        </a:rPr>
                        <a:t> </a:t>
                      </a:r>
                      <a:r>
                        <a:rPr lang="ru-RU" sz="1200" baseline="0" dirty="0" err="1" smtClean="0">
                          <a:effectLst/>
                        </a:rPr>
                        <a:t>исеме</a:t>
                      </a:r>
                      <a:endParaRPr lang="ru-RU" sz="1000" dirty="0">
                        <a:effectLst/>
                        <a:latin typeface="Times New Roman"/>
                        <a:ea typeface="Times New Roman"/>
                      </a:endParaRPr>
                    </a:p>
                  </a:txBody>
                  <a:tcPr marL="68580" marR="68580" marT="0" marB="0" anchor="ctr"/>
                </a:tc>
                <a:tc>
                  <a:txBody>
                    <a:bodyPr/>
                    <a:lstStyle/>
                    <a:p>
                      <a:pPr>
                        <a:spcAft>
                          <a:spcPts val="0"/>
                        </a:spcAft>
                      </a:pPr>
                      <a:r>
                        <a:rPr lang="tt-RU" sz="1200" dirty="0" smtClean="0">
                          <a:effectLst/>
                          <a:latin typeface="Century Gothic" panose="020B0502020202020204" pitchFamily="34" charset="0"/>
                          <a:ea typeface="Times New Roman"/>
                        </a:rPr>
                        <a:t>Сәгат</a:t>
                      </a:r>
                      <a:r>
                        <a:rPr lang="ru-RU" sz="1200" dirty="0" smtClean="0">
                          <a:effectLst/>
                          <a:latin typeface="Century Gothic" panose="020B0502020202020204" pitchFamily="34" charset="0"/>
                          <a:ea typeface="Times New Roman"/>
                        </a:rPr>
                        <a:t>ь</a:t>
                      </a:r>
                      <a:r>
                        <a:rPr lang="tt-RU" sz="1200" dirty="0" smtClean="0">
                          <a:effectLst/>
                          <a:latin typeface="Century Gothic" panose="020B0502020202020204" pitchFamily="34" charset="0"/>
                          <a:ea typeface="Times New Roman"/>
                        </a:rPr>
                        <a:t>ләр</a:t>
                      </a:r>
                      <a:r>
                        <a:rPr lang="tt-RU" sz="1200" baseline="0" dirty="0" smtClean="0">
                          <a:effectLst/>
                          <a:latin typeface="Century Gothic" panose="020B0502020202020204" pitchFamily="34" charset="0"/>
                          <a:ea typeface="Times New Roman"/>
                        </a:rPr>
                        <a:t> саны</a:t>
                      </a:r>
                      <a:endParaRPr lang="ru-RU" sz="1200" dirty="0">
                        <a:effectLst/>
                        <a:latin typeface="Century Gothic" panose="020B0502020202020204" pitchFamily="34" charset="0"/>
                        <a:ea typeface="Times New Roman"/>
                      </a:endParaRPr>
                    </a:p>
                  </a:txBody>
                  <a:tcPr marL="68580" marR="68580" marT="0" marB="0" anchor="ctr"/>
                </a:tc>
                <a:tc>
                  <a:txBody>
                    <a:bodyPr/>
                    <a:lstStyle/>
                    <a:p>
                      <a:pPr>
                        <a:spcAft>
                          <a:spcPts val="0"/>
                        </a:spcAft>
                      </a:pPr>
                      <a:r>
                        <a:rPr lang="tt-RU" sz="1200" dirty="0" smtClean="0">
                          <a:effectLst/>
                          <a:latin typeface="Century Gothic" panose="020B0502020202020204" pitchFamily="34" charset="0"/>
                          <a:ea typeface="Times New Roman"/>
                        </a:rPr>
                        <a:t>Курсларны</a:t>
                      </a:r>
                      <a:r>
                        <a:rPr lang="tt-RU" sz="1200" baseline="0" dirty="0" smtClean="0">
                          <a:effectLst/>
                          <a:latin typeface="Century Gothic" panose="020B0502020202020204" pitchFamily="34" charset="0"/>
                          <a:ea typeface="Times New Roman"/>
                        </a:rPr>
                        <a:t> үтү вакыты</a:t>
                      </a:r>
                      <a:endParaRPr lang="ru-RU" sz="1200" dirty="0">
                        <a:effectLst/>
                        <a:latin typeface="Century Gothic" panose="020B0502020202020204" pitchFamily="34" charset="0"/>
                        <a:ea typeface="Times New Roman"/>
                      </a:endParaRPr>
                    </a:p>
                  </a:txBody>
                  <a:tcPr marL="68580" marR="68580" marT="0" marB="0" anchor="ctr"/>
                </a:tc>
                <a:tc>
                  <a:txBody>
                    <a:bodyPr/>
                    <a:lstStyle/>
                    <a:p>
                      <a:pPr>
                        <a:spcAft>
                          <a:spcPts val="0"/>
                        </a:spcAft>
                      </a:pPr>
                      <a:r>
                        <a:rPr lang="ru-RU" sz="1200" dirty="0" smtClean="0">
                          <a:effectLst/>
                        </a:rPr>
                        <a:t>Документ </a:t>
                      </a:r>
                      <a:r>
                        <a:rPr lang="ru-RU" sz="1200" baseline="0" dirty="0" smtClean="0">
                          <a:effectLst/>
                        </a:rPr>
                        <a:t> </a:t>
                      </a:r>
                      <a:r>
                        <a:rPr lang="ru-RU" sz="1200" baseline="0" dirty="0" err="1" smtClean="0">
                          <a:effectLst/>
                        </a:rPr>
                        <a:t>номеры</a:t>
                      </a:r>
                      <a:endParaRPr lang="ru-RU" sz="1000" dirty="0">
                        <a:effectLst/>
                        <a:latin typeface="Times New Roman"/>
                        <a:ea typeface="Times New Roman"/>
                      </a:endParaRPr>
                    </a:p>
                  </a:txBody>
                  <a:tcPr marL="68580" marR="68580" marT="0" marB="0" anchor="ctr"/>
                </a:tc>
              </a:tr>
              <a:tr h="297398">
                <a:tc>
                  <a:txBody>
                    <a:bodyPr/>
                    <a:lstStyle/>
                    <a:p>
                      <a:pPr>
                        <a:spcAft>
                          <a:spcPts val="0"/>
                        </a:spcAft>
                      </a:pPr>
                      <a:r>
                        <a:rPr lang="ru-RU" sz="1200" dirty="0">
                          <a:effectLst/>
                        </a:rPr>
                        <a:t> </a:t>
                      </a:r>
                      <a:r>
                        <a:rPr lang="ru-RU" sz="1200" dirty="0" smtClean="0">
                          <a:effectLst/>
                        </a:rPr>
                        <a:t>1.</a:t>
                      </a:r>
                      <a:endParaRPr lang="ru-RU" sz="1000" dirty="0">
                        <a:effectLst/>
                        <a:latin typeface="Times New Roman"/>
                        <a:ea typeface="Times New Roman"/>
                      </a:endParaRPr>
                    </a:p>
                  </a:txBody>
                  <a:tcPr marL="68580" marR="68580" marT="0" marB="0"/>
                </a:tc>
                <a:tc>
                  <a:txBody>
                    <a:bodyPr/>
                    <a:lstStyle/>
                    <a:p>
                      <a:r>
                        <a:rPr lang="ru-RU" sz="1200" dirty="0">
                          <a:effectLst/>
                        </a:rPr>
                        <a:t> </a:t>
                      </a:r>
                      <a:r>
                        <a:rPr lang="tt-RU" sz="1200" dirty="0" smtClean="0"/>
                        <a:t>“Актуальные проблемы содер</a:t>
                      </a:r>
                      <a:r>
                        <a:rPr lang="ru-RU" sz="1200" dirty="0" err="1" smtClean="0"/>
                        <a:t>жания</a:t>
                      </a:r>
                      <a:r>
                        <a:rPr lang="ru-RU" sz="1200" dirty="0" smtClean="0"/>
                        <a:t>                                                                 и методики преподавания татарского </a:t>
                      </a:r>
                    </a:p>
                    <a:p>
                      <a:r>
                        <a:rPr lang="ru-RU" sz="1200" dirty="0" smtClean="0"/>
                        <a:t>языка и литературы» </a:t>
                      </a:r>
                      <a:endParaRPr lang="ru-RU" sz="1200" dirty="0">
                        <a:effectLst/>
                        <a:latin typeface="Times New Roman"/>
                        <a:ea typeface="Times New Roman"/>
                      </a:endParaRPr>
                    </a:p>
                  </a:txBody>
                  <a:tcPr marL="68580" marR="68580" marT="0" marB="0"/>
                </a:tc>
                <a:tc>
                  <a:txBody>
                    <a:bodyPr/>
                    <a:lstStyle/>
                    <a:p>
                      <a:pPr>
                        <a:spcAft>
                          <a:spcPts val="0"/>
                        </a:spcAft>
                      </a:pPr>
                      <a:r>
                        <a:rPr lang="ru-RU" sz="1200" dirty="0">
                          <a:effectLst/>
                        </a:rPr>
                        <a:t> </a:t>
                      </a:r>
                      <a:r>
                        <a:rPr lang="ru-RU" sz="1200" dirty="0" smtClean="0">
                          <a:effectLst/>
                        </a:rPr>
                        <a:t>72</a:t>
                      </a:r>
                      <a:endParaRPr lang="ru-RU" sz="1000" dirty="0">
                        <a:effectLst/>
                        <a:latin typeface="Times New Roman"/>
                        <a:ea typeface="Times New Roman"/>
                      </a:endParaRPr>
                    </a:p>
                  </a:txBody>
                  <a:tcPr marL="68580" marR="68580" marT="0" marB="0"/>
                </a:tc>
                <a:tc>
                  <a:txBody>
                    <a:bodyPr/>
                    <a:lstStyle/>
                    <a:p>
                      <a:pPr>
                        <a:spcAft>
                          <a:spcPts val="0"/>
                        </a:spcAft>
                      </a:pPr>
                      <a:r>
                        <a:rPr lang="ru-RU" sz="1200" dirty="0">
                          <a:effectLst/>
                        </a:rPr>
                        <a:t> </a:t>
                      </a:r>
                      <a:r>
                        <a:rPr lang="ru-RU" sz="1200" dirty="0" smtClean="0">
                          <a:effectLst/>
                        </a:rPr>
                        <a:t>1.06.2004-</a:t>
                      </a:r>
                    </a:p>
                    <a:p>
                      <a:pPr>
                        <a:spcAft>
                          <a:spcPts val="0"/>
                        </a:spcAft>
                      </a:pPr>
                      <a:r>
                        <a:rPr lang="tt-RU" sz="1200" dirty="0" smtClean="0">
                          <a:effectLst/>
                          <a:latin typeface="Times New Roman"/>
                          <a:ea typeface="Times New Roman"/>
                        </a:rPr>
                        <a:t>11.06.2004</a:t>
                      </a:r>
                      <a:endParaRPr lang="ru-RU" sz="1000" dirty="0">
                        <a:effectLst/>
                        <a:latin typeface="Times New Roman"/>
                        <a:ea typeface="Times New Roman"/>
                      </a:endParaRPr>
                    </a:p>
                  </a:txBody>
                  <a:tcPr marL="68580" marR="68580" marT="0" marB="0"/>
                </a:tc>
                <a:tc>
                  <a:txBody>
                    <a:bodyPr/>
                    <a:lstStyle/>
                    <a:p>
                      <a:pPr>
                        <a:spcAft>
                          <a:spcPts val="0"/>
                        </a:spcAft>
                      </a:pPr>
                      <a:r>
                        <a:rPr lang="tt-RU" sz="1200" baseline="0" dirty="0" smtClean="0">
                          <a:effectLst/>
                          <a:latin typeface="+mn-lt"/>
                          <a:ea typeface="+mn-ea"/>
                        </a:rPr>
                        <a:t> № 4199</a:t>
                      </a:r>
                      <a:endParaRPr lang="ru-RU" sz="1000" dirty="0">
                        <a:effectLst/>
                        <a:latin typeface="Times New Roman"/>
                        <a:ea typeface="Times New Roman"/>
                      </a:endParaRPr>
                    </a:p>
                  </a:txBody>
                  <a:tcPr marL="68580" marR="68580" marT="0" marB="0"/>
                </a:tc>
              </a:tr>
              <a:tr h="297398">
                <a:tc>
                  <a:txBody>
                    <a:bodyPr/>
                    <a:lstStyle/>
                    <a:p>
                      <a:pPr>
                        <a:spcAft>
                          <a:spcPts val="0"/>
                        </a:spcAft>
                      </a:pPr>
                      <a:r>
                        <a:rPr lang="ru-RU" sz="1200" dirty="0">
                          <a:effectLst/>
                        </a:rPr>
                        <a:t> </a:t>
                      </a:r>
                      <a:r>
                        <a:rPr lang="ru-RU" sz="1200" dirty="0" smtClean="0">
                          <a:effectLst/>
                        </a:rPr>
                        <a:t>2.</a:t>
                      </a:r>
                      <a:endParaRPr lang="ru-RU" sz="1000" dirty="0">
                        <a:effectLst/>
                        <a:latin typeface="Times New Roman"/>
                        <a:ea typeface="Times New Roman"/>
                      </a:endParaRPr>
                    </a:p>
                  </a:txBody>
                  <a:tcPr marL="68580" marR="68580" marT="0" marB="0"/>
                </a:tc>
                <a:tc>
                  <a:txBody>
                    <a:bodyPr/>
                    <a:lstStyle/>
                    <a:p>
                      <a:r>
                        <a:rPr lang="ru-RU" sz="1200" dirty="0" smtClean="0"/>
                        <a:t>« Современные подходы к </a:t>
                      </a:r>
                    </a:p>
                    <a:p>
                      <a:r>
                        <a:rPr lang="ru-RU" sz="1200" dirty="0" smtClean="0"/>
                        <a:t>организации учебно-воспитательного</a:t>
                      </a:r>
                    </a:p>
                    <a:p>
                      <a:r>
                        <a:rPr lang="ru-RU" sz="1200" dirty="0" smtClean="0"/>
                        <a:t> процесса» </a:t>
                      </a:r>
                      <a:r>
                        <a:rPr lang="ru-RU" sz="1200" dirty="0">
                          <a:effectLst/>
                        </a:rPr>
                        <a:t> </a:t>
                      </a:r>
                      <a:endParaRPr lang="ru-RU" sz="1000" dirty="0">
                        <a:effectLst/>
                        <a:latin typeface="Times New Roman"/>
                        <a:ea typeface="Times New Roman"/>
                      </a:endParaRPr>
                    </a:p>
                  </a:txBody>
                  <a:tcPr marL="68580" marR="68580" marT="0" marB="0"/>
                </a:tc>
                <a:tc>
                  <a:txBody>
                    <a:bodyPr/>
                    <a:lstStyle/>
                    <a:p>
                      <a:pPr>
                        <a:spcAft>
                          <a:spcPts val="0"/>
                        </a:spcAft>
                      </a:pPr>
                      <a:r>
                        <a:rPr lang="ru-RU" sz="1200" dirty="0">
                          <a:effectLst/>
                        </a:rPr>
                        <a:t> </a:t>
                      </a:r>
                      <a:r>
                        <a:rPr lang="ru-RU" sz="1200" dirty="0" smtClean="0">
                          <a:effectLst/>
                        </a:rPr>
                        <a:t>72</a:t>
                      </a:r>
                      <a:endParaRPr lang="ru-RU" sz="1000" dirty="0">
                        <a:effectLst/>
                        <a:latin typeface="Times New Roman"/>
                        <a:ea typeface="Times New Roman"/>
                      </a:endParaRPr>
                    </a:p>
                  </a:txBody>
                  <a:tcPr marL="68580" marR="68580" marT="0" marB="0"/>
                </a:tc>
                <a:tc>
                  <a:txBody>
                    <a:bodyPr/>
                    <a:lstStyle/>
                    <a:p>
                      <a:pPr>
                        <a:spcAft>
                          <a:spcPts val="0"/>
                        </a:spcAft>
                      </a:pPr>
                      <a:r>
                        <a:rPr lang="ru-RU" sz="1200" dirty="0">
                          <a:effectLst/>
                        </a:rPr>
                        <a:t> </a:t>
                      </a:r>
                      <a:r>
                        <a:rPr lang="ru-RU" sz="1200" dirty="0" smtClean="0">
                          <a:effectLst/>
                        </a:rPr>
                        <a:t>8.11.2006-</a:t>
                      </a:r>
                    </a:p>
                    <a:p>
                      <a:pPr>
                        <a:spcAft>
                          <a:spcPts val="0"/>
                        </a:spcAft>
                      </a:pPr>
                      <a:r>
                        <a:rPr lang="tt-RU" sz="1200" dirty="0" smtClean="0">
                          <a:effectLst/>
                          <a:latin typeface="Times New Roman"/>
                          <a:ea typeface="Times New Roman"/>
                        </a:rPr>
                        <a:t>23.12.2006</a:t>
                      </a:r>
                      <a:endParaRPr lang="ru-RU" sz="1000" dirty="0">
                        <a:effectLst/>
                        <a:latin typeface="Times New Roman"/>
                        <a:ea typeface="Times New Roman"/>
                      </a:endParaRPr>
                    </a:p>
                  </a:txBody>
                  <a:tcPr marL="68580" marR="68580" marT="0" marB="0"/>
                </a:tc>
                <a:tc>
                  <a:txBody>
                    <a:bodyPr/>
                    <a:lstStyle/>
                    <a:p>
                      <a:pPr>
                        <a:spcAft>
                          <a:spcPts val="0"/>
                        </a:spcAft>
                      </a:pPr>
                      <a:r>
                        <a:rPr lang="ru-RU" sz="1200" dirty="0">
                          <a:effectLst/>
                        </a:rPr>
                        <a:t> </a:t>
                      </a:r>
                      <a:r>
                        <a:rPr lang="ru-RU" sz="1200" dirty="0" smtClean="0">
                          <a:effectLst/>
                        </a:rPr>
                        <a:t>№ 2530</a:t>
                      </a:r>
                      <a:endParaRPr lang="ru-RU" sz="1000" dirty="0">
                        <a:effectLst/>
                        <a:latin typeface="Times New Roman"/>
                        <a:ea typeface="Times New Roman"/>
                      </a:endParaRPr>
                    </a:p>
                  </a:txBody>
                  <a:tcPr marL="68580" marR="68580" marT="0" marB="0"/>
                </a:tc>
              </a:tr>
              <a:tr h="297398">
                <a:tc>
                  <a:txBody>
                    <a:bodyPr/>
                    <a:lstStyle/>
                    <a:p>
                      <a:pPr>
                        <a:spcAft>
                          <a:spcPts val="0"/>
                        </a:spcAft>
                      </a:pPr>
                      <a:r>
                        <a:rPr lang="ru-RU" sz="1200" dirty="0">
                          <a:effectLst/>
                        </a:rPr>
                        <a:t> </a:t>
                      </a:r>
                      <a:r>
                        <a:rPr lang="ru-RU" sz="1200" dirty="0" smtClean="0">
                          <a:effectLst/>
                        </a:rPr>
                        <a:t>3.</a:t>
                      </a:r>
                      <a:endParaRPr lang="ru-RU" sz="1000" dirty="0">
                        <a:effectLst/>
                        <a:latin typeface="Times New Roman"/>
                        <a:ea typeface="Times New Roman"/>
                      </a:endParaRPr>
                    </a:p>
                  </a:txBody>
                  <a:tcPr marL="68580" marR="68580" marT="0" marB="0"/>
                </a:tc>
                <a:tc>
                  <a:txBody>
                    <a:bodyPr/>
                    <a:lstStyle/>
                    <a:p>
                      <a:r>
                        <a:rPr lang="ru-RU" sz="1200" dirty="0">
                          <a:effectLst/>
                        </a:rPr>
                        <a:t> </a:t>
                      </a:r>
                      <a:r>
                        <a:rPr lang="ru-RU" sz="1200" dirty="0" smtClean="0"/>
                        <a:t>«Формирование и развитие </a:t>
                      </a:r>
                    </a:p>
                    <a:p>
                      <a:r>
                        <a:rPr lang="ru-RU" sz="1200" dirty="0" err="1" smtClean="0"/>
                        <a:t>професиональных</a:t>
                      </a:r>
                      <a:r>
                        <a:rPr lang="ru-RU" sz="1200" dirty="0" smtClean="0"/>
                        <a:t> компетентностей</a:t>
                      </a:r>
                    </a:p>
                    <a:p>
                      <a:r>
                        <a:rPr lang="ru-RU" sz="1200" dirty="0" smtClean="0"/>
                        <a:t> учителя татарского языка и литературы </a:t>
                      </a:r>
                    </a:p>
                    <a:p>
                      <a:r>
                        <a:rPr lang="ru-RU" sz="1200" dirty="0" smtClean="0"/>
                        <a:t>как основы достижения</a:t>
                      </a:r>
                    </a:p>
                    <a:p>
                      <a:r>
                        <a:rPr lang="ru-RU" sz="1200" dirty="0" smtClean="0"/>
                        <a:t> образовательных результатов»</a:t>
                      </a:r>
                      <a:endParaRPr lang="ru-RU" sz="1200" dirty="0">
                        <a:effectLst/>
                        <a:latin typeface="Times New Roman"/>
                        <a:ea typeface="Times New Roman"/>
                      </a:endParaRPr>
                    </a:p>
                  </a:txBody>
                  <a:tcPr marL="68580" marR="68580" marT="0" marB="0"/>
                </a:tc>
                <a:tc>
                  <a:txBody>
                    <a:bodyPr/>
                    <a:lstStyle/>
                    <a:p>
                      <a:pPr>
                        <a:spcAft>
                          <a:spcPts val="0"/>
                        </a:spcAft>
                      </a:pPr>
                      <a:r>
                        <a:rPr lang="ru-RU" sz="1200" dirty="0">
                          <a:effectLst/>
                        </a:rPr>
                        <a:t> </a:t>
                      </a:r>
                      <a:r>
                        <a:rPr lang="ru-RU" sz="1200" dirty="0" smtClean="0">
                          <a:effectLst/>
                        </a:rPr>
                        <a:t>108</a:t>
                      </a:r>
                      <a:endParaRPr lang="ru-RU" sz="1000" dirty="0">
                        <a:effectLst/>
                        <a:latin typeface="Times New Roman"/>
                        <a:ea typeface="Times New Roman"/>
                      </a:endParaRPr>
                    </a:p>
                  </a:txBody>
                  <a:tcPr marL="68580" marR="68580" marT="0" marB="0"/>
                </a:tc>
                <a:tc>
                  <a:txBody>
                    <a:bodyPr/>
                    <a:lstStyle/>
                    <a:p>
                      <a:pPr>
                        <a:spcAft>
                          <a:spcPts val="0"/>
                        </a:spcAft>
                      </a:pPr>
                      <a:r>
                        <a:rPr lang="ru-RU" sz="1200" dirty="0">
                          <a:effectLst/>
                        </a:rPr>
                        <a:t> </a:t>
                      </a:r>
                      <a:r>
                        <a:rPr lang="ru-RU" sz="1200" dirty="0" smtClean="0">
                          <a:effectLst/>
                        </a:rPr>
                        <a:t>08.09.2014-</a:t>
                      </a:r>
                    </a:p>
                    <a:p>
                      <a:pPr>
                        <a:spcAft>
                          <a:spcPts val="0"/>
                        </a:spcAft>
                      </a:pPr>
                      <a:r>
                        <a:rPr lang="tt-RU" sz="1200" dirty="0" smtClean="0">
                          <a:effectLst/>
                          <a:latin typeface="Times New Roman"/>
                          <a:ea typeface="Times New Roman"/>
                        </a:rPr>
                        <a:t>24.09.2014</a:t>
                      </a:r>
                      <a:endParaRPr lang="ru-RU" sz="1000" dirty="0">
                        <a:effectLst/>
                        <a:latin typeface="Times New Roman"/>
                        <a:ea typeface="Times New Roman"/>
                      </a:endParaRPr>
                    </a:p>
                  </a:txBody>
                  <a:tcPr marL="68580" marR="68580" marT="0" marB="0"/>
                </a:tc>
                <a:tc>
                  <a:txBody>
                    <a:bodyPr/>
                    <a:lstStyle/>
                    <a:p>
                      <a:pPr>
                        <a:spcAft>
                          <a:spcPts val="0"/>
                        </a:spcAft>
                      </a:pPr>
                      <a:r>
                        <a:rPr lang="ru-RU" sz="1200" dirty="0">
                          <a:effectLst/>
                        </a:rPr>
                        <a:t> </a:t>
                      </a:r>
                      <a:r>
                        <a:rPr lang="ru-RU" sz="1200" dirty="0" smtClean="0">
                          <a:effectLst/>
                        </a:rPr>
                        <a:t>ААА № 001606</a:t>
                      </a:r>
                      <a:endParaRPr lang="ru-RU" sz="10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1296988" y="3298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66288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73911350"/>
              </p:ext>
            </p:extLst>
          </p:nvPr>
        </p:nvGraphicFramePr>
        <p:xfrm>
          <a:off x="611560" y="1340768"/>
          <a:ext cx="8256898" cy="5327904"/>
        </p:xfrm>
        <a:graphic>
          <a:graphicData uri="http://schemas.openxmlformats.org/drawingml/2006/table">
            <a:tbl>
              <a:tblPr firstRow="1" firstCol="1" bandRow="1">
                <a:tableStyleId>{6E25E649-3F16-4E02-A733-19D2CDBF48F0}</a:tableStyleId>
              </a:tblPr>
              <a:tblGrid>
                <a:gridCol w="1080120"/>
                <a:gridCol w="720080"/>
                <a:gridCol w="1152128"/>
                <a:gridCol w="576064"/>
                <a:gridCol w="648072"/>
                <a:gridCol w="504056"/>
                <a:gridCol w="576064"/>
                <a:gridCol w="1080120"/>
                <a:gridCol w="1008112"/>
                <a:gridCol w="912082"/>
              </a:tblGrid>
              <a:tr h="720080">
                <a:tc>
                  <a:txBody>
                    <a:bodyPr/>
                    <a:lstStyle/>
                    <a:p>
                      <a:pPr>
                        <a:lnSpc>
                          <a:spcPct val="115000"/>
                        </a:lnSpc>
                        <a:spcAft>
                          <a:spcPts val="0"/>
                        </a:spcAft>
                      </a:pPr>
                      <a:r>
                        <a:rPr lang="ru-RU" sz="1600" dirty="0">
                          <a:effectLst/>
                        </a:rPr>
                        <a:t>Ф</a:t>
                      </a:r>
                      <a:r>
                        <a:rPr lang="tt-RU" sz="1600" dirty="0">
                          <a:effectLst/>
                        </a:rPr>
                        <a:t>ән</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Класс</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tt-RU" sz="1600">
                          <a:effectLst/>
                        </a:rPr>
                        <a:t>Укучылар саны</a:t>
                      </a:r>
                      <a:endParaRPr lang="ru-RU" sz="1600">
                        <a:effectLst/>
                        <a:latin typeface="Calibri"/>
                        <a:ea typeface="Calibri"/>
                        <a:cs typeface="Times New Roman"/>
                      </a:endParaRPr>
                    </a:p>
                  </a:txBody>
                  <a:tcPr marL="68580" marR="68580" marT="0" marB="0"/>
                </a:tc>
                <a:tc gridSpan="4">
                  <a:txBody>
                    <a:bodyPr/>
                    <a:lstStyle/>
                    <a:p>
                      <a:pPr>
                        <a:lnSpc>
                          <a:spcPct val="115000"/>
                        </a:lnSpc>
                        <a:spcAft>
                          <a:spcPts val="0"/>
                        </a:spcAft>
                      </a:pPr>
                      <a:r>
                        <a:rPr lang="tt-RU" sz="1600" dirty="0">
                          <a:effectLst/>
                        </a:rPr>
                        <a:t> ...</a:t>
                      </a:r>
                      <a:r>
                        <a:rPr lang="ru-RU" sz="1600" dirty="0">
                          <a:effectLst/>
                        </a:rPr>
                        <a:t>  </a:t>
                      </a:r>
                      <a:r>
                        <a:rPr lang="tt-RU" sz="1600" dirty="0">
                          <a:effectLst/>
                        </a:rPr>
                        <a:t>билгеләренә </a:t>
                      </a:r>
                      <a:r>
                        <a:rPr lang="tt-RU" sz="1600" dirty="0" smtClean="0">
                          <a:effectLst/>
                        </a:rPr>
                        <a:t>   укыйлар</a:t>
                      </a:r>
                      <a:r>
                        <a:rPr lang="ru-RU" sz="1600" dirty="0" smtClean="0">
                          <a:effectLst/>
                        </a:rPr>
                        <a:t>       </a:t>
                      </a:r>
                      <a:endParaRPr lang="ru-RU" sz="1600" dirty="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tt-RU" sz="1600">
                          <a:effectLst/>
                        </a:rPr>
                        <a:t>Өлгереш</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tt-RU" sz="1600">
                          <a:effectLst/>
                        </a:rPr>
                        <a:t>Белем сыйфаты</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tt-RU" sz="1600" dirty="0">
                          <a:effectLst/>
                        </a:rPr>
                        <a:t>Уртача билге</a:t>
                      </a:r>
                      <a:endParaRPr lang="ru-RU" sz="1600" dirty="0">
                        <a:effectLst/>
                        <a:latin typeface="Calibri"/>
                        <a:ea typeface="Calibri"/>
                        <a:cs typeface="Times New Roman"/>
                      </a:endParaRPr>
                    </a:p>
                  </a:txBody>
                  <a:tcPr marL="68580" marR="68580" marT="0" marB="0"/>
                </a:tc>
              </a:tr>
              <a:tr h="432048">
                <a:tc>
                  <a:txBody>
                    <a:bodyPr/>
                    <a:lstStyle/>
                    <a:p>
                      <a:pPr>
                        <a:lnSpc>
                          <a:spcPct val="115000"/>
                        </a:lnSpc>
                        <a:spcAft>
                          <a:spcPts val="0"/>
                        </a:spcAft>
                      </a:pPr>
                      <a:r>
                        <a:rPr lang="ru-RU" sz="1600">
                          <a:effectLst/>
                        </a:rPr>
                        <a:t>Татар</a:t>
                      </a:r>
                      <a:r>
                        <a:rPr lang="tt-RU" sz="1600">
                          <a:effectLst/>
                        </a:rPr>
                        <a:t> теле</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endParaRPr lang="tt-RU" sz="1600" dirty="0" smtClean="0">
                        <a:effectLst/>
                      </a:endParaRPr>
                    </a:p>
                    <a:p>
                      <a:pPr>
                        <a:lnSpc>
                          <a:spcPct val="115000"/>
                        </a:lnSpc>
                        <a:spcAft>
                          <a:spcPts val="0"/>
                        </a:spcAft>
                      </a:pPr>
                      <a:r>
                        <a:rPr lang="tt-RU" sz="1600" dirty="0" smtClean="0">
                          <a:effectLst/>
                        </a:rPr>
                        <a:t>“</a:t>
                      </a:r>
                      <a:r>
                        <a:rPr lang="ru-RU" sz="1600" dirty="0">
                          <a:effectLst/>
                        </a:rPr>
                        <a:t>5</a:t>
                      </a:r>
                      <a:r>
                        <a:rPr lang="tt-RU" sz="1600" dirty="0">
                          <a:effectLst/>
                        </a:rPr>
                        <a:t>”</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tt-RU" sz="1600" dirty="0">
                          <a:effectLst/>
                        </a:rPr>
                        <a:t>  </a:t>
                      </a:r>
                      <a:endParaRPr lang="tt-RU" sz="1600" dirty="0" smtClean="0">
                        <a:effectLst/>
                      </a:endParaRPr>
                    </a:p>
                    <a:p>
                      <a:pPr>
                        <a:lnSpc>
                          <a:spcPct val="115000"/>
                        </a:lnSpc>
                        <a:spcAft>
                          <a:spcPts val="0"/>
                        </a:spcAft>
                      </a:pPr>
                      <a:r>
                        <a:rPr lang="tt-RU" sz="1600" dirty="0" smtClean="0">
                          <a:effectLst/>
                        </a:rPr>
                        <a:t> </a:t>
                      </a:r>
                      <a:r>
                        <a:rPr lang="tt-RU" sz="1600" dirty="0">
                          <a:effectLst/>
                        </a:rPr>
                        <a:t>“</a:t>
                      </a:r>
                      <a:r>
                        <a:rPr lang="ru-RU" sz="1600" dirty="0">
                          <a:effectLst/>
                        </a:rPr>
                        <a:t>4</a:t>
                      </a:r>
                      <a:r>
                        <a:rPr lang="tt-RU" sz="1600" dirty="0">
                          <a:effectLst/>
                        </a:rPr>
                        <a:t>”</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tt-RU" sz="1600">
                          <a:effectLst/>
                        </a:rPr>
                        <a:t>  “</a:t>
                      </a:r>
                      <a:r>
                        <a:rPr lang="ru-RU" sz="1600">
                          <a:effectLst/>
                        </a:rPr>
                        <a:t>3</a:t>
                      </a:r>
                      <a:r>
                        <a:rPr lang="tt-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endParaRPr lang="tt-RU" sz="1600" dirty="0" smtClean="0">
                        <a:effectLst/>
                      </a:endParaRPr>
                    </a:p>
                    <a:p>
                      <a:pPr>
                        <a:lnSpc>
                          <a:spcPct val="115000"/>
                        </a:lnSpc>
                        <a:spcAft>
                          <a:spcPts val="0"/>
                        </a:spcAft>
                      </a:pPr>
                      <a:r>
                        <a:rPr lang="tt-RU" sz="1600" dirty="0" smtClean="0">
                          <a:effectLst/>
                        </a:rPr>
                        <a:t>“</a:t>
                      </a:r>
                      <a:r>
                        <a:rPr lang="ru-RU" sz="1600" dirty="0">
                          <a:effectLst/>
                        </a:rPr>
                        <a:t>2</a:t>
                      </a:r>
                      <a:r>
                        <a:rPr lang="tt-RU" sz="1600" dirty="0">
                          <a:effectLst/>
                        </a:rPr>
                        <a:t>”</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5</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4</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3</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1/25</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3,25</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7</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2</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1/50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3,5</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8</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8</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5</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3</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5/62,5</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3,63</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9</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4</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2</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3/75</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4</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tt-RU" sz="1600">
                          <a:effectLst/>
                        </a:rPr>
                        <a:t>барлыгы</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5-9</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18</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10/55,6</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r>
              <a:tr h="508983">
                <a:tc>
                  <a:txBody>
                    <a:bodyPr/>
                    <a:lstStyle/>
                    <a:p>
                      <a:pPr>
                        <a:lnSpc>
                          <a:spcPct val="115000"/>
                        </a:lnSpc>
                        <a:spcAft>
                          <a:spcPts val="0"/>
                        </a:spcAft>
                      </a:pPr>
                      <a:r>
                        <a:rPr lang="ru-RU" sz="1600">
                          <a:effectLst/>
                        </a:rPr>
                        <a:t>Тат</a:t>
                      </a:r>
                      <a:r>
                        <a:rPr lang="tt-RU" sz="1600">
                          <a:effectLst/>
                        </a:rPr>
                        <a:t>ар әдәбияты</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 </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 </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 </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5</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4</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2</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3/75,7</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4</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8</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8</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6</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2</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6/75</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tt-RU" sz="1600">
                          <a:effectLst/>
                        </a:rPr>
                        <a:t>3,75</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9</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4</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2</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2</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4/100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tt-RU" sz="1600">
                          <a:effectLst/>
                        </a:rPr>
                        <a:t>4,5</a:t>
                      </a:r>
                      <a:endParaRPr lang="ru-RU" sz="1600">
                        <a:effectLst/>
                        <a:latin typeface="Calibri"/>
                        <a:ea typeface="Calibri"/>
                        <a:cs typeface="Times New Roman"/>
                      </a:endParaRPr>
                    </a:p>
                  </a:txBody>
                  <a:tcPr marL="68580" marR="68580" marT="0" marB="0"/>
                </a:tc>
              </a:tr>
              <a:tr h="262801">
                <a:tc>
                  <a:txBody>
                    <a:bodyPr/>
                    <a:lstStyle/>
                    <a:p>
                      <a:pPr>
                        <a:lnSpc>
                          <a:spcPct val="115000"/>
                        </a:lnSpc>
                        <a:spcAft>
                          <a:spcPts val="0"/>
                        </a:spcAft>
                      </a:pPr>
                      <a:r>
                        <a:rPr lang="tt-RU" sz="1600">
                          <a:effectLst/>
                        </a:rPr>
                        <a:t>барлыгы</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5-9</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16</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tt-RU" sz="1600">
                          <a:effectLst/>
                        </a:rPr>
                        <a: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100</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a:effectLst/>
                        </a:rPr>
                        <a:t>13/81,3</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effectLst/>
                        </a:rPr>
                        <a:t> </a:t>
                      </a:r>
                      <a:endParaRPr lang="ru-RU" sz="1600" dirty="0">
                        <a:effectLst/>
                        <a:latin typeface="Calibri"/>
                        <a:ea typeface="Calibri"/>
                        <a:cs typeface="Times New Roman"/>
                      </a:endParaRPr>
                    </a:p>
                  </a:txBody>
                  <a:tcPr marL="68580" marR="68580" marT="0" marB="0"/>
                </a:tc>
              </a:tr>
            </a:tbl>
          </a:graphicData>
        </a:graphic>
      </p:graphicFrame>
      <p:sp>
        <p:nvSpPr>
          <p:cNvPr id="5" name="Rectangle 3"/>
          <p:cNvSpPr>
            <a:spLocks noChangeArrowheads="1"/>
          </p:cNvSpPr>
          <p:nvPr/>
        </p:nvSpPr>
        <p:spPr bwMode="auto">
          <a:xfrm>
            <a:off x="107504" y="332656"/>
            <a:ext cx="83792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t-RU" alt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2013-2014 </a:t>
            </a:r>
            <a:r>
              <a:rPr kumimoji="0" lang="tt-RU" alt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нче уку елында татар теле һәм әдәбиятыннан  </a:t>
            </a:r>
          </a:p>
          <a:p>
            <a:pPr marL="0" marR="0" lvl="0" indent="0" algn="l" defTabSz="914400" rtl="0" eaLnBrk="1" fontAlgn="base" latinLnBrk="0" hangingPunct="1">
              <a:lnSpc>
                <a:spcPct val="100000"/>
              </a:lnSpc>
              <a:spcBef>
                <a:spcPct val="0"/>
              </a:spcBef>
              <a:spcAft>
                <a:spcPct val="0"/>
              </a:spcAft>
              <a:buClrTx/>
              <a:buSzTx/>
              <a:buFontTx/>
              <a:buNone/>
              <a:tabLst/>
            </a:pPr>
            <a:r>
              <a:rPr lang="tt-RU" altLang="ru-RU" sz="2400" b="1" dirty="0">
                <a:latin typeface="Calibri" pitchFamily="34" charset="0"/>
                <a:ea typeface="Calibri" pitchFamily="34" charset="0"/>
                <a:cs typeface="Times New Roman" pitchFamily="18" charset="0"/>
              </a:rPr>
              <a:t> </a:t>
            </a:r>
            <a:r>
              <a:rPr lang="tt-RU" altLang="ru-RU" sz="2400" b="1" dirty="0" smtClean="0">
                <a:latin typeface="Calibri" pitchFamily="34" charset="0"/>
                <a:ea typeface="Calibri" pitchFamily="34" charset="0"/>
                <a:cs typeface="Times New Roman" pitchFamily="18" charset="0"/>
              </a:rPr>
              <a:t>                                              </a:t>
            </a:r>
            <a:r>
              <a:rPr kumimoji="0" lang="tt-RU" alt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белем сыйфаты</a:t>
            </a:r>
            <a:endParaRPr kumimoji="0" lang="ru-RU" alt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28239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1252</TotalTime>
  <Words>1132</Words>
  <Application>Microsoft Office PowerPoint</Application>
  <PresentationFormat>Экран (4:3)</PresentationFormat>
  <Paragraphs>550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Winter</vt:lpstr>
      <vt:lpstr>           Тукай районы Боерган төп белем бирү мәктәбенең  татар теле һәм әдәбияты укытучысы  Мулланурова Айсылу Мөдәррис кызының портфолиосы</vt:lpstr>
      <vt:lpstr>             Аңлатма язуы</vt:lpstr>
      <vt:lpstr>Презентация PowerPoint</vt:lpstr>
      <vt:lpstr>Презентация PowerPoint</vt:lpstr>
      <vt:lpstr>Минем педагогик стажым– 14 ел. Боерган төп белем бирү мәктәбендә татар теле һәм әдәбият укытучысы булып эшлим. </vt:lpstr>
      <vt:lpstr> Грамоталар , дипломнар        һәм  сертификатлар</vt:lpstr>
      <vt:lpstr>Квалификацияне күтәрү</vt:lpstr>
      <vt:lpstr>Презентация PowerPoint</vt:lpstr>
      <vt:lpstr>Презентация PowerPoint</vt:lpstr>
      <vt:lpstr>2014-2015 нче уку елының 1 һәм 2 чирегенә татар теле һәм                                       әдәбиятыннан белем сыйфаты</vt:lpstr>
      <vt:lpstr>Презентация PowerPoint</vt:lpstr>
      <vt:lpstr>  Үткәрелгән ачык дәресләр, чаралар</vt:lpstr>
      <vt:lpstr>Семенарларда катнашу, үткәрү</vt:lpstr>
      <vt:lpstr>Конференцияләрдә катнашу</vt:lpstr>
      <vt:lpstr>Укучыларның бәйгеләрдә катнашуы </vt:lpstr>
      <vt:lpstr>Укучыларның фәнни-практик конференцияләрдә катнашуы</vt:lpstr>
      <vt:lpstr>Укучыларның олимпиадада    катнашуы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Портфолио учителя татарского языка и литературы Тукаевского района деревни Биюрган  Муллануровой Айсылу Мударисовны</dc:title>
  <dc:creator>Админ</dc:creator>
  <cp:lastModifiedBy>Админ</cp:lastModifiedBy>
  <cp:revision>68</cp:revision>
  <dcterms:created xsi:type="dcterms:W3CDTF">2015-01-27T17:06:12Z</dcterms:created>
  <dcterms:modified xsi:type="dcterms:W3CDTF">2015-02-05T17:15:53Z</dcterms:modified>
</cp:coreProperties>
</file>