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9" r:id="rId2"/>
    <p:sldId id="262" r:id="rId3"/>
    <p:sldId id="264" r:id="rId4"/>
    <p:sldId id="261" r:id="rId5"/>
    <p:sldId id="282" r:id="rId6"/>
    <p:sldId id="283" r:id="rId7"/>
    <p:sldId id="284" r:id="rId8"/>
    <p:sldId id="265" r:id="rId9"/>
    <p:sldId id="266" r:id="rId10"/>
    <p:sldId id="267" r:id="rId11"/>
    <p:sldId id="289" r:id="rId12"/>
    <p:sldId id="281" r:id="rId13"/>
    <p:sldId id="286" r:id="rId14"/>
    <p:sldId id="291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5CA9"/>
    <a:srgbClr val="045DB9"/>
    <a:srgbClr val="6DB5FF"/>
    <a:srgbClr val="ED7737"/>
    <a:srgbClr val="FDB026"/>
    <a:srgbClr val="EC7734"/>
    <a:srgbClr val="83AFDC"/>
    <a:srgbClr val="84B0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0" d="100"/>
          <a:sy n="60" d="100"/>
        </p:scale>
        <p:origin x="-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3936" cy="4320"/>
            </a:xfrm>
            <a:prstGeom prst="rect">
              <a:avLst/>
            </a:prstGeom>
            <a:gradFill rotWithShape="0">
              <a:gsLst>
                <a:gs pos="0">
                  <a:srgbClr val="045DB9"/>
                </a:gs>
                <a:gs pos="100000">
                  <a:srgbClr val="6DB5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912" cy="4320"/>
            </a:xfrm>
            <a:prstGeom prst="rect">
              <a:avLst/>
            </a:prstGeom>
            <a:gradFill rotWithShape="0">
              <a:gsLst>
                <a:gs pos="0">
                  <a:srgbClr val="FFB125"/>
                </a:gs>
                <a:gs pos="100000">
                  <a:srgbClr val="ED7737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23"/>
            <p:cNvSpPr>
              <a:spLocks noChangeArrowheads="1"/>
            </p:cNvSpPr>
            <p:nvPr/>
          </p:nvSpPr>
          <p:spPr bwMode="auto">
            <a:xfrm>
              <a:off x="3936" y="0"/>
              <a:ext cx="1824" cy="4320"/>
            </a:xfrm>
            <a:prstGeom prst="rect">
              <a:avLst/>
            </a:prstGeom>
            <a:gradFill rotWithShape="0">
              <a:gsLst>
                <a:gs pos="0">
                  <a:srgbClr val="6DB5FF"/>
                </a:gs>
                <a:gs pos="100000">
                  <a:srgbClr val="045DB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24"/>
            <p:cNvSpPr>
              <a:spLocks noChangeArrowheads="1"/>
            </p:cNvSpPr>
            <p:nvPr/>
          </p:nvSpPr>
          <p:spPr bwMode="auto">
            <a:xfrm>
              <a:off x="4944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rgbClr val="FFB125"/>
                </a:gs>
                <a:gs pos="100000">
                  <a:srgbClr val="ED7737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25"/>
            <p:cNvSpPr>
              <a:spLocks noChangeArrowheads="1"/>
            </p:cNvSpPr>
            <p:nvPr/>
          </p:nvSpPr>
          <p:spPr bwMode="auto">
            <a:xfrm>
              <a:off x="1056" y="0"/>
              <a:ext cx="816" cy="4320"/>
            </a:xfrm>
            <a:prstGeom prst="rect">
              <a:avLst/>
            </a:prstGeom>
            <a:gradFill rotWithShape="0">
              <a:gsLst>
                <a:gs pos="0">
                  <a:srgbClr val="ED7737"/>
                </a:gs>
                <a:gs pos="100000">
                  <a:srgbClr val="FFB125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>
              <a:off x="288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>
              <a:off x="336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Line 28"/>
            <p:cNvSpPr>
              <a:spLocks noChangeShapeType="1"/>
            </p:cNvSpPr>
            <p:nvPr/>
          </p:nvSpPr>
          <p:spPr bwMode="auto">
            <a:xfrm>
              <a:off x="3456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Line 29"/>
            <p:cNvSpPr>
              <a:spLocks noChangeShapeType="1"/>
            </p:cNvSpPr>
            <p:nvPr/>
          </p:nvSpPr>
          <p:spPr bwMode="auto">
            <a:xfrm>
              <a:off x="3552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Line 30"/>
            <p:cNvSpPr>
              <a:spLocks noChangeShapeType="1"/>
            </p:cNvSpPr>
            <p:nvPr/>
          </p:nvSpPr>
          <p:spPr bwMode="auto">
            <a:xfrm>
              <a:off x="5616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Line 31"/>
            <p:cNvSpPr>
              <a:spLocks noChangeShapeType="1"/>
            </p:cNvSpPr>
            <p:nvPr/>
          </p:nvSpPr>
          <p:spPr bwMode="auto">
            <a:xfrm>
              <a:off x="5664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32"/>
            <p:cNvSpPr>
              <a:spLocks noChangeArrowheads="1"/>
            </p:cNvSpPr>
            <p:nvPr/>
          </p:nvSpPr>
          <p:spPr bwMode="auto">
            <a:xfrm>
              <a:off x="5376" y="3888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33"/>
            <p:cNvSpPr>
              <a:spLocks noChangeArrowheads="1"/>
            </p:cNvSpPr>
            <p:nvPr/>
          </p:nvSpPr>
          <p:spPr bwMode="auto">
            <a:xfrm>
              <a:off x="5520" y="3888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34"/>
            <p:cNvSpPr>
              <a:spLocks noChangeArrowheads="1"/>
            </p:cNvSpPr>
            <p:nvPr/>
          </p:nvSpPr>
          <p:spPr bwMode="auto">
            <a:xfrm>
              <a:off x="5520" y="374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35"/>
            <p:cNvSpPr>
              <a:spLocks noChangeArrowheads="1"/>
            </p:cNvSpPr>
            <p:nvPr/>
          </p:nvSpPr>
          <p:spPr bwMode="auto">
            <a:xfrm>
              <a:off x="384" y="1584"/>
              <a:ext cx="3072" cy="3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36"/>
            <p:cNvSpPr>
              <a:spLocks noChangeArrowheads="1"/>
            </p:cNvSpPr>
            <p:nvPr/>
          </p:nvSpPr>
          <p:spPr bwMode="auto">
            <a:xfrm>
              <a:off x="384" y="2112"/>
              <a:ext cx="4656" cy="240"/>
            </a:xfrm>
            <a:prstGeom prst="rect">
              <a:avLst/>
            </a:prstGeom>
            <a:solidFill>
              <a:srgbClr val="245CA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Line 37"/>
            <p:cNvSpPr>
              <a:spLocks noChangeShapeType="1"/>
            </p:cNvSpPr>
            <p:nvPr/>
          </p:nvSpPr>
          <p:spPr bwMode="auto">
            <a:xfrm>
              <a:off x="384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auto">
            <a:xfrm>
              <a:off x="5040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07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4800600" cy="533400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208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315200" cy="381000"/>
          </a:xfrm>
        </p:spPr>
        <p:txBody>
          <a:bodyPr anchor="ctr"/>
          <a:lstStyle>
            <a:lvl1pPr marL="0" indent="0">
              <a:buFont typeface="Webdings" charset="2"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046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539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4700" y="76200"/>
            <a:ext cx="1866900" cy="6324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76200"/>
            <a:ext cx="5448300" cy="6324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2084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4676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524000" y="1066800"/>
            <a:ext cx="7467600" cy="5334000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</p:spTree>
    <p:extLst>
      <p:ext uri="{BB962C8B-B14F-4D97-AF65-F5344CB8AC3E}">
        <p14:creationId xmlns:p14="http://schemas.microsoft.com/office/powerpoint/2010/main" xmlns="" val="3821475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4676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24000" y="1066800"/>
            <a:ext cx="36576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066800"/>
            <a:ext cx="36576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990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976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8532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066800"/>
            <a:ext cx="3657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066800"/>
            <a:ext cx="3657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12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984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803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0350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57521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36145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1371600" y="914400"/>
            <a:ext cx="7772400" cy="5638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auto">
            <a:xfrm>
              <a:off x="864" y="4128"/>
              <a:ext cx="4896" cy="192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auto">
            <a:xfrm>
              <a:off x="0" y="0"/>
              <a:ext cx="864" cy="576"/>
            </a:xfrm>
            <a:prstGeom prst="rect">
              <a:avLst/>
            </a:prstGeom>
            <a:gradFill rotWithShape="0">
              <a:gsLst>
                <a:gs pos="0">
                  <a:srgbClr val="83AFDC"/>
                </a:gs>
                <a:gs pos="100000">
                  <a:srgbClr val="8BB6E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0" y="576"/>
              <a:ext cx="864" cy="3744"/>
            </a:xfrm>
            <a:prstGeom prst="rect">
              <a:avLst/>
            </a:prstGeom>
            <a:gradFill rotWithShape="0">
              <a:gsLst>
                <a:gs pos="0">
                  <a:srgbClr val="166CC7"/>
                </a:gs>
                <a:gs pos="100000">
                  <a:srgbClr val="6CB4F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816" y="0"/>
              <a:ext cx="4944" cy="576"/>
            </a:xfrm>
            <a:prstGeom prst="rect">
              <a:avLst/>
            </a:prstGeom>
            <a:gradFill rotWithShape="0">
              <a:gsLst>
                <a:gs pos="0">
                  <a:srgbClr val="065EB8"/>
                </a:gs>
                <a:gs pos="100000">
                  <a:srgbClr val="166BC5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96" y="4128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96" y="398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240" y="398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Line 16"/>
            <p:cNvSpPr>
              <a:spLocks noChangeShapeType="1"/>
            </p:cNvSpPr>
            <p:nvPr userDrawn="1"/>
          </p:nvSpPr>
          <p:spPr bwMode="auto">
            <a:xfrm>
              <a:off x="864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Line 17"/>
            <p:cNvSpPr>
              <a:spLocks noChangeShapeType="1"/>
            </p:cNvSpPr>
            <p:nvPr userDrawn="1"/>
          </p:nvSpPr>
          <p:spPr bwMode="auto">
            <a:xfrm>
              <a:off x="816" y="0"/>
              <a:ext cx="0" cy="432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Line 18"/>
            <p:cNvSpPr>
              <a:spLocks noChangeShapeType="1"/>
            </p:cNvSpPr>
            <p:nvPr userDrawn="1"/>
          </p:nvSpPr>
          <p:spPr bwMode="auto">
            <a:xfrm rot="5400000">
              <a:off x="2880" y="-2304"/>
              <a:ext cx="0" cy="576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Line 19"/>
            <p:cNvSpPr>
              <a:spLocks noChangeShapeType="1"/>
            </p:cNvSpPr>
            <p:nvPr userDrawn="1"/>
          </p:nvSpPr>
          <p:spPr bwMode="auto">
            <a:xfrm rot="5400000">
              <a:off x="2928" y="1296"/>
              <a:ext cx="0" cy="566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066800"/>
            <a:ext cx="7467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/>
        </p:nvSpPr>
        <p:spPr bwMode="gray">
          <a:xfrm>
            <a:off x="8382000" y="6629400"/>
            <a:ext cx="523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r>
              <a:rPr lang="ru-RU" sz="900">
                <a:solidFill>
                  <a:srgbClr val="FFFFFF"/>
                </a:solidFill>
                <a:latin typeface="Arial" charset="0"/>
              </a:rPr>
              <a:t>Стр. </a:t>
            </a:r>
            <a:fld id="{348971E4-C219-47D7-9245-B3A7828C534B}" type="slidenum">
              <a:rPr lang="en-US" sz="900">
                <a:solidFill>
                  <a:srgbClr val="FFFFFF"/>
                </a:solidFill>
                <a:latin typeface="Arial" charset="0"/>
              </a:rPr>
              <a:pPr algn="r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6" name="Rectangle 22"/>
          <p:cNvSpPr>
            <a:spLocks noGrp="1" noChangeArrowheads="1"/>
          </p:cNvSpPr>
          <p:nvPr/>
        </p:nvSpPr>
        <p:spPr bwMode="gray">
          <a:xfrm>
            <a:off x="1635125" y="6629400"/>
            <a:ext cx="1108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ru-RU" sz="900">
                <a:solidFill>
                  <a:srgbClr val="FFFFFF"/>
                </a:solidFill>
                <a:latin typeface="Arial" charset="0"/>
              </a:rPr>
              <a:t>20.01.2006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/>
        </p:nvSpPr>
        <p:spPr bwMode="gray">
          <a:xfrm>
            <a:off x="2819400" y="6629400"/>
            <a:ext cx="48768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900">
                <a:solidFill>
                  <a:srgbClr val="FFFFFF"/>
                </a:solidFill>
                <a:latin typeface="Arial" charset="0"/>
              </a:rPr>
              <a:t>Презентация</a:t>
            </a:r>
            <a:endParaRPr lang="en-US" sz="900">
              <a:solidFill>
                <a:srgbClr val="FFFFFF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charset="2"/>
        <a:buChar char="4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charset="2"/>
        <a:buChar char="&lt;"/>
        <a:defRPr sz="2000">
          <a:solidFill>
            <a:schemeClr val="tx1"/>
          </a:solidFill>
          <a:latin typeface="+mn-lt"/>
        </a:defRPr>
      </a:lvl2pPr>
      <a:lvl3pPr marL="1203325" indent="-2889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charset="2"/>
        <a:buChar char="="/>
        <a:defRPr sz="2400">
          <a:solidFill>
            <a:schemeClr val="tx1"/>
          </a:solidFill>
          <a:latin typeface="+mn-lt"/>
        </a:defRPr>
      </a:lvl3pPr>
      <a:lvl4pPr marL="1603375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Архипов Роза Егоровна</a:t>
            </a:r>
          </a:p>
        </p:txBody>
      </p:sp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642938" y="2000250"/>
            <a:ext cx="7215187" cy="10715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00250"/>
            <a:ext cx="7100888" cy="1047750"/>
          </a:xfrm>
          <a:solidFill>
            <a:schemeClr val="tx2"/>
          </a:solidFill>
        </p:spPr>
        <p:txBody>
          <a:bodyPr/>
          <a:lstStyle/>
          <a:p>
            <a:pPr algn="ctr" eaLnBrk="1" hangingPunct="1"/>
            <a:r>
              <a:rPr lang="ru-RU" sz="3600" b="1" dirty="0" smtClean="0"/>
              <a:t>ДУШИ ПРЕКРАСНЫЕ ПОРЫВЫ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19"/>
          <a:stretch/>
        </p:blipFill>
        <p:spPr>
          <a:xfrm>
            <a:off x="1403648" y="960120"/>
            <a:ext cx="3936437" cy="275691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467600" cy="762000"/>
          </a:xfrm>
        </p:spPr>
        <p:txBody>
          <a:bodyPr/>
          <a:lstStyle/>
          <a:p>
            <a:pPr algn="ctr" eaLnBrk="1" hangingPunct="1"/>
            <a:r>
              <a:rPr lang="ru-RU" sz="3000" dirty="0" smtClean="0"/>
              <a:t>Моменты выступлений танцевального кружка «Зодиак»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35" r="3548"/>
          <a:stretch/>
        </p:blipFill>
        <p:spPr>
          <a:xfrm>
            <a:off x="5304615" y="929640"/>
            <a:ext cx="3839386" cy="278739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86" r="20316"/>
          <a:stretch/>
        </p:blipFill>
        <p:spPr>
          <a:xfrm rot="5400000">
            <a:off x="1875284" y="2959689"/>
            <a:ext cx="3179490" cy="41044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450"/>
          <a:stretch/>
        </p:blipFill>
        <p:spPr>
          <a:xfrm>
            <a:off x="5517257" y="3422172"/>
            <a:ext cx="3626743" cy="3179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864" cy="576"/>
            </a:xfrm>
            <a:prstGeom prst="rect">
              <a:avLst/>
            </a:prstGeom>
            <a:gradFill rotWithShape="0">
              <a:gsLst>
                <a:gs pos="0">
                  <a:srgbClr val="F6BB9B"/>
                </a:gs>
                <a:gs pos="100000">
                  <a:srgbClr val="F8B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7" name="Rectangle 6"/>
            <p:cNvSpPr>
              <a:spLocks noChangeArrowheads="1"/>
            </p:cNvSpPr>
            <p:nvPr/>
          </p:nvSpPr>
          <p:spPr bwMode="auto">
            <a:xfrm>
              <a:off x="0" y="576"/>
              <a:ext cx="864" cy="3744"/>
            </a:xfrm>
            <a:prstGeom prst="rect">
              <a:avLst/>
            </a:prstGeom>
            <a:gradFill rotWithShape="0">
              <a:gsLst>
                <a:gs pos="0">
                  <a:srgbClr val="F07F32"/>
                </a:gs>
                <a:gs pos="100000">
                  <a:srgbClr val="FEB1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8" name="Rectangle 7"/>
            <p:cNvSpPr>
              <a:spLocks noChangeArrowheads="1"/>
            </p:cNvSpPr>
            <p:nvPr/>
          </p:nvSpPr>
          <p:spPr bwMode="auto">
            <a:xfrm>
              <a:off x="816" y="0"/>
              <a:ext cx="4944" cy="576"/>
            </a:xfrm>
            <a:prstGeom prst="rect">
              <a:avLst/>
            </a:prstGeom>
            <a:gradFill rotWithShape="0">
              <a:gsLst>
                <a:gs pos="0">
                  <a:srgbClr val="EC7734"/>
                </a:gs>
                <a:gs pos="100000">
                  <a:srgbClr val="EE7E3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9" name="Rectangle 8"/>
            <p:cNvSpPr>
              <a:spLocks noChangeArrowheads="1"/>
            </p:cNvSpPr>
            <p:nvPr/>
          </p:nvSpPr>
          <p:spPr bwMode="auto">
            <a:xfrm>
              <a:off x="864" y="576"/>
              <a:ext cx="4896" cy="3552"/>
            </a:xfrm>
            <a:prstGeom prst="rect">
              <a:avLst/>
            </a:prstGeom>
            <a:gradFill rotWithShape="0">
              <a:gsLst>
                <a:gs pos="0">
                  <a:srgbClr val="F6BE99"/>
                </a:gs>
                <a:gs pos="100000">
                  <a:srgbClr val="FFD79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0" name="Rectangle 9"/>
            <p:cNvSpPr>
              <a:spLocks noChangeArrowheads="1"/>
            </p:cNvSpPr>
            <p:nvPr/>
          </p:nvSpPr>
          <p:spPr bwMode="auto">
            <a:xfrm>
              <a:off x="96" y="4128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1" name="Rectangle 10"/>
            <p:cNvSpPr>
              <a:spLocks noChangeArrowheads="1"/>
            </p:cNvSpPr>
            <p:nvPr/>
          </p:nvSpPr>
          <p:spPr bwMode="auto">
            <a:xfrm>
              <a:off x="96" y="398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2" name="Rectangle 11"/>
            <p:cNvSpPr>
              <a:spLocks noChangeArrowheads="1"/>
            </p:cNvSpPr>
            <p:nvPr/>
          </p:nvSpPr>
          <p:spPr bwMode="auto">
            <a:xfrm>
              <a:off x="240" y="398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3" name="Line 12"/>
            <p:cNvSpPr>
              <a:spLocks noChangeShapeType="1"/>
            </p:cNvSpPr>
            <p:nvPr/>
          </p:nvSpPr>
          <p:spPr bwMode="auto">
            <a:xfrm>
              <a:off x="864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4" name="Line 13"/>
            <p:cNvSpPr>
              <a:spLocks noChangeShapeType="1"/>
            </p:cNvSpPr>
            <p:nvPr/>
          </p:nvSpPr>
          <p:spPr bwMode="auto">
            <a:xfrm>
              <a:off x="816" y="0"/>
              <a:ext cx="0" cy="432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5" name="Line 14"/>
            <p:cNvSpPr>
              <a:spLocks noChangeShapeType="1"/>
            </p:cNvSpPr>
            <p:nvPr/>
          </p:nvSpPr>
          <p:spPr bwMode="auto">
            <a:xfrm rot="5400000">
              <a:off x="2880" y="-2304"/>
              <a:ext cx="0" cy="576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6" name="Line 15"/>
            <p:cNvSpPr>
              <a:spLocks noChangeShapeType="1"/>
            </p:cNvSpPr>
            <p:nvPr/>
          </p:nvSpPr>
          <p:spPr bwMode="auto">
            <a:xfrm rot="5400000">
              <a:off x="2928" y="1296"/>
              <a:ext cx="0" cy="566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000" dirty="0" smtClean="0"/>
              <a:t>Влияние танцевального кружка на учеников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0" y="1066800"/>
            <a:ext cx="7512496" cy="5334000"/>
          </a:xfrm>
        </p:spPr>
        <p:txBody>
          <a:bodyPr/>
          <a:lstStyle/>
          <a:p>
            <a:r>
              <a:rPr lang="ru-RU" sz="2200" dirty="0" smtClean="0">
                <a:latin typeface="+mj-lt"/>
              </a:rPr>
              <a:t>Творческое сотрудничество;</a:t>
            </a:r>
          </a:p>
          <a:p>
            <a:r>
              <a:rPr lang="ru-RU" sz="2200" dirty="0" smtClean="0">
                <a:latin typeface="+mj-lt"/>
              </a:rPr>
              <a:t>Сопереживание – стрессоустойчивость;</a:t>
            </a:r>
          </a:p>
          <a:p>
            <a:r>
              <a:rPr lang="ru-RU" sz="2200" dirty="0" smtClean="0">
                <a:latin typeface="+mj-lt"/>
              </a:rPr>
              <a:t>Воспитание любви к танцу как искусству;</a:t>
            </a:r>
          </a:p>
          <a:p>
            <a:r>
              <a:rPr lang="ru-RU" sz="2200" dirty="0" smtClean="0">
                <a:latin typeface="+mj-lt"/>
              </a:rPr>
              <a:t>Позитивное эмоциональная атмосфера;</a:t>
            </a:r>
          </a:p>
          <a:p>
            <a:r>
              <a:rPr lang="ru-RU" sz="2200" dirty="0" smtClean="0">
                <a:latin typeface="+mj-lt"/>
              </a:rPr>
              <a:t>Укрепление связи с поколений;</a:t>
            </a:r>
          </a:p>
          <a:p>
            <a:r>
              <a:rPr lang="ru-RU" sz="2200" dirty="0" smtClean="0">
                <a:latin typeface="+mj-lt"/>
              </a:rPr>
              <a:t>Сохранение традиций национальной культуры.</a:t>
            </a:r>
            <a:endParaRPr lang="ru-RU" sz="2400" dirty="0"/>
          </a:p>
          <a:p>
            <a:pPr eaLnBrk="1" hangingPunct="1">
              <a:buClr>
                <a:srgbClr val="ED7737"/>
              </a:buClr>
              <a:tabLst>
                <a:tab pos="1616075" algn="l"/>
              </a:tabLst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10040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Шитье – просто хорошее занятие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z="22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38"/>
          <a:stretch/>
        </p:blipFill>
        <p:spPr>
          <a:xfrm>
            <a:off x="1395029" y="929639"/>
            <a:ext cx="7748971" cy="5623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Шитье – просто хорошее занятие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z="22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94" r="2145"/>
          <a:stretch/>
        </p:blipFill>
        <p:spPr>
          <a:xfrm>
            <a:off x="1403649" y="899160"/>
            <a:ext cx="7740351" cy="565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677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864" cy="576"/>
            </a:xfrm>
            <a:prstGeom prst="rect">
              <a:avLst/>
            </a:prstGeom>
            <a:gradFill rotWithShape="0">
              <a:gsLst>
                <a:gs pos="0">
                  <a:srgbClr val="F6BB9B"/>
                </a:gs>
                <a:gs pos="100000">
                  <a:srgbClr val="F8B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7" name="Rectangle 6"/>
            <p:cNvSpPr>
              <a:spLocks noChangeArrowheads="1"/>
            </p:cNvSpPr>
            <p:nvPr/>
          </p:nvSpPr>
          <p:spPr bwMode="auto">
            <a:xfrm>
              <a:off x="0" y="576"/>
              <a:ext cx="864" cy="3744"/>
            </a:xfrm>
            <a:prstGeom prst="rect">
              <a:avLst/>
            </a:prstGeom>
            <a:gradFill rotWithShape="0">
              <a:gsLst>
                <a:gs pos="0">
                  <a:srgbClr val="F07F32"/>
                </a:gs>
                <a:gs pos="100000">
                  <a:srgbClr val="FEB1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8" name="Rectangle 7"/>
            <p:cNvSpPr>
              <a:spLocks noChangeArrowheads="1"/>
            </p:cNvSpPr>
            <p:nvPr/>
          </p:nvSpPr>
          <p:spPr bwMode="auto">
            <a:xfrm>
              <a:off x="816" y="0"/>
              <a:ext cx="4944" cy="576"/>
            </a:xfrm>
            <a:prstGeom prst="rect">
              <a:avLst/>
            </a:prstGeom>
            <a:gradFill rotWithShape="0">
              <a:gsLst>
                <a:gs pos="0">
                  <a:srgbClr val="EC7734"/>
                </a:gs>
                <a:gs pos="100000">
                  <a:srgbClr val="EE7E3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9" name="Rectangle 8"/>
            <p:cNvSpPr>
              <a:spLocks noChangeArrowheads="1"/>
            </p:cNvSpPr>
            <p:nvPr/>
          </p:nvSpPr>
          <p:spPr bwMode="auto">
            <a:xfrm>
              <a:off x="864" y="576"/>
              <a:ext cx="4896" cy="3552"/>
            </a:xfrm>
            <a:prstGeom prst="rect">
              <a:avLst/>
            </a:prstGeom>
            <a:gradFill rotWithShape="0">
              <a:gsLst>
                <a:gs pos="0">
                  <a:srgbClr val="F6BE99"/>
                </a:gs>
                <a:gs pos="100000">
                  <a:srgbClr val="FFD79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0" name="Rectangle 9"/>
            <p:cNvSpPr>
              <a:spLocks noChangeArrowheads="1"/>
            </p:cNvSpPr>
            <p:nvPr/>
          </p:nvSpPr>
          <p:spPr bwMode="auto">
            <a:xfrm>
              <a:off x="96" y="4128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1" name="Rectangle 10"/>
            <p:cNvSpPr>
              <a:spLocks noChangeArrowheads="1"/>
            </p:cNvSpPr>
            <p:nvPr/>
          </p:nvSpPr>
          <p:spPr bwMode="auto">
            <a:xfrm>
              <a:off x="96" y="398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2" name="Rectangle 11"/>
            <p:cNvSpPr>
              <a:spLocks noChangeArrowheads="1"/>
            </p:cNvSpPr>
            <p:nvPr/>
          </p:nvSpPr>
          <p:spPr bwMode="auto">
            <a:xfrm>
              <a:off x="240" y="398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3" name="Line 12"/>
            <p:cNvSpPr>
              <a:spLocks noChangeShapeType="1"/>
            </p:cNvSpPr>
            <p:nvPr/>
          </p:nvSpPr>
          <p:spPr bwMode="auto">
            <a:xfrm>
              <a:off x="864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4" name="Line 13"/>
            <p:cNvSpPr>
              <a:spLocks noChangeShapeType="1"/>
            </p:cNvSpPr>
            <p:nvPr/>
          </p:nvSpPr>
          <p:spPr bwMode="auto">
            <a:xfrm>
              <a:off x="816" y="0"/>
              <a:ext cx="0" cy="432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5" name="Line 14"/>
            <p:cNvSpPr>
              <a:spLocks noChangeShapeType="1"/>
            </p:cNvSpPr>
            <p:nvPr/>
          </p:nvSpPr>
          <p:spPr bwMode="auto">
            <a:xfrm rot="5400000">
              <a:off x="2880" y="-2304"/>
              <a:ext cx="0" cy="576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6" name="Line 15"/>
            <p:cNvSpPr>
              <a:spLocks noChangeShapeType="1"/>
            </p:cNvSpPr>
            <p:nvPr/>
          </p:nvSpPr>
          <p:spPr bwMode="auto">
            <a:xfrm rot="5400000">
              <a:off x="2928" y="1296"/>
              <a:ext cx="0" cy="566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000" dirty="0" smtClean="0"/>
              <a:t>Достижение моих учеников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82"/>
          <a:stretch/>
        </p:blipFill>
        <p:spPr>
          <a:xfrm>
            <a:off x="1422748" y="914400"/>
            <a:ext cx="7721252" cy="5618232"/>
          </a:xfrm>
        </p:spPr>
      </p:pic>
    </p:spTree>
    <p:extLst>
      <p:ext uri="{BB962C8B-B14F-4D97-AF65-F5344CB8AC3E}">
        <p14:creationId xmlns:p14="http://schemas.microsoft.com/office/powerpoint/2010/main" xmlns="" val="268159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101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864" cy="576"/>
            </a:xfrm>
            <a:prstGeom prst="rect">
              <a:avLst/>
            </a:prstGeom>
            <a:gradFill rotWithShape="0">
              <a:gsLst>
                <a:gs pos="0">
                  <a:srgbClr val="83AFDC"/>
                </a:gs>
                <a:gs pos="100000">
                  <a:srgbClr val="8BB6E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2" name="Rectangle 19"/>
            <p:cNvSpPr>
              <a:spLocks noChangeArrowheads="1"/>
            </p:cNvSpPr>
            <p:nvPr/>
          </p:nvSpPr>
          <p:spPr bwMode="auto">
            <a:xfrm>
              <a:off x="0" y="576"/>
              <a:ext cx="864" cy="3744"/>
            </a:xfrm>
            <a:prstGeom prst="rect">
              <a:avLst/>
            </a:prstGeom>
            <a:gradFill rotWithShape="0">
              <a:gsLst>
                <a:gs pos="0">
                  <a:srgbClr val="166CC7"/>
                </a:gs>
                <a:gs pos="100000">
                  <a:srgbClr val="6CB4F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3" name="Rectangle 20"/>
            <p:cNvSpPr>
              <a:spLocks noChangeArrowheads="1"/>
            </p:cNvSpPr>
            <p:nvPr/>
          </p:nvSpPr>
          <p:spPr bwMode="auto">
            <a:xfrm>
              <a:off x="816" y="0"/>
              <a:ext cx="4944" cy="576"/>
            </a:xfrm>
            <a:prstGeom prst="rect">
              <a:avLst/>
            </a:prstGeom>
            <a:gradFill rotWithShape="0">
              <a:gsLst>
                <a:gs pos="0">
                  <a:srgbClr val="065EB8"/>
                </a:gs>
                <a:gs pos="100000">
                  <a:srgbClr val="166BC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4" name="Rectangle 21"/>
            <p:cNvSpPr>
              <a:spLocks noChangeArrowheads="1"/>
            </p:cNvSpPr>
            <p:nvPr/>
          </p:nvSpPr>
          <p:spPr bwMode="auto">
            <a:xfrm>
              <a:off x="864" y="576"/>
              <a:ext cx="4896" cy="3552"/>
            </a:xfrm>
            <a:prstGeom prst="rect">
              <a:avLst/>
            </a:prstGeom>
            <a:gradFill rotWithShape="0">
              <a:gsLst>
                <a:gs pos="0">
                  <a:srgbClr val="8BB6E1"/>
                </a:gs>
                <a:gs pos="100000">
                  <a:srgbClr val="B5D8F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5" name="Rectangle 22"/>
            <p:cNvSpPr>
              <a:spLocks noChangeArrowheads="1"/>
            </p:cNvSpPr>
            <p:nvPr/>
          </p:nvSpPr>
          <p:spPr bwMode="auto">
            <a:xfrm>
              <a:off x="96" y="4128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6" name="Rectangle 23"/>
            <p:cNvSpPr>
              <a:spLocks noChangeArrowheads="1"/>
            </p:cNvSpPr>
            <p:nvPr/>
          </p:nvSpPr>
          <p:spPr bwMode="auto">
            <a:xfrm>
              <a:off x="96" y="398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7" name="Rectangle 24"/>
            <p:cNvSpPr>
              <a:spLocks noChangeArrowheads="1"/>
            </p:cNvSpPr>
            <p:nvPr/>
          </p:nvSpPr>
          <p:spPr bwMode="auto">
            <a:xfrm>
              <a:off x="240" y="398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8" name="Line 25"/>
            <p:cNvSpPr>
              <a:spLocks noChangeShapeType="1"/>
            </p:cNvSpPr>
            <p:nvPr/>
          </p:nvSpPr>
          <p:spPr bwMode="auto">
            <a:xfrm>
              <a:off x="864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9" name="Line 26"/>
            <p:cNvSpPr>
              <a:spLocks noChangeShapeType="1"/>
            </p:cNvSpPr>
            <p:nvPr/>
          </p:nvSpPr>
          <p:spPr bwMode="auto">
            <a:xfrm>
              <a:off x="816" y="0"/>
              <a:ext cx="0" cy="432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0" name="Line 27"/>
            <p:cNvSpPr>
              <a:spLocks noChangeShapeType="1"/>
            </p:cNvSpPr>
            <p:nvPr/>
          </p:nvSpPr>
          <p:spPr bwMode="auto">
            <a:xfrm rot="5400000">
              <a:off x="2880" y="-2304"/>
              <a:ext cx="0" cy="576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1" name="Line 28"/>
            <p:cNvSpPr>
              <a:spLocks noChangeShapeType="1"/>
            </p:cNvSpPr>
            <p:nvPr/>
          </p:nvSpPr>
          <p:spPr bwMode="auto">
            <a:xfrm rot="5400000">
              <a:off x="2928" y="1296"/>
              <a:ext cx="0" cy="566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99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План презентации</a:t>
            </a:r>
          </a:p>
        </p:txBody>
      </p:sp>
      <p:sp>
        <p:nvSpPr>
          <p:cNvPr id="12303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Обо мне</a:t>
            </a:r>
          </a:p>
          <a:p>
            <a:pPr eaLnBrk="1" hangingPunct="1"/>
            <a:r>
              <a:rPr lang="ru-RU" dirty="0" smtClean="0"/>
              <a:t>Танец как порыв души.</a:t>
            </a:r>
          </a:p>
          <a:p>
            <a:pPr lvl="1" eaLnBrk="1" hangingPunct="1"/>
            <a:r>
              <a:rPr lang="ru-RU" dirty="0" smtClean="0"/>
              <a:t>Танец мечта юных лет</a:t>
            </a:r>
          </a:p>
          <a:p>
            <a:pPr lvl="1" eaLnBrk="1" hangingPunct="1"/>
            <a:r>
              <a:rPr lang="ru-RU" dirty="0" smtClean="0"/>
              <a:t>Высшее образование</a:t>
            </a:r>
          </a:p>
          <a:p>
            <a:pPr lvl="1" eaLnBrk="1" hangingPunct="1"/>
            <a:r>
              <a:rPr lang="ru-RU" dirty="0" smtClean="0"/>
              <a:t>История танцевального кружка</a:t>
            </a:r>
          </a:p>
          <a:p>
            <a:pPr lvl="1" eaLnBrk="1" hangingPunct="1"/>
            <a:r>
              <a:rPr lang="ru-RU" dirty="0" smtClean="0"/>
              <a:t>Фото </a:t>
            </a:r>
          </a:p>
          <a:p>
            <a:pPr eaLnBrk="1" hangingPunct="1"/>
            <a:r>
              <a:rPr lang="ru-RU" dirty="0" smtClean="0"/>
              <a:t> Цветы радость для очей</a:t>
            </a:r>
          </a:p>
          <a:p>
            <a:pPr lvl="1" eaLnBrk="1" hangingPunct="1"/>
            <a:r>
              <a:rPr lang="ru-RU" dirty="0" smtClean="0"/>
              <a:t>Как началось увлечение</a:t>
            </a:r>
          </a:p>
          <a:p>
            <a:pPr lvl="1" eaLnBrk="1" hangingPunct="1"/>
            <a:r>
              <a:rPr lang="ru-RU" dirty="0" smtClean="0"/>
              <a:t>Фото </a:t>
            </a:r>
          </a:p>
          <a:p>
            <a:pPr eaLnBrk="1" hangingPunct="1"/>
            <a:r>
              <a:rPr lang="ru-RU" dirty="0" smtClean="0"/>
              <a:t>Шитье</a:t>
            </a:r>
          </a:p>
          <a:p>
            <a:pPr lvl="1" eaLnBrk="1" hangingPunct="1"/>
            <a:r>
              <a:rPr lang="ru-RU" dirty="0" smtClean="0"/>
              <a:t>Как началось увлечение</a:t>
            </a:r>
          </a:p>
          <a:p>
            <a:pPr lvl="1" eaLnBrk="1" hangingPunct="1"/>
            <a:r>
              <a:rPr lang="ru-RU" dirty="0" smtClean="0"/>
              <a:t>Фото 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3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3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3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3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3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12" r="7560"/>
          <a:stretch/>
        </p:blipFill>
        <p:spPr>
          <a:xfrm>
            <a:off x="1386840" y="908720"/>
            <a:ext cx="7757160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Архипова Роза Егоровна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864" cy="576"/>
            </a:xfrm>
            <a:prstGeom prst="rect">
              <a:avLst/>
            </a:prstGeom>
            <a:gradFill rotWithShape="0">
              <a:gsLst>
                <a:gs pos="0">
                  <a:srgbClr val="F6BB9B"/>
                </a:gs>
                <a:gs pos="100000">
                  <a:srgbClr val="F8B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7" name="Rectangle 6"/>
            <p:cNvSpPr>
              <a:spLocks noChangeArrowheads="1"/>
            </p:cNvSpPr>
            <p:nvPr/>
          </p:nvSpPr>
          <p:spPr bwMode="auto">
            <a:xfrm>
              <a:off x="0" y="576"/>
              <a:ext cx="864" cy="3744"/>
            </a:xfrm>
            <a:prstGeom prst="rect">
              <a:avLst/>
            </a:prstGeom>
            <a:gradFill rotWithShape="0">
              <a:gsLst>
                <a:gs pos="0">
                  <a:srgbClr val="F07F32"/>
                </a:gs>
                <a:gs pos="100000">
                  <a:srgbClr val="FEB1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8" name="Rectangle 7"/>
            <p:cNvSpPr>
              <a:spLocks noChangeArrowheads="1"/>
            </p:cNvSpPr>
            <p:nvPr/>
          </p:nvSpPr>
          <p:spPr bwMode="auto">
            <a:xfrm>
              <a:off x="816" y="0"/>
              <a:ext cx="4944" cy="576"/>
            </a:xfrm>
            <a:prstGeom prst="rect">
              <a:avLst/>
            </a:prstGeom>
            <a:gradFill rotWithShape="0">
              <a:gsLst>
                <a:gs pos="0">
                  <a:srgbClr val="EC7734"/>
                </a:gs>
                <a:gs pos="100000">
                  <a:srgbClr val="EE7E3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9" name="Rectangle 8"/>
            <p:cNvSpPr>
              <a:spLocks noChangeArrowheads="1"/>
            </p:cNvSpPr>
            <p:nvPr/>
          </p:nvSpPr>
          <p:spPr bwMode="auto">
            <a:xfrm>
              <a:off x="864" y="576"/>
              <a:ext cx="4896" cy="3552"/>
            </a:xfrm>
            <a:prstGeom prst="rect">
              <a:avLst/>
            </a:prstGeom>
            <a:gradFill rotWithShape="0">
              <a:gsLst>
                <a:gs pos="0">
                  <a:srgbClr val="F6BE99"/>
                </a:gs>
                <a:gs pos="100000">
                  <a:srgbClr val="FFD79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0" name="Rectangle 9"/>
            <p:cNvSpPr>
              <a:spLocks noChangeArrowheads="1"/>
            </p:cNvSpPr>
            <p:nvPr/>
          </p:nvSpPr>
          <p:spPr bwMode="auto">
            <a:xfrm>
              <a:off x="96" y="4128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1" name="Rectangle 10"/>
            <p:cNvSpPr>
              <a:spLocks noChangeArrowheads="1"/>
            </p:cNvSpPr>
            <p:nvPr/>
          </p:nvSpPr>
          <p:spPr bwMode="auto">
            <a:xfrm>
              <a:off x="96" y="398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2" name="Rectangle 11"/>
            <p:cNvSpPr>
              <a:spLocks noChangeArrowheads="1"/>
            </p:cNvSpPr>
            <p:nvPr/>
          </p:nvSpPr>
          <p:spPr bwMode="auto">
            <a:xfrm>
              <a:off x="240" y="398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3" name="Line 12"/>
            <p:cNvSpPr>
              <a:spLocks noChangeShapeType="1"/>
            </p:cNvSpPr>
            <p:nvPr/>
          </p:nvSpPr>
          <p:spPr bwMode="auto">
            <a:xfrm>
              <a:off x="864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4" name="Line 13"/>
            <p:cNvSpPr>
              <a:spLocks noChangeShapeType="1"/>
            </p:cNvSpPr>
            <p:nvPr/>
          </p:nvSpPr>
          <p:spPr bwMode="auto">
            <a:xfrm>
              <a:off x="816" y="0"/>
              <a:ext cx="0" cy="432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5" name="Line 14"/>
            <p:cNvSpPr>
              <a:spLocks noChangeShapeType="1"/>
            </p:cNvSpPr>
            <p:nvPr/>
          </p:nvSpPr>
          <p:spPr bwMode="auto">
            <a:xfrm rot="5400000">
              <a:off x="2880" y="-2304"/>
              <a:ext cx="0" cy="576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6" name="Line 15"/>
            <p:cNvSpPr>
              <a:spLocks noChangeShapeType="1"/>
            </p:cNvSpPr>
            <p:nvPr/>
          </p:nvSpPr>
          <p:spPr bwMode="auto">
            <a:xfrm rot="5400000">
              <a:off x="2928" y="1296"/>
              <a:ext cx="0" cy="566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Обо мне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0" y="1066800"/>
            <a:ext cx="7512496" cy="5334000"/>
          </a:xfrm>
        </p:spPr>
        <p:txBody>
          <a:bodyPr/>
          <a:lstStyle/>
          <a:p>
            <a:r>
              <a:rPr lang="ru-RU" sz="2200" dirty="0">
                <a:latin typeface="+mj-lt"/>
              </a:rPr>
              <a:t>Место работы: МБОУ «</a:t>
            </a:r>
            <a:r>
              <a:rPr lang="en-US" sz="2200" dirty="0">
                <a:latin typeface="+mj-lt"/>
              </a:rPr>
              <a:t>III</a:t>
            </a:r>
            <a:r>
              <a:rPr lang="ru-RU" sz="2200" dirty="0">
                <a:latin typeface="+mj-lt"/>
              </a:rPr>
              <a:t> </a:t>
            </a:r>
            <a:r>
              <a:rPr lang="ru-RU" sz="2200" dirty="0" err="1">
                <a:latin typeface="+mj-lt"/>
              </a:rPr>
              <a:t>Мальжегарская</a:t>
            </a:r>
            <a:r>
              <a:rPr lang="ru-RU" sz="2200" dirty="0">
                <a:latin typeface="+mj-lt"/>
              </a:rPr>
              <a:t> основная общеобразовательная школа им. И. А. Федорова»</a:t>
            </a:r>
          </a:p>
          <a:p>
            <a:r>
              <a:rPr lang="ru-RU" sz="2200" dirty="0">
                <a:latin typeface="+mj-lt"/>
              </a:rPr>
              <a:t>Должность: Учитель истории и обществознания.</a:t>
            </a:r>
          </a:p>
          <a:p>
            <a:r>
              <a:rPr lang="ru-RU" sz="2200" dirty="0">
                <a:latin typeface="+mj-lt"/>
              </a:rPr>
              <a:t>Педагогический стаж: 19 лет, учитель </a:t>
            </a:r>
            <a:r>
              <a:rPr lang="en-US" sz="2200" dirty="0">
                <a:latin typeface="+mj-lt"/>
              </a:rPr>
              <a:t>I </a:t>
            </a:r>
            <a:r>
              <a:rPr lang="ru-RU" sz="2200" dirty="0">
                <a:latin typeface="+mj-lt"/>
              </a:rPr>
              <a:t>квалификационной категории</a:t>
            </a:r>
          </a:p>
          <a:p>
            <a:r>
              <a:rPr lang="ru-RU" sz="2200" dirty="0">
                <a:latin typeface="+mj-lt"/>
              </a:rPr>
              <a:t>Хобби: танцы, цветоводство, </a:t>
            </a:r>
            <a:r>
              <a:rPr lang="ru-RU" sz="2200" dirty="0" smtClean="0">
                <a:latin typeface="+mj-lt"/>
              </a:rPr>
              <a:t>шитье</a:t>
            </a:r>
            <a:r>
              <a:rPr lang="ru-RU" sz="2200" dirty="0">
                <a:latin typeface="+mj-lt"/>
              </a:rPr>
              <a:t>.</a:t>
            </a:r>
          </a:p>
          <a:p>
            <a:r>
              <a:rPr lang="ru-RU" sz="2200" dirty="0">
                <a:latin typeface="+mj-lt"/>
              </a:rPr>
              <a:t>Любимая цитата: «Пока человек существует, он будет себя открывать».</a:t>
            </a:r>
          </a:p>
          <a:p>
            <a:r>
              <a:rPr lang="ru-RU" sz="2200" dirty="0">
                <a:latin typeface="+mj-lt"/>
              </a:rPr>
              <a:t>Отличник культуры, Руководитель лучшего танцевального коллектива </a:t>
            </a:r>
            <a:r>
              <a:rPr lang="ru-RU" sz="2200" dirty="0" err="1" smtClean="0">
                <a:latin typeface="+mj-lt"/>
              </a:rPr>
              <a:t>Хангаласского</a:t>
            </a:r>
            <a:r>
              <a:rPr lang="ru-RU" sz="2200" dirty="0" smtClean="0">
                <a:latin typeface="+mj-lt"/>
              </a:rPr>
              <a:t> </a:t>
            </a:r>
            <a:r>
              <a:rPr lang="ru-RU" sz="2200" dirty="0">
                <a:latin typeface="+mj-lt"/>
              </a:rPr>
              <a:t>улуса в  2010, 2011 </a:t>
            </a:r>
            <a:r>
              <a:rPr lang="ru-RU" sz="2200" dirty="0" err="1">
                <a:latin typeface="+mj-lt"/>
              </a:rPr>
              <a:t>гг</a:t>
            </a:r>
            <a:r>
              <a:rPr lang="ru-RU" sz="2200" dirty="0">
                <a:latin typeface="+mj-lt"/>
              </a:rPr>
              <a:t>; Финалисты конкурса 2Семья года»; Победитель конкурса "2 звезды" Чкаловского наслега 2012, 2013, 2014 гг</a:t>
            </a:r>
            <a:r>
              <a:rPr lang="ru-RU" sz="2400" dirty="0"/>
              <a:t>. </a:t>
            </a:r>
          </a:p>
          <a:p>
            <a:pPr eaLnBrk="1" hangingPunct="1">
              <a:buClr>
                <a:srgbClr val="ED7737"/>
              </a:buClr>
            </a:pP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Танец – как порыв души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066800"/>
            <a:ext cx="7440488" cy="5334000"/>
          </a:xfrm>
        </p:spPr>
        <p:txBody>
          <a:bodyPr/>
          <a:lstStyle/>
          <a:p>
            <a:r>
              <a:rPr lang="ru-RU" sz="2200" dirty="0"/>
              <a:t>Мое любимое хобби – это танцы. Насколько я себя помню, мне всегда нравилось танцевать. Даже когда я была маленькой, я всегда танцевала, только услышав музыку. В детском саду мне очень нравилось выступать на различных концертах и празднествах. Меня часто ставили в первые ряды, потому, что я хорошо танцую</a:t>
            </a:r>
          </a:p>
          <a:p>
            <a:r>
              <a:rPr lang="ru-RU" sz="2200" dirty="0"/>
              <a:t>       В школе </a:t>
            </a:r>
            <a:r>
              <a:rPr lang="ru-RU" sz="2200" dirty="0" smtClean="0"/>
              <a:t>организовала танцевальный кружок «Зодиак», где занимаются ученики наше школы.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М</a:t>
            </a:r>
            <a:r>
              <a:rPr lang="ru-RU" dirty="0" smtClean="0"/>
              <a:t>не всегда нравилось танцевать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91" r="10394"/>
          <a:stretch/>
        </p:blipFill>
        <p:spPr>
          <a:xfrm>
            <a:off x="1386840" y="857250"/>
            <a:ext cx="7757160" cy="574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5759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М</a:t>
            </a:r>
            <a:r>
              <a:rPr lang="ru-RU" dirty="0" smtClean="0"/>
              <a:t>не всегда нравилось танцевать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31" r="15790"/>
          <a:stretch/>
        </p:blipFill>
        <p:spPr>
          <a:xfrm>
            <a:off x="1356360" y="857249"/>
            <a:ext cx="7787640" cy="569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7121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5172" y="940332"/>
            <a:ext cx="3891947" cy="2918960"/>
          </a:xfrm>
          <a:prstGeom prst="rect">
            <a:avLst/>
          </a:prstGeom>
        </p:spPr>
      </p:pic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000" dirty="0" smtClean="0"/>
              <a:t>Моменты выступлений танцевального кружка «Зодиак»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84" b="12732"/>
          <a:stretch/>
        </p:blipFill>
        <p:spPr>
          <a:xfrm>
            <a:off x="5368048" y="3859292"/>
            <a:ext cx="3779071" cy="27842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37"/>
          <a:stretch/>
        </p:blipFill>
        <p:spPr>
          <a:xfrm>
            <a:off x="1392930" y="3859292"/>
            <a:ext cx="3972000" cy="27842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5"/>
          <a:stretch/>
        </p:blipFill>
        <p:spPr>
          <a:xfrm>
            <a:off x="1392930" y="940332"/>
            <a:ext cx="3972000" cy="291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000" dirty="0" smtClean="0"/>
              <a:t>Моменты выступлений танцевального кружка «Зодиак»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302"/>
          <a:stretch/>
        </p:blipFill>
        <p:spPr>
          <a:xfrm>
            <a:off x="5652120" y="908720"/>
            <a:ext cx="3491880" cy="31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794" b="4237"/>
          <a:stretch/>
        </p:blipFill>
        <p:spPr>
          <a:xfrm>
            <a:off x="5555457" y="3519147"/>
            <a:ext cx="3588543" cy="3034053"/>
          </a:xfrm>
          <a:prstGeom prst="rect">
            <a:avLst/>
          </a:prstGeom>
        </p:spPr>
      </p:pic>
      <p:pic>
        <p:nvPicPr>
          <p:cNvPr id="5" name="Объект 3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908720"/>
            <a:ext cx="4248472" cy="56646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на основе двух цветовых схем">
  <a:themeElements>
    <a:clrScheme name="">
      <a:dk1>
        <a:srgbClr val="333333"/>
      </a:dk1>
      <a:lt1>
        <a:srgbClr val="BDE0FF"/>
      </a:lt1>
      <a:dk2>
        <a:srgbClr val="FFFFFF"/>
      </a:dk2>
      <a:lt2>
        <a:srgbClr val="808080"/>
      </a:lt2>
      <a:accent1>
        <a:srgbClr val="245CA8"/>
      </a:accent1>
      <a:accent2>
        <a:srgbClr val="EB7734"/>
      </a:accent2>
      <a:accent3>
        <a:srgbClr val="DBEDFF"/>
      </a:accent3>
      <a:accent4>
        <a:srgbClr val="2A2A2A"/>
      </a:accent4>
      <a:accent5>
        <a:srgbClr val="ACB5D1"/>
      </a:accent5>
      <a:accent6>
        <a:srgbClr val="D56B2E"/>
      </a:accent6>
      <a:hlink>
        <a:srgbClr val="82AEDB"/>
      </a:hlink>
      <a:folHlink>
        <a:srgbClr val="FCAF26"/>
      </a:folHlink>
    </a:clrScheme>
    <a:fontScheme name="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2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на основе двух цветовых схем</Template>
  <TotalTime>218</TotalTime>
  <Words>272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Шаблон оформления на основе двух цветовых схем</vt:lpstr>
      <vt:lpstr>ДУШИ ПРЕКРАСНЫЕ ПОРЫВЫ</vt:lpstr>
      <vt:lpstr>План презентации</vt:lpstr>
      <vt:lpstr>Архипова Роза Егоровна</vt:lpstr>
      <vt:lpstr>Обо мне</vt:lpstr>
      <vt:lpstr>Танец – как порыв души</vt:lpstr>
      <vt:lpstr>Мне всегда нравилось танцевать</vt:lpstr>
      <vt:lpstr>Мне всегда нравилось танцевать</vt:lpstr>
      <vt:lpstr>Моменты выступлений танцевального кружка «Зодиак» </vt:lpstr>
      <vt:lpstr>Моменты выступлений танцевального кружка «Зодиак» </vt:lpstr>
      <vt:lpstr>Моменты выступлений танцевального кружка «Зодиак» </vt:lpstr>
      <vt:lpstr>Влияние танцевального кружка на учеников</vt:lpstr>
      <vt:lpstr>Шитье – просто хорошее занятие</vt:lpstr>
      <vt:lpstr>Шитье – просто хорошее занятие</vt:lpstr>
      <vt:lpstr>Достижение моих учеников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Рождение новой  европейской науки</dc:title>
  <dc:creator>катя</dc:creator>
  <cp:lastModifiedBy>3МООШ</cp:lastModifiedBy>
  <cp:revision>24</cp:revision>
  <dcterms:created xsi:type="dcterms:W3CDTF">2010-09-27T11:20:32Z</dcterms:created>
  <dcterms:modified xsi:type="dcterms:W3CDTF">2015-02-09T08:05:50Z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TC101020411049</vt:lpwstr>
  </property>
</Properties>
</file>