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81" r:id="rId11"/>
    <p:sldId id="282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9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9D75D7-1CF4-449F-BDD9-92FE218AAC92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4D65C7-E8E4-4934-8321-7961F9E74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63CB3-7B1D-4F50-95CF-37D4F77376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4A5A-0F26-4B96-963E-039A02A0AB1B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D0BC-97FF-4806-9B9F-C1E9D3133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E146-8B9D-40C6-947B-01895D2601CB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0E68-8233-4840-8417-0B7C1A771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4835-75B0-47DB-8916-03E7010477AD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DBC9-E6F4-409F-8E2C-EC3F1A8B0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C1CB-1C47-4AC7-B65D-930D9ABAA614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B79D-07C6-4794-BAEC-6002EB82E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17BE-A443-4E4D-A460-9B7B9622E773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3396-A15C-42C8-8A75-5DAB51E4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9F6F-C5B3-40BA-A0B4-8349E5964A55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FD7A-0070-4275-9E9F-4B627A53D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E9CB-9174-43C9-9ED5-0E59E6F44F41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84FC-D4A5-4631-A234-31B5E413D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4252-4216-42E7-AD37-218E157AAD00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8364-9F1E-49E7-80D1-FBC45044B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A28E-BC7F-4A45-8AF1-44BC02B6F755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DE65-3E86-4E7F-A2A7-93ECB6FA6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415C-3CF3-4D01-8A04-224F5513B1AA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3F52-66CE-4500-B696-7A86B45E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B12A-213C-44A9-BFC0-36B8BA0F163A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FEF8-8324-4BD9-ACA6-CCD71C138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415566-CD12-4CC6-8AE8-D6795200E28D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60F34-4FCF-44FF-8FCD-402A87F2B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80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23528" y="-6220072"/>
            <a:ext cx="8229600" cy="11305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Педагогические технологии сотрудничества родителей со своим ребёнком, приёмы и методы его воспитания и обучения</a:t>
            </a:r>
            <a:endParaRPr lang="ru-RU" sz="4000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04813"/>
            <a:ext cx="7993063" cy="611981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algn="r"/>
            <a:r>
              <a:rPr lang="ru-RU" sz="2000" smtClean="0"/>
              <a:t>Подготовила: Лихачева М.И</a:t>
            </a:r>
          </a:p>
          <a:p>
            <a:pPr algn="r"/>
            <a:r>
              <a:rPr lang="ru-RU" sz="2000" smtClean="0"/>
              <a:t>Учитель-логопед МБОУ «СОШ № 15»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Развитие речи включает развитие всех её сторон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79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smtClean="0"/>
              <a:t> </a:t>
            </a:r>
            <a:r>
              <a:rPr lang="ru-RU" sz="1400" smtClean="0">
                <a:sym typeface="Symbol" pitchFamily="18" charset="2"/>
              </a:rPr>
              <a:t></a:t>
            </a:r>
            <a:r>
              <a:rPr lang="ru-RU" sz="1400" smtClean="0"/>
              <a:t>     Артикуляционный аппарат- совокупность органов с помощью которых образуются звуки речи и голос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</a:t>
            </a:r>
            <a:r>
              <a:rPr lang="ru-RU" sz="1400" smtClean="0">
                <a:sym typeface="Symbol" pitchFamily="18" charset="2"/>
              </a:rPr>
              <a:t></a:t>
            </a:r>
            <a:r>
              <a:rPr lang="ru-RU" sz="1400" smtClean="0"/>
              <a:t>     Фонетика – понимание терминов "звук", "слог", звуковой анализ слова, звуковое оформление высказывания; изучает звуковые формы языка, их акустические и артикуляционные свойства, законы, по которым они образуются</a:t>
            </a:r>
          </a:p>
          <a:p>
            <a:pPr>
              <a:buFont typeface="Symbol" pitchFamily="18" charset="2"/>
              <a:buChar char="§"/>
            </a:pPr>
            <a:r>
              <a:rPr lang="ru-RU" sz="1400" smtClean="0"/>
              <a:t>Звукопроизношение- процесс производства звуков речи, осуществляемый согласованной работой трех отделов периферического речевого аппарата (дыхательного, голосообразовательного и артикуляционного)…</a:t>
            </a:r>
          </a:p>
          <a:p>
            <a:pPr>
              <a:buFont typeface="Symbol" pitchFamily="18" charset="2"/>
              <a:buChar char="§"/>
            </a:pPr>
            <a:r>
              <a:rPr lang="ru-RU" sz="1400" smtClean="0"/>
              <a:t>Грамматика – понимание понятий "слово", "словосочетание", "предложение"; согласование частей речи; образование новых слов; определение смысловой структуры предложения; составление предложений разных типов.</a:t>
            </a:r>
          </a:p>
          <a:p>
            <a:pPr>
              <a:buFont typeface="Symbol" pitchFamily="18" charset="2"/>
              <a:buChar char="§"/>
            </a:pPr>
            <a:r>
              <a:rPr lang="ru-RU" sz="1400" smtClean="0"/>
              <a:t> Словарная работа – понимание смысловой стороны слова: определение значения слова, подбор синонимов, антонимов и ассоциаций к многозначным словам разных частей речи, выявление точности словоупотребления в рассуждениях и повествовательных высказываниях.</a:t>
            </a:r>
          </a:p>
          <a:p>
            <a:pPr>
              <a:buFont typeface="Symbol" pitchFamily="18" charset="2"/>
              <a:buChar char="§"/>
            </a:pPr>
            <a:r>
              <a:rPr lang="ru-RU" sz="1400" smtClean="0"/>
              <a:t> Связная речь – построение связных высказываний разных типов – рассуждения, повествования; умение структурно выстраивать текст, развивать сюжет по серии картин, соединять части высказывания разными способами связей грамматически правильно и точно.</a:t>
            </a:r>
          </a:p>
          <a:p>
            <a:pPr>
              <a:buFont typeface="Wingdings 2" pitchFamily="18" charset="2"/>
              <a:buNone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722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Вашему вниманию предлагаются следующие формы развития речи ребёнка</a:t>
            </a:r>
            <a:br>
              <a:rPr lang="ru-RU" dirty="0" smtClean="0"/>
            </a:br>
            <a:endParaRPr lang="ru-RU" sz="3100" dirty="0"/>
          </a:p>
        </p:txBody>
      </p:sp>
      <p:pic>
        <p:nvPicPr>
          <p:cNvPr id="24578" name="Содержимое 5" descr="24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05038"/>
            <a:ext cx="62865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Совместный просмотр презентаций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Содержимое 3" descr="getImageCAGGSP7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4088" y="1668463"/>
            <a:ext cx="46958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художественной литературы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Содержимое 3" descr="getImageCACKWSY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8088" y="1600200"/>
            <a:ext cx="672782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Помогать- это здорово!</a:t>
            </a:r>
            <a:endParaRPr lang="ru-RU" dirty="0"/>
          </a:p>
        </p:txBody>
      </p:sp>
      <p:pic>
        <p:nvPicPr>
          <p:cNvPr id="27650" name="Содержимое 3" descr="getImageCAQNUTCG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484313"/>
            <a:ext cx="4319587" cy="3313112"/>
          </a:xfrm>
        </p:spPr>
      </p:pic>
      <p:pic>
        <p:nvPicPr>
          <p:cNvPr id="27651" name="Содержимое 7" descr="1245522563_s3038_1244657236_1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3141663"/>
            <a:ext cx="3529013" cy="2717800"/>
          </a:xfrm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4572000" y="1720850"/>
            <a:ext cx="3887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Экскурсии и наблюдения</a:t>
            </a:r>
            <a:endParaRPr lang="ru-RU" dirty="0"/>
          </a:p>
        </p:txBody>
      </p:sp>
      <p:pic>
        <p:nvPicPr>
          <p:cNvPr id="29698" name="Содержимое 3" descr="getImageCAHTBT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9699" name="Содержимое 5" descr="getImageCAR7NPXH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244975" cy="410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Поход в театр</a:t>
            </a:r>
            <a:endParaRPr lang="ru-RU" dirty="0"/>
          </a:p>
        </p:txBody>
      </p:sp>
      <p:pic>
        <p:nvPicPr>
          <p:cNvPr id="31746" name="Содержимое 3" descr="teat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036763"/>
            <a:ext cx="4321175" cy="3840162"/>
          </a:xfrm>
        </p:spPr>
      </p:pic>
      <p:pic>
        <p:nvPicPr>
          <p:cNvPr id="31747" name="Содержимое 5" descr="getImageCA8K2TOX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2565400"/>
            <a:ext cx="3467100" cy="2811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Специально организованные занятия</a:t>
            </a:r>
            <a:endParaRPr lang="ru-RU" dirty="0"/>
          </a:p>
        </p:txBody>
      </p:sp>
      <p:pic>
        <p:nvPicPr>
          <p:cNvPr id="32770" name="Содержимое 3" descr="DSC_00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16188"/>
            <a:ext cx="4038600" cy="2692400"/>
          </a:xfrm>
        </p:spPr>
      </p:pic>
      <p:pic>
        <p:nvPicPr>
          <p:cNvPr id="32771" name="Содержимое 6" descr="DSC_00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16188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Совместные игры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Содержимое 3" descr="72370653_ba8186637de4c1aff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11425"/>
            <a:ext cx="4038600" cy="2703513"/>
          </a:xfrm>
        </p:spPr>
      </p:pic>
      <p:pic>
        <p:nvPicPr>
          <p:cNvPr id="33795" name="Содержимое 5" descr="cdvg-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03438"/>
            <a:ext cx="4038600" cy="3519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Прогулки всей семьёй</a:t>
            </a:r>
            <a:endParaRPr lang="ru-RU" dirty="0"/>
          </a:p>
        </p:txBody>
      </p:sp>
      <p:pic>
        <p:nvPicPr>
          <p:cNvPr id="34818" name="Содержимое 5" descr="getImageCAWIC7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34819" name="Содержимое 8" descr="DSCN10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такое воспитание и обучение?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Char char="§"/>
            </a:pPr>
            <a:r>
              <a:rPr lang="ru-RU" smtClean="0"/>
              <a:t>ВОСПИТАНИЕ - это целенаправленный и организованный процесс формирования личности.</a:t>
            </a:r>
          </a:p>
          <a:p>
            <a:pPr>
              <a:buFont typeface="Symbol" pitchFamily="18" charset="2"/>
              <a:buChar char="§"/>
            </a:pPr>
            <a:r>
              <a:rPr lang="ru-RU" smtClean="0"/>
              <a:t>ОБУЧЕНИЕ - основной путь получения образования, процесс овладения знаниями, умениями и навыками под руководством педагогов, мастеров, наставников и т. 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Глубокий постоянный психологический контакт с ребенком - это универсальное требование к воспитанию, которое в одинаковой степени может быть рекомендовано всем родителям, контакт необходим в воспитании каждого ребенка в любом возрасте</a:t>
            </a:r>
            <a:endParaRPr lang="ru-RU" sz="2400" dirty="0"/>
          </a:p>
        </p:txBody>
      </p:sp>
      <p:sp>
        <p:nvSpPr>
          <p:cNvPr id="35842" name="Содержимое 8"/>
          <p:cNvSpPr>
            <a:spLocks noGrp="1"/>
          </p:cNvSpPr>
          <p:nvPr>
            <p:ph sz="half" idx="2"/>
          </p:nvPr>
        </p:nvSpPr>
        <p:spPr>
          <a:xfrm>
            <a:off x="1763713" y="2276475"/>
            <a:ext cx="5694362" cy="40227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Содержимое 5" descr="4_b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4663" y="2205038"/>
            <a:ext cx="57150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04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Семья- даёт первые «уроки жизни»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9512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ym typeface="Symbol" pitchFamily="18" charset="2"/>
              </a:rPr>
              <a:t>   </a:t>
            </a:r>
            <a:r>
              <a:rPr lang="ru-RU" smtClean="0"/>
              <a:t>Семейное воспитание весьма результативно, т.к. осуществляется непрерывно, одновременно охватывая все стороны формирующейся личности.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</a:t>
            </a:r>
            <a:r>
              <a:rPr lang="ru-RU" smtClean="0">
                <a:sym typeface="Symbol" pitchFamily="18" charset="2"/>
              </a:rPr>
              <a:t> </a:t>
            </a:r>
            <a:r>
              <a:rPr lang="ru-RU" smtClean="0"/>
              <a:t>Формирование личности осуществляется непрерывно: сначала под влиянием речевой среды, а затем - организованного обучения, где очень велика роль родителей. </a:t>
            </a:r>
            <a:endParaRPr lang="ru-RU" b="1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368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Для маленького ребёнка семья - это целый мир, в котором он живёт, действует, делает открытия, учится любить, ненавидеть, радоваться, сочувствовать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Содержимое 3" descr="2a411fff22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8475" y="2357438"/>
            <a:ext cx="5607050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Главными носителями языка для ребенка являются его родители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В дошкольном возрасте ребенок интенсивно овладевает речью как средством общения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Чем больше родители разговаривают с ребенком, тем большему он научится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smtClean="0"/>
              <a:t>Всегда </a:t>
            </a:r>
            <a:r>
              <a:rPr lang="ru-RU" dirty="0" smtClean="0"/>
              <a:t>обращайте внимание на то, что он говорит и как он говорит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Важное условие развития речи ребенка - это хорошие и доброжелательные отношения с ним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Богатая, правильно интонированная, эмоционально насыщенная литературная речь, доступная пониманию ребенка, безусловно, стимулирует развитие детской речи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Душевное и духовное развитие ребенка полностью зависят от условий его воспитания</a:t>
            </a:r>
            <a:endParaRPr lang="ru-RU" sz="3200" dirty="0"/>
          </a:p>
        </p:txBody>
      </p:sp>
      <p:pic>
        <p:nvPicPr>
          <p:cNvPr id="19458" name="Содержимое 3" descr="shutterstock_854325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844675"/>
            <a:ext cx="6192837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Педагогическая технология- это</a:t>
            </a:r>
            <a:endParaRPr lang="ru-RU" sz="3200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>
              <a:sym typeface="Symbol" pitchFamily="18" charset="2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ym typeface="Symbol" pitchFamily="18" charset="2"/>
              </a:rPr>
              <a:t></a:t>
            </a:r>
            <a:r>
              <a:rPr lang="ru-RU" smtClean="0"/>
              <a:t> </a:t>
            </a:r>
            <a:r>
              <a:rPr lang="ru-RU" sz="3200" smtClean="0"/>
              <a:t>упорядоченная совокупность действий, операций и процедур, инструментально обеспечивающих достижение прогнозируемого результата в изменяющихся условиях образовательного процесса (В.А.Сластенин).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Основные направления развития речи</a:t>
            </a:r>
            <a:endParaRPr lang="ru-RU" sz="3200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>
              <a:buFont typeface="Symbol" pitchFamily="18" charset="2"/>
              <a:buChar char="§"/>
            </a:pPr>
            <a:r>
              <a:rPr lang="ru-RU" smtClean="0"/>
              <a:t>Развитие артикуляционной моторики, дыхания</a:t>
            </a:r>
          </a:p>
          <a:p>
            <a:pPr>
              <a:buFont typeface="Symbol" pitchFamily="18" charset="2"/>
              <a:buChar char="§"/>
            </a:pPr>
            <a:r>
              <a:rPr lang="ru-RU" smtClean="0"/>
              <a:t>Развитие фонематических процессов</a:t>
            </a:r>
          </a:p>
          <a:p>
            <a:pPr>
              <a:buFont typeface="Symbol" pitchFamily="18" charset="2"/>
              <a:buChar char="§"/>
            </a:pPr>
            <a:r>
              <a:rPr lang="ru-RU" smtClean="0"/>
              <a:t>Работа над произношением</a:t>
            </a:r>
          </a:p>
          <a:p>
            <a:pPr>
              <a:buFont typeface="Symbol" pitchFamily="18" charset="2"/>
              <a:buChar char="§"/>
            </a:pPr>
            <a:r>
              <a:rPr lang="ru-RU" smtClean="0"/>
              <a:t>Совершенствование лексико-грамматического строя речи</a:t>
            </a:r>
          </a:p>
          <a:p>
            <a:pPr>
              <a:buFont typeface="Symbol" pitchFamily="18" charset="2"/>
              <a:buChar char="§"/>
            </a:pPr>
            <a:r>
              <a:rPr lang="ru-RU" smtClean="0"/>
              <a:t>Расширение словаря</a:t>
            </a:r>
          </a:p>
          <a:p>
            <a:pPr>
              <a:buFont typeface="Symbol" pitchFamily="18" charset="2"/>
              <a:buChar char="§"/>
            </a:pPr>
            <a:r>
              <a:rPr lang="ru-RU" smtClean="0"/>
              <a:t>Работа по развитию связной речи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127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Развитие речи осуществляется на разных этапах и может включать разнообразные формы, методы и приёмы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125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Непосредственное речевое общение ( речевой контакт)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Чтение художественной литературы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 Специально организованные занятия с помощью разнообразных заданий, упражнений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Игры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Совместная деятельность (рисование, аппликация, лепка, вышивка и </a:t>
            </a:r>
            <a:r>
              <a:rPr lang="ru-RU" dirty="0" err="1" smtClean="0"/>
              <a:t>т.п</a:t>
            </a:r>
            <a:r>
              <a:rPr lang="ru-RU" dirty="0" smtClean="0"/>
              <a:t> 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r>
              <a:rPr lang="ru-RU" dirty="0" smtClean="0"/>
              <a:t> Совместно-организованные мероприятия (праздники, походы, поездки, экскурсии, прогулки с наблюдением и </a:t>
            </a:r>
            <a:r>
              <a:rPr lang="ru-RU" dirty="0" err="1" smtClean="0"/>
              <a:t>т.п</a:t>
            </a:r>
            <a:r>
              <a:rPr lang="ru-RU" dirty="0" smtClean="0"/>
              <a:t> )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Symbol"/>
              <a:buChar char="§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D25E00"/>
      </a:dk1>
      <a:lt1>
        <a:srgbClr val="FFFF00"/>
      </a:lt1>
      <a:dk2>
        <a:srgbClr val="00B0F0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C00000"/>
      </a:accent5>
      <a:accent6>
        <a:srgbClr val="FFFF00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</TotalTime>
  <Words>329</Words>
  <Application>Microsoft Office PowerPoint</Application>
  <PresentationFormat>Экран (4:3)</PresentationFormat>
  <Paragraphs>44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Times New Roman</vt:lpstr>
      <vt:lpstr>Arial</vt:lpstr>
      <vt:lpstr>Wingdings 2</vt:lpstr>
      <vt:lpstr>Wingdings</vt:lpstr>
      <vt:lpstr>Wingdings 3</vt:lpstr>
      <vt:lpstr>Calibri</vt:lpstr>
      <vt:lpstr>Symbol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Vladislav</dc:creator>
  <cp:lastModifiedBy>comp</cp:lastModifiedBy>
  <cp:revision>46</cp:revision>
  <dcterms:created xsi:type="dcterms:W3CDTF">2012-11-25T11:58:28Z</dcterms:created>
  <dcterms:modified xsi:type="dcterms:W3CDTF">2013-12-16T09:00:16Z</dcterms:modified>
</cp:coreProperties>
</file>