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8" r:id="rId3"/>
    <p:sldId id="276" r:id="rId4"/>
    <p:sldId id="270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71" r:id="rId14"/>
    <p:sldId id="275" r:id="rId15"/>
    <p:sldId id="268" r:id="rId16"/>
    <p:sldId id="273" r:id="rId17"/>
    <p:sldId id="269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C5837E9F-65E3-4637-A4D4-157E4D289B93}">
          <p14:sldIdLst>
            <p14:sldId id="256"/>
            <p14:sldId id="258"/>
            <p14:sldId id="276"/>
            <p14:sldId id="270"/>
            <p14:sldId id="259"/>
            <p14:sldId id="260"/>
            <p14:sldId id="261"/>
            <p14:sldId id="262"/>
            <p14:sldId id="263"/>
            <p14:sldId id="264"/>
            <p14:sldId id="266"/>
            <p14:sldId id="267"/>
            <p14:sldId id="271"/>
            <p14:sldId id="275"/>
            <p14:sldId id="268"/>
            <p14:sldId id="273"/>
            <p14:sldId id="26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2" d="100"/>
          <a:sy n="62" d="100"/>
        </p:scale>
        <p:origin x="-1512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A2F193-6ADC-45C0-BCEB-2785D320D38E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61BFCC-B40F-4C14-8F11-FC6A4DACA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2353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61BFCC-B40F-4C14-8F11-FC6A4DACAD74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4085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64CE-7909-409E-82E0-A9BDDFC8A594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8CEA249-A7C0-4DCB-820C-128C9ED9D9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64CE-7909-409E-82E0-A9BDDFC8A594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EA249-A7C0-4DCB-820C-128C9ED9D9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64CE-7909-409E-82E0-A9BDDFC8A594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EA249-A7C0-4DCB-820C-128C9ED9D9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64CE-7909-409E-82E0-A9BDDFC8A594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8CEA249-A7C0-4DCB-820C-128C9ED9D9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64CE-7909-409E-82E0-A9BDDFC8A594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EA249-A7C0-4DCB-820C-128C9ED9D98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64CE-7909-409E-82E0-A9BDDFC8A594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EA249-A7C0-4DCB-820C-128C9ED9D9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64CE-7909-409E-82E0-A9BDDFC8A594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8CEA249-A7C0-4DCB-820C-128C9ED9D984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64CE-7909-409E-82E0-A9BDDFC8A594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EA249-A7C0-4DCB-820C-128C9ED9D9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64CE-7909-409E-82E0-A9BDDFC8A594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EA249-A7C0-4DCB-820C-128C9ED9D9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64CE-7909-409E-82E0-A9BDDFC8A594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EA249-A7C0-4DCB-820C-128C9ED9D9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64CE-7909-409E-82E0-A9BDDFC8A594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EA249-A7C0-4DCB-820C-128C9ED9D984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0B764CE-7909-409E-82E0-A9BDDFC8A594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8CEA249-A7C0-4DCB-820C-128C9ED9D98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355976" y="1343368"/>
            <a:ext cx="4592867" cy="55146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Наша </a:t>
            </a:r>
            <a:r>
              <a:rPr lang="ru-RU" sz="1600" i="1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задача не в том, чтобы сделать себя необходимыми нашим детям,  а, напротив, в том, чтобы помочь им научиться по возможности  обходиться без нас"  </a:t>
            </a:r>
            <a:br>
              <a:rPr lang="ru-RU" sz="1600" i="1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>
                <a:solidFill>
                  <a:srgbClr val="FF0000"/>
                </a:solidFill>
                <a:effectLst/>
              </a:rPr>
              <a:t>                                             </a:t>
            </a:r>
            <a:r>
              <a:rPr lang="ru-RU" sz="1600" i="1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  </a:t>
            </a:r>
            <a:r>
              <a:rPr lang="ru-RU" sz="1600" i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i="1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К.О. </a:t>
            </a:r>
            <a:r>
              <a:rPr lang="ru-RU" sz="1600" i="1" dirty="0" err="1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Конради</a:t>
            </a:r>
            <a:r>
              <a:rPr lang="ru-RU" sz="1600" i="1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600" i="1" dirty="0">
                <a:effectLst/>
              </a:rPr>
              <a:t> </a:t>
            </a:r>
            <a:r>
              <a:rPr lang="ru-RU" sz="1600" dirty="0">
                <a:effectLst/>
              </a:rPr>
              <a:t>    </a:t>
            </a:r>
            <a:br>
              <a:rPr lang="ru-RU" sz="1600" dirty="0">
                <a:effectLst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Ахмадуллина </a:t>
            </a:r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Тахира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Галимзяновна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i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Образование:Казанский</a:t>
            </a:r>
            <a:r>
              <a:rPr lang="ru-RU" sz="1600" b="1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государственный университет им В.И. Ленина, 1984 г</a:t>
            </a:r>
            <a:br>
              <a:rPr lang="ru-RU" sz="1600" b="1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b="1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Учитель </a:t>
            </a:r>
            <a:r>
              <a:rPr lang="ru-RU" sz="1600" b="1" i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химии:высшая</a:t>
            </a:r>
            <a:r>
              <a:rPr lang="ru-RU" sz="1600" b="1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квалификационная категория, </a:t>
            </a:r>
            <a:r>
              <a:rPr lang="en-US" sz="16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эксперт </a:t>
            </a:r>
            <a:r>
              <a:rPr lang="ru-RU" sz="1600" b="1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ЕГЭ, ОГЭ</a:t>
            </a:r>
            <a:br>
              <a:rPr lang="ru-RU" sz="1600" b="1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b="1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Стаж работы учителем химии 12 лет</a:t>
            </a:r>
            <a:br>
              <a:rPr lang="ru-RU" sz="1600" b="1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b="1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Общий трудовой стаж 37 лет</a:t>
            </a:r>
            <a:br>
              <a:rPr lang="ru-RU" sz="1600" b="1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i="1" dirty="0">
                <a:latin typeface="Times New Roman" pitchFamily="18" charset="0"/>
                <a:cs typeface="Times New Roman" pitchFamily="18" charset="0"/>
              </a:rPr>
            </a:b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458200" cy="1440160"/>
          </a:xfrm>
        </p:spPr>
        <p:txBody>
          <a:bodyPr>
            <a:normAutofit fontScale="85000" lnSpcReduction="20000"/>
          </a:bodyPr>
          <a:lstStyle/>
          <a:p>
            <a:endParaRPr lang="ru-RU" dirty="0" smtClean="0"/>
          </a:p>
          <a:p>
            <a:pPr algn="ctr"/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МБОУ « </a:t>
            </a:r>
            <a:r>
              <a:rPr lang="ru-RU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Черемшанская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средняя общеобразовательная школа имени полного Кавалера Орденов «Боевой Славы» </a:t>
            </a:r>
            <a:r>
              <a:rPr lang="ru-RU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Насыйбуллина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Ислама </a:t>
            </a:r>
            <a:r>
              <a:rPr lang="ru-RU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Насыйбулловича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Апастовского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муниципального района Республики Татарстан</a:t>
            </a:r>
          </a:p>
          <a:p>
            <a:endParaRPr lang="ru-RU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s://edu.tatar.ru/upload/organization/3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56791"/>
            <a:ext cx="4427984" cy="3295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9727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2776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>проблемное изложение</a:t>
            </a:r>
            <a:r>
              <a:rPr lang="en-US" sz="27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>урока</a:t>
            </a:r>
            <a:b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2700" i="1" dirty="0" smtClean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060848"/>
            <a:ext cx="8686800" cy="43204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Проблемное изложение считаю наиболее оправданным в тех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случаях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; когда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учащиеся не обладают достаточным объёмом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знаний,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этом поиск осуществляет сам учитель. </a:t>
            </a:r>
          </a:p>
          <a:p>
            <a:pPr marL="0" indent="0"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 Например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изучении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темы  «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ензол», «Углеводы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и.т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170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эвристическая беседа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i="1" dirty="0">
                <a:latin typeface="Times New Roman" pitchFamily="18" charset="0"/>
                <a:cs typeface="Times New Roman" pitchFamily="18" charset="0"/>
              </a:rPr>
            </a:b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268760"/>
            <a:ext cx="9034968" cy="5589240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     В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случае если учащиеся уже обладают минимумом знаний, необходимых для активного участия в решении учебной проблемы, я применяю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поисковую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беседу: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апример: «как объяснить нейтральную среду раствора аминокислоты?»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ак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же 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по теме «Степень окисления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510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41609"/>
            <a:ext cx="8990500" cy="1299159"/>
          </a:xfrm>
        </p:spPr>
        <p:txBody>
          <a:bodyPr>
            <a:normAutofit/>
          </a:bodyPr>
          <a:lstStyle/>
          <a:p>
            <a:pPr algn="ctr"/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самостоятельная поисковая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исследовательская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деятельность учащихся.</a:t>
            </a:r>
            <a:br>
              <a:rPr lang="ru-RU" sz="2400" b="1" i="1" dirty="0">
                <a:latin typeface="Times New Roman" pitchFamily="18" charset="0"/>
                <a:cs typeface="Times New Roman" pitchFamily="18" charset="0"/>
              </a:rPr>
            </a:b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18457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            Учебное 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исследование всегда проводится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под руководством 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учителя - при этом ребята </a:t>
            </a:r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>должны быть убеждены в том, что самостоятельно достигли 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цели</a:t>
            </a:r>
            <a:endParaRPr lang="ru-RU" sz="3600" i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сначала </a:t>
            </a:r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>выполнение практической работы по сбору фактов (эксперимент, наблюдение, работа с книгой) и лишь затем их теоретический анализ и 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обобщение</a:t>
            </a:r>
            <a:endParaRPr lang="ru-RU" sz="36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создается проблемная ситуация</a:t>
            </a:r>
            <a:endParaRPr lang="ru-RU" sz="3600" i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ru-RU" sz="4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8794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4712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sz="2400" b="1" i="1" dirty="0">
                <a:effectLst/>
                <a:latin typeface="Times New Roman" pitchFamily="18" charset="0"/>
                <a:cs typeface="Times New Roman" pitchFamily="18" charset="0"/>
              </a:rPr>
              <a:t>Химия – наука экспериментальная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88542" y="1988841"/>
            <a:ext cx="5355457" cy="3312368"/>
          </a:xfrm>
        </p:spPr>
        <p:txBody>
          <a:bodyPr/>
          <a:lstStyle/>
          <a:p>
            <a:pPr marL="0" indent="0"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основе её преподавания лежит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химический эксперимент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источник знаний, выдвижения и проверки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гипотез,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как средство закрепления знаний и их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контроля</a:t>
            </a:r>
            <a:endParaRPr lang="ru-RU" dirty="0"/>
          </a:p>
        </p:txBody>
      </p:sp>
      <p:pic>
        <p:nvPicPr>
          <p:cNvPr id="4" name="Picture 12" descr="C:\Users\Учитель\Desktop\9560698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80" y="2116088"/>
            <a:ext cx="3537022" cy="2493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5571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Контроль над знаниями</a:t>
            </a:r>
            <a:endParaRPr lang="ru-RU" sz="24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340768"/>
            <a:ext cx="8686800" cy="473935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Контроль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над знаниями, умениями и навыками осуществляю в стандартной форме: </a:t>
            </a:r>
            <a:endParaRPr lang="en-US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ндивидуальный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и фронтальный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опрос</a:t>
            </a: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тестирование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химические диктанты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контрольные и проверочные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работы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рактикую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само и взаимопроверки для оценки учебной деятельности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учащихся 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199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911" y="116632"/>
            <a:ext cx="9113089" cy="1178768"/>
          </a:xfrm>
        </p:spPr>
        <p:txBody>
          <a:bodyPr>
            <a:normAutofit/>
          </a:bodyPr>
          <a:lstStyle/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я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учусь,  Учусь  все  время,  Учусь  всегда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>
                <a:latin typeface="Times New Roman" pitchFamily="18" charset="0"/>
                <a:cs typeface="Times New Roman" pitchFamily="18" charset="0"/>
              </a:rPr>
            </a:b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51920" y="1628800"/>
            <a:ext cx="5067672" cy="352839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нужно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многое знать 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осваивать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новые 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изучать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новую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технику</a:t>
            </a:r>
          </a:p>
        </p:txBody>
      </p:sp>
      <p:pic>
        <p:nvPicPr>
          <p:cNvPr id="6146" name="Picture 2" descr="C:\Users\Учитель\Desktop\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28800"/>
            <a:ext cx="3621519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591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838200"/>
          </a:xfrm>
        </p:spPr>
        <p:txBody>
          <a:bodyPr>
            <a:noAutofit/>
          </a:bodyPr>
          <a:lstStyle/>
          <a:p>
            <a:pPr algn="ctr"/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Школа – моя жизнь, а дети – моя радость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340768"/>
            <a:ext cx="8666938" cy="50405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учитель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не должен останавливаться на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достигнутом</a:t>
            </a:r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н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должен быть 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творческой</a:t>
            </a:r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Я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ни разу не пожалел, что стал учителем. 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103339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576064"/>
          </a:xfrm>
        </p:spPr>
        <p:txBody>
          <a:bodyPr>
            <a:normAutofit/>
          </a:bodyPr>
          <a:lstStyle/>
          <a:p>
            <a:pPr algn="ctr"/>
            <a:r>
              <a:rPr lang="ru-RU" sz="2400" b="1" i="1" dirty="0">
                <a:effectLst/>
                <a:latin typeface="Times New Roman" pitchFamily="18" charset="0"/>
                <a:cs typeface="Times New Roman" pitchFamily="18" charset="0"/>
              </a:rPr>
              <a:t>Используемая </a:t>
            </a:r>
            <a:r>
              <a:rPr lang="ru-RU" sz="2400" b="1" i="1" dirty="0" smtClean="0">
                <a:effectLst/>
                <a:latin typeface="Times New Roman" pitchFamily="18" charset="0"/>
                <a:cs typeface="Times New Roman" pitchFamily="18" charset="0"/>
              </a:rPr>
              <a:t>  литература</a:t>
            </a:r>
            <a:endParaRPr lang="ru-RU" sz="2400" i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836712"/>
            <a:ext cx="8686800" cy="5544616"/>
          </a:xfrm>
        </p:spPr>
        <p:txBody>
          <a:bodyPr>
            <a:noAutofit/>
          </a:bodyPr>
          <a:lstStyle/>
          <a:p>
            <a:pPr lvl="0"/>
            <a:endParaRPr lang="ru-RU" sz="1400" i="1" dirty="0" smtClean="0"/>
          </a:p>
          <a:p>
            <a:pPr lvl="0"/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Ахметов 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Н.С. Актуальные вопросы курса неорганической химии. Кн. для учителя. М, 1991.</a:t>
            </a:r>
          </a:p>
          <a:p>
            <a:pPr lvl="0"/>
            <a:r>
              <a:rPr lang="ru-RU" sz="2200" i="1" dirty="0" err="1" smtClean="0">
                <a:latin typeface="Times New Roman" pitchFamily="18" charset="0"/>
                <a:cs typeface="Times New Roman" pitchFamily="18" charset="0"/>
              </a:rPr>
              <a:t>Леенсон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И.А. Почему и как идут химические реакции? Кн. для учителя, М. Просвещение, 2001.</a:t>
            </a:r>
          </a:p>
          <a:p>
            <a:pPr lvl="0"/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Хомченко 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Г.П, Хомченко И.Г. Сборник задач по химии. М. Просвещение, 2006.</a:t>
            </a:r>
          </a:p>
          <a:p>
            <a:pPr lvl="0"/>
            <a:r>
              <a:rPr lang="ru-RU" sz="2200" i="1" dirty="0" err="1" smtClean="0">
                <a:latin typeface="Times New Roman" pitchFamily="18" charset="0"/>
                <a:cs typeface="Times New Roman" pitchFamily="18" charset="0"/>
              </a:rPr>
              <a:t>Шульпин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Г.Б. Химия для всех, М. Знание, 1997.</a:t>
            </a:r>
          </a:p>
          <a:p>
            <a:pPr lvl="0"/>
            <a:r>
              <a:rPr lang="ru-RU" sz="2200" i="1" dirty="0" err="1" smtClean="0">
                <a:latin typeface="Times New Roman" pitchFamily="18" charset="0"/>
                <a:cs typeface="Times New Roman" pitchFamily="18" charset="0"/>
              </a:rPr>
              <a:t>Селевко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Г.К. Педагогические технологии на основе активизации и интенсификации деятельности учащегося. М., 1998;</a:t>
            </a:r>
          </a:p>
          <a:p>
            <a:pPr lvl="0"/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Зимняя 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И.А. Педагогическая психология. М., 2001;</a:t>
            </a:r>
          </a:p>
          <a:p>
            <a:pPr lvl="0"/>
            <a:r>
              <a:rPr lang="ru-RU" sz="2200" i="1" dirty="0" err="1" smtClean="0">
                <a:latin typeface="Times New Roman" pitchFamily="18" charset="0"/>
                <a:cs typeface="Times New Roman" pitchFamily="18" charset="0"/>
              </a:rPr>
              <a:t>Амирханян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Ю.С. «Особенности использования проблемного обучения на уроках химии». Ресурсы Интернет.</a:t>
            </a:r>
          </a:p>
          <a:p>
            <a:pPr lvl="0"/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Мишина 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Т.И. «Формирование ключевых компетентностей школьников посредством проблемно– ориентированного обучения на уроках химии». Ресурсы Интернет.</a:t>
            </a:r>
          </a:p>
          <a:p>
            <a:pPr marL="0" indent="0">
              <a:buNone/>
            </a:pP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2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13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295400"/>
          </a:xfrm>
        </p:spPr>
        <p:txBody>
          <a:bodyPr>
            <a:noAutofit/>
          </a:bodyPr>
          <a:lstStyle/>
          <a:p>
            <a:pPr algn="ctr"/>
            <a:r>
              <a:rPr lang="ru-RU" sz="2400" b="1" i="1" dirty="0">
                <a:effectLst/>
                <a:latin typeface="Times New Roman" pitchFamily="18" charset="0"/>
                <a:cs typeface="Times New Roman" pitchFamily="18" charset="0"/>
              </a:rPr>
              <a:t>Преподавание есть искусство, а не ремесло – </a:t>
            </a:r>
            <a:r>
              <a:rPr lang="ru-RU" sz="2400" b="1" i="1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effectLst/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b="1" i="1" dirty="0">
                <a:effectLst/>
                <a:latin typeface="Times New Roman" pitchFamily="18" charset="0"/>
                <a:cs typeface="Times New Roman" pitchFamily="18" charset="0"/>
              </a:rPr>
              <a:t>этом самый корень учительского дела.</a:t>
            </a:r>
            <a:br>
              <a:rPr lang="ru-RU" sz="2400" b="1" i="1" dirty="0"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24744"/>
            <a:ext cx="8686800" cy="4968552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Профессия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учителя, которую я выбрал, одна из самых важных и трудных, но это именно то, что приносит мне радость и удовлетворение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особенно</a:t>
            </a:r>
          </a:p>
          <a:p>
            <a:pPr>
              <a:buFont typeface="Wingdings" pitchFamily="2" charset="2"/>
              <a:buChar char="q"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Работая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учителем в средней школе, пришла к выводу невозможно использовать только те методики, которые сложились несколько десятков лет назад и являются общепринятыми. </a:t>
            </a:r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Учитель\Desktop\i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941168"/>
            <a:ext cx="1666128" cy="1644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822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</p:spPr>
        <p:txBody>
          <a:bodyPr>
            <a:normAutofit/>
          </a:bodyPr>
          <a:lstStyle/>
          <a:p>
            <a:r>
              <a:rPr lang="ru-RU" sz="2400" b="1" i="1" dirty="0">
                <a:effectLst/>
                <a:latin typeface="Times New Roman" pitchFamily="18" charset="0"/>
                <a:cs typeface="Times New Roman" pitchFamily="18" charset="0"/>
              </a:rPr>
              <a:t>Преподавание есть искусство, а не ремесло – </a:t>
            </a:r>
            <a:br>
              <a:rPr lang="ru-RU" sz="2400" b="1" i="1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>
                <a:effectLst/>
                <a:latin typeface="Times New Roman" pitchFamily="18" charset="0"/>
                <a:cs typeface="Times New Roman" pitchFamily="18" charset="0"/>
              </a:rPr>
              <a:t>в этом самый корень учительского дела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916832"/>
            <a:ext cx="86868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Основной из главных задач учителя является организация учебной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деятельности. </a:t>
            </a:r>
          </a:p>
          <a:p>
            <a:pPr>
              <a:buFont typeface="Wingdings" pitchFamily="2" charset="2"/>
              <a:buChar char="q"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того, чтобы знания учащихся были результатом их собственных поисков, необходимо организовать эти поиски, управлять учащимися, развивать их познавательную деятельность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39551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16632"/>
            <a:ext cx="8686800" cy="1178768"/>
          </a:xfrm>
        </p:spPr>
        <p:txBody>
          <a:bodyPr>
            <a:normAutofit/>
          </a:bodyPr>
          <a:lstStyle/>
          <a:p>
            <a:pPr algn="ctr"/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Моё педагогическое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кредо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00808"/>
            <a:ext cx="8686800" cy="4163293"/>
          </a:xfrm>
        </p:spPr>
        <p:txBody>
          <a:bodyPr>
            <a:normAutofit/>
          </a:bodyPr>
          <a:lstStyle/>
          <a:p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Знание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должно служить творческим целям человека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Мало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накоплять знания; нужно распространять их возможно шире и применять в жизни. </a:t>
            </a:r>
          </a:p>
        </p:txBody>
      </p:sp>
    </p:spTree>
    <p:extLst>
      <p:ext uri="{BB962C8B-B14F-4D97-AF65-F5344CB8AC3E}">
        <p14:creationId xmlns:p14="http://schemas.microsoft.com/office/powerpoint/2010/main" val="43316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868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effectLst/>
              </a:rPr>
              <a:t>    </a:t>
            </a:r>
            <a:r>
              <a:rPr lang="ru-RU" sz="2700" b="1" i="1" dirty="0">
                <a:effectLst/>
                <a:latin typeface="Times New Roman" pitchFamily="18" charset="0"/>
                <a:cs typeface="Times New Roman" pitchFamily="18" charset="0"/>
              </a:rPr>
              <a:t>Цель моей педагогической работы</a:t>
            </a:r>
            <a:r>
              <a:rPr lang="ru-RU" sz="2700" i="1" dirty="0">
                <a:effectLst/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2700" i="1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200" i="1" dirty="0">
                <a:effectLst/>
                <a:latin typeface="Times New Roman" pitchFamily="18" charset="0"/>
                <a:cs typeface="Times New Roman" pitchFamily="18" charset="0"/>
              </a:rPr>
              <a:t>                       </a:t>
            </a:r>
            <a:endParaRPr lang="ru-RU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8208912" cy="499530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3000" i="1" dirty="0" smtClean="0">
                <a:latin typeface="Times New Roman" pitchFamily="18" charset="0"/>
                <a:cs typeface="Times New Roman" pitchFamily="18" charset="0"/>
              </a:rPr>
              <a:t>способствовать </a:t>
            </a:r>
            <a:r>
              <a:rPr lang="ru-RU" sz="3000" i="1" dirty="0">
                <a:latin typeface="Times New Roman" pitchFamily="18" charset="0"/>
                <a:cs typeface="Times New Roman" pitchFamily="18" charset="0"/>
              </a:rPr>
              <a:t>формированию личности </a:t>
            </a:r>
            <a:r>
              <a:rPr lang="ru-RU" sz="3000" i="1" dirty="0" smtClean="0">
                <a:latin typeface="Times New Roman" pitchFamily="18" charset="0"/>
                <a:cs typeface="Times New Roman" pitchFamily="18" charset="0"/>
              </a:rPr>
              <a:t>школьника</a:t>
            </a:r>
            <a:r>
              <a:rPr lang="ru-RU" sz="3000" i="1" dirty="0">
                <a:latin typeface="Times New Roman" pitchFamily="18" charset="0"/>
                <a:cs typeface="Times New Roman" pitchFamily="18" charset="0"/>
              </a:rPr>
              <a:t>, ориентированного на устойчивое развитие, обладающего способностью принимать решения в условиях неопределенности, готового к постоянному совершенствованию своих личностных качеств, умеющего сохранять и развивать свое нравственное и физическое </a:t>
            </a:r>
            <a:r>
              <a:rPr lang="ru-RU" sz="3000" i="1" dirty="0" smtClean="0">
                <a:latin typeface="Times New Roman" pitchFamily="18" charset="0"/>
                <a:cs typeface="Times New Roman" pitchFamily="18" charset="0"/>
              </a:rPr>
              <a:t>здоровье</a:t>
            </a:r>
            <a:endParaRPr lang="en-US" sz="3000" dirty="0" smtClean="0"/>
          </a:p>
          <a:p>
            <a:endParaRPr lang="ru-RU" sz="26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6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6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3926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6416"/>
            <a:ext cx="9144000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i="1" dirty="0">
                <a:latin typeface="Times New Roman" pitchFamily="18" charset="0"/>
                <a:cs typeface="Times New Roman" pitchFamily="18" charset="0"/>
              </a:rPr>
              <a:t>Я выделяю следующие </a:t>
            </a:r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>приоритетные</a:t>
            </a:r>
            <a:b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700" b="1" i="1" dirty="0">
                <a:latin typeface="Times New Roman" pitchFamily="18" charset="0"/>
                <a:cs typeface="Times New Roman" pitchFamily="18" charset="0"/>
              </a:rPr>
              <a:t>подходы к процессу обучения</a:t>
            </a:r>
            <a:endParaRPr lang="ru-RU" sz="27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556792"/>
            <a:ext cx="8686800" cy="468052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Все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дети разные, поэтому на уроках я использую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 личностно-ориентированный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подход в обучении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Дедуктивность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цикличность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Использование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групповой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работы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Дифференцированный подход. 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Научить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детей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мыслить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103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8816" y="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современны</a:t>
            </a:r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ученик 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686800" cy="5303838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Для современных детей учитель уже давно не является единственным источником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информации. Детей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необходимо научить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правильно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усваивать информацию,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выделять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главное, находить связи и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структурировать.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Считаю, что один из эффективных путей  решения 	 этих </a:t>
            </a: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</a:t>
            </a:r>
            <a:r>
              <a:rPr lang="ru-RU" sz="28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2800" b="1" i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учебные проекты.  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проблемные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ситуации. </a:t>
            </a:r>
            <a:endParaRPr lang="en-US" sz="2800" i="1" kern="10" dirty="0">
              <a:ln w="9525">
                <a:round/>
                <a:headEnd/>
                <a:tailEnd/>
              </a:ln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8521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Преимущества   </a:t>
            </a:r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групповых проектов</a:t>
            </a:r>
            <a:endParaRPr lang="ru-RU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12776"/>
            <a:ext cx="8686800" cy="5589240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формируются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навыки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сотрудничества</a:t>
            </a:r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имеет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своего ситуативного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лидера</a:t>
            </a:r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рамках проектной группы могут быть образованы подгруппы, предлагающие различные пути решения проблемы, идеи, гипотезы, точки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зрения</a:t>
            </a:r>
            <a:endParaRPr lang="ru-RU" sz="2800" dirty="0"/>
          </a:p>
        </p:txBody>
      </p:sp>
      <p:pic>
        <p:nvPicPr>
          <p:cNvPr id="2050" name="Picture 2" descr="C:\Users\Учитель\Desktop\i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797153"/>
            <a:ext cx="2747799" cy="2060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439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09301" cy="838200"/>
          </a:xfrm>
        </p:spPr>
        <p:txBody>
          <a:bodyPr>
            <a:noAutofit/>
          </a:bodyPr>
          <a:lstStyle/>
          <a:p>
            <a:pPr algn="ctr"/>
            <a:r>
              <a:rPr lang="ru-RU" sz="2400" b="1" i="1" dirty="0">
                <a:effectLst/>
                <a:latin typeface="Times New Roman" pitchFamily="18" charset="0"/>
                <a:cs typeface="Times New Roman" pitchFamily="18" charset="0"/>
              </a:rPr>
              <a:t>Проблемная ситуация - основной элемент проблемного обучения, с помощью которого пробуждается мысль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15816" y="908720"/>
            <a:ext cx="6075784" cy="583264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уроках химии наиболее эффективны три способа организации проблемной деятельности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проблемное изложение</a:t>
            </a: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эвристическая беседа</a:t>
            </a: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самостоятельная поисковая исследовательская деятельность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учащихся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/>
          </a:p>
        </p:txBody>
      </p:sp>
      <p:pic>
        <p:nvPicPr>
          <p:cNvPr id="3074" name="Picture 2" descr="C:\Users\Учитель\Desktop\i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700808"/>
            <a:ext cx="2721901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1939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855</TotalTime>
  <Words>487</Words>
  <Application>Microsoft Office PowerPoint</Application>
  <PresentationFormat>Экран (4:3)</PresentationFormat>
  <Paragraphs>86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Трек</vt:lpstr>
      <vt:lpstr>    Наша задача не в том, чтобы сделать себя необходимыми нашим детям,  а, напротив, в том, чтобы помочь им научиться по возможности  обходиться без нас"                                                   (К.О. Конради)            Ахмадуллина Тахира Галимзяновна  Образование:Казанский государственный университет им В.И. Ленина, 1984 г Учитель химии:высшая квалификационная категория,  эксперт ЕГЭ, ОГЭ Стаж работы учителем химии 12 лет Общий трудовой стаж 37 лет  </vt:lpstr>
      <vt:lpstr>Преподавание есть искусство, а не ремесло –  в этом самый корень учительского дела. </vt:lpstr>
      <vt:lpstr>Преподавание есть искусство, а не ремесло –  в этом самый корень учительского дела</vt:lpstr>
      <vt:lpstr>Моё педагогическое кредо</vt:lpstr>
      <vt:lpstr>    Цель моей педагогической работы:                        </vt:lpstr>
      <vt:lpstr>  Я выделяю следующие приоритетные    подходы к процессу обучения</vt:lpstr>
      <vt:lpstr>современный ученик </vt:lpstr>
      <vt:lpstr>Преимущества   групповых проектов</vt:lpstr>
      <vt:lpstr>Проблемная ситуация - основной элемент проблемного обучения, с помощью которого пробуждается мысль</vt:lpstr>
      <vt:lpstr>  проблемное изложение  урока  </vt:lpstr>
      <vt:lpstr>эвристическая беседа </vt:lpstr>
      <vt:lpstr>самостоятельная поисковая исследовательская деятельность учащихся. </vt:lpstr>
      <vt:lpstr>Химия – наука экспериментальная</vt:lpstr>
      <vt:lpstr>Контроль над знаниями</vt:lpstr>
      <vt:lpstr> я  учусь,  Учусь  все  время,  Учусь  всегда  </vt:lpstr>
      <vt:lpstr>Школа – моя жизнь, а дети – моя радость.</vt:lpstr>
      <vt:lpstr>Используемая   литература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Ахмадуллина Тахира Галимзяновна</dc:title>
  <dc:creator>Учитель</dc:creator>
  <cp:lastModifiedBy>Учитель</cp:lastModifiedBy>
  <cp:revision>42</cp:revision>
  <dcterms:created xsi:type="dcterms:W3CDTF">2015-01-28T15:42:12Z</dcterms:created>
  <dcterms:modified xsi:type="dcterms:W3CDTF">2015-01-30T08:45:46Z</dcterms:modified>
</cp:coreProperties>
</file>