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69" r:id="rId9"/>
    <p:sldId id="290" r:id="rId10"/>
    <p:sldId id="289" r:id="rId11"/>
    <p:sldId id="271" r:id="rId12"/>
    <p:sldId id="299" r:id="rId13"/>
    <p:sldId id="298" r:id="rId14"/>
    <p:sldId id="288" r:id="rId15"/>
    <p:sldId id="274" r:id="rId16"/>
    <p:sldId id="264" r:id="rId17"/>
    <p:sldId id="296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11723D-0D1E-4C1B-844B-7A3AF7CC6D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FD23-1199-4A4C-A4D8-0CA0F2B6A6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D87C-B309-4604-83DB-CF43B9B371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9F32-3613-4D18-95DF-DF9DED2DE2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74969-CC2A-482F-98F1-CDC7A81C57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A9E6-B8E9-45F2-B68B-F0425B8B2AE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BB2A-9945-41E7-AEB9-0BDF8A8101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0675-5618-4D5D-9F64-6941D7833E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385E-6B89-465F-B4CB-1DD8FEC6FD2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09A5-C835-4580-BF9E-0E1A188243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FF4B6-68BC-47B1-90EE-B1A8C20E2C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3FEA0-D79F-435E-B47D-C857D68B05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E8B1F939-DDC4-4904-99F4-601624966C3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bibliotekar.ru/rusShishkin/8.files/image00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nearyou.ru/shishkin/rwinter9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060575"/>
            <a:ext cx="7983537" cy="1752600"/>
          </a:xfrm>
        </p:spPr>
        <p:txBody>
          <a:bodyPr/>
          <a:lstStyle/>
          <a:p>
            <a:pPr eaLnBrk="1" hangingPunct="1"/>
            <a:r>
              <a:rPr lang="ru-RU" sz="3600" b="1" smtClean="0"/>
              <a:t>Синтаксический разбор простого предложения.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4581525"/>
            <a:ext cx="3889375" cy="1752600"/>
          </a:xfrm>
        </p:spPr>
        <p:txBody>
          <a:bodyPr/>
          <a:lstStyle/>
          <a:p>
            <a:pPr eaLnBrk="1" hangingPunct="1"/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ЦЭДРО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r>
              <a:rPr lang="ru-RU" sz="1600" b="1" dirty="0" smtClean="0">
                <a:cs typeface="Times New Roman" pitchFamily="18" charset="0"/>
              </a:rPr>
              <a:t>1. </a:t>
            </a:r>
            <a:r>
              <a:rPr lang="ru-RU" sz="1600" b="1" u="sng" dirty="0" smtClean="0">
                <a:cs typeface="Times New Roman" pitchFamily="18" charset="0"/>
              </a:rPr>
              <a:t>По цели высказывания</a:t>
            </a:r>
            <a:r>
              <a:rPr lang="ru-RU" sz="1600" b="1" dirty="0" smtClean="0">
                <a:cs typeface="Times New Roman" pitchFamily="18" charset="0"/>
              </a:rPr>
              <a:t>:</a:t>
            </a:r>
            <a:endParaRPr lang="ru-RU" sz="1600" dirty="0" smtClean="0"/>
          </a:p>
          <a:p>
            <a:r>
              <a:rPr lang="ru-RU" sz="1600" b="1" dirty="0" smtClean="0">
                <a:cs typeface="Times New Roman" pitchFamily="18" charset="0"/>
              </a:rPr>
              <a:t>повествовательное</a:t>
            </a:r>
            <a:endParaRPr lang="ru-RU" sz="1600" dirty="0" smtClean="0"/>
          </a:p>
          <a:p>
            <a:r>
              <a:rPr lang="ru-RU" sz="1600" b="1" dirty="0" smtClean="0">
                <a:cs typeface="Times New Roman" pitchFamily="18" charset="0"/>
              </a:rPr>
              <a:t>побудительное</a:t>
            </a:r>
            <a:endParaRPr lang="ru-RU" sz="1600" dirty="0" smtClean="0"/>
          </a:p>
          <a:p>
            <a:r>
              <a:rPr lang="ru-RU" sz="1600" b="1" dirty="0" smtClean="0">
                <a:cs typeface="Times New Roman" pitchFamily="18" charset="0"/>
              </a:rPr>
              <a:t>вопросительное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b="1" dirty="0" smtClean="0">
                <a:cs typeface="Times New Roman" pitchFamily="18" charset="0"/>
              </a:rPr>
              <a:t>2. </a:t>
            </a:r>
            <a:r>
              <a:rPr lang="ru-RU" sz="1600" b="1" u="sng" dirty="0" smtClean="0">
                <a:cs typeface="Times New Roman" pitchFamily="18" charset="0"/>
              </a:rPr>
              <a:t>По эмоциональной окраске:</a:t>
            </a:r>
            <a:endParaRPr lang="ru-RU" sz="1600" u="sng" dirty="0" smtClean="0"/>
          </a:p>
          <a:p>
            <a:r>
              <a:rPr lang="ru-RU" sz="1600" b="1" dirty="0" smtClean="0">
                <a:cs typeface="Times New Roman" pitchFamily="18" charset="0"/>
              </a:rPr>
              <a:t>восклицательное</a:t>
            </a:r>
            <a:endParaRPr lang="ru-RU" sz="1600" dirty="0" smtClean="0"/>
          </a:p>
          <a:p>
            <a:r>
              <a:rPr lang="ru-RU" sz="1600" b="1" dirty="0" smtClean="0">
                <a:cs typeface="Times New Roman" pitchFamily="18" charset="0"/>
              </a:rPr>
              <a:t>невосклицательное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b="1" dirty="0" smtClean="0">
                <a:cs typeface="Times New Roman" pitchFamily="18" charset="0"/>
              </a:rPr>
              <a:t>3. </a:t>
            </a:r>
            <a:r>
              <a:rPr lang="ru-RU" sz="1600" b="1" u="sng" dirty="0" smtClean="0">
                <a:cs typeface="Times New Roman" pitchFamily="18" charset="0"/>
              </a:rPr>
              <a:t>По количеству главных членов :</a:t>
            </a:r>
            <a:endParaRPr lang="ru-RU" sz="1600" u="sng" dirty="0" smtClean="0"/>
          </a:p>
          <a:p>
            <a:r>
              <a:rPr lang="ru-RU" sz="1600" b="1" dirty="0" smtClean="0">
                <a:cs typeface="Times New Roman" pitchFamily="18" charset="0"/>
              </a:rPr>
              <a:t>Двусоставное</a:t>
            </a:r>
          </a:p>
          <a:p>
            <a:r>
              <a:rPr lang="ru-RU" sz="1600" b="1" dirty="0" smtClean="0">
                <a:cs typeface="Times New Roman" pitchFamily="18" charset="0"/>
              </a:rPr>
              <a:t>односоставное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b="1" dirty="0" smtClean="0">
                <a:cs typeface="Times New Roman" pitchFamily="18" charset="0"/>
              </a:rPr>
              <a:t>4. </a:t>
            </a:r>
            <a:r>
              <a:rPr lang="ru-RU" sz="1600" b="1" u="sng" dirty="0" smtClean="0">
                <a:cs typeface="Times New Roman" pitchFamily="18" charset="0"/>
              </a:rPr>
              <a:t>По наличию второстепенных членов:</a:t>
            </a:r>
            <a:endParaRPr lang="ru-RU" sz="1600" u="sng" dirty="0" smtClean="0"/>
          </a:p>
          <a:p>
            <a:r>
              <a:rPr lang="ru-RU" sz="1600" b="1" dirty="0" smtClean="0">
                <a:cs typeface="Times New Roman" pitchFamily="18" charset="0"/>
              </a:rPr>
              <a:t>распространённое</a:t>
            </a:r>
            <a:endParaRPr lang="ru-RU" sz="1600" dirty="0" smtClean="0"/>
          </a:p>
          <a:p>
            <a:r>
              <a:rPr lang="ru-RU" sz="1600" b="1" dirty="0" smtClean="0">
                <a:cs typeface="Times New Roman" pitchFamily="18" charset="0"/>
              </a:rPr>
              <a:t>Нераспространённое</a:t>
            </a:r>
          </a:p>
          <a:p>
            <a:r>
              <a:rPr lang="ru-RU" sz="1600" b="1" u="sng" dirty="0" smtClean="0">
                <a:cs typeface="Times New Roman" pitchFamily="18" charset="0"/>
              </a:rPr>
              <a:t>5.Осложнено или не осложнено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по теме.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4835525" cy="4933950"/>
          </a:xfrm>
        </p:spPr>
        <p:txBody>
          <a:bodyPr/>
          <a:lstStyle/>
          <a:p>
            <a:pPr marL="571500" indent="-571500" eaLnBrk="1" hangingPunct="1"/>
            <a:r>
              <a:rPr lang="ru-RU" sz="1800" b="1" dirty="0" smtClean="0"/>
              <a:t>Выполните синтаксический разбор предложения из стихотворения М.Ю.Лермонтова. </a:t>
            </a:r>
          </a:p>
          <a:p>
            <a:pPr marL="571500" indent="-571500" eaLnBrk="1" hangingPunct="1"/>
            <a:endParaRPr lang="ru-RU" sz="1800" b="1" dirty="0" smtClean="0"/>
          </a:p>
          <a:p>
            <a:pPr marL="571500" indent="-571500" eaLnBrk="1" hangingPunct="1"/>
            <a:endParaRPr lang="ru-RU" sz="1800" b="1" dirty="0" smtClean="0"/>
          </a:p>
          <a:p>
            <a:pPr marL="571500" indent="-571500" eaLnBrk="1" hangingPunct="1"/>
            <a:endParaRPr lang="ru-RU" sz="1800" b="1" dirty="0" smtClean="0"/>
          </a:p>
          <a:p>
            <a:pPr marL="571500" indent="-571500" eaLnBrk="1" hangingPunct="1"/>
            <a:endParaRPr lang="ru-RU" sz="1800" b="1" dirty="0" smtClean="0"/>
          </a:p>
          <a:p>
            <a:pPr marL="571500" indent="-571500" eaLnBrk="1" hangingPunct="1"/>
            <a:endParaRPr lang="ru-RU" sz="1800" b="1" dirty="0" smtClean="0"/>
          </a:p>
          <a:p>
            <a:pPr marL="571500" indent="-571500" eaLnBrk="1" hangingPunct="1"/>
            <a:r>
              <a:rPr lang="ru-RU" sz="1800" b="1" dirty="0" smtClean="0">
                <a:solidFill>
                  <a:schemeClr val="tx2"/>
                </a:solidFill>
              </a:rPr>
              <a:t>На севере диком стоит одиноко на голой вершине сосна .</a:t>
            </a:r>
          </a:p>
        </p:txBody>
      </p:sp>
      <p:pic>
        <p:nvPicPr>
          <p:cNvPr id="9221" name="Picture 20" descr="картина шишкина На севере диком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64163" y="1052513"/>
            <a:ext cx="3590925" cy="4895850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 Спишите предложения . Выполните синтаксический разбор предложений : 1 ряд- 1 ;</a:t>
            </a:r>
            <a:br>
              <a:rPr lang="ru-RU" sz="2000" b="1" dirty="0" smtClean="0"/>
            </a:br>
            <a:r>
              <a:rPr lang="ru-RU" sz="2000" b="1" dirty="0" smtClean="0"/>
              <a:t>2 ряд-2 ; 3 ряд-3 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4718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1.</a:t>
            </a:r>
            <a:r>
              <a:rPr lang="ru-RU" sz="2000" b="1" dirty="0" smtClean="0"/>
              <a:t> Природа нашего края – великий врачеватель и утешитель.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2.</a:t>
            </a:r>
            <a:r>
              <a:rPr lang="ru-RU" sz="2000" b="1" dirty="0" smtClean="0"/>
              <a:t>Приходишь в лес и успокаиваешься, отдыхаешь от суеты и шума. </a:t>
            </a:r>
            <a:r>
              <a:rPr lang="ru-RU" sz="2000" b="1" dirty="0" smtClean="0">
                <a:solidFill>
                  <a:schemeClr val="tx2"/>
                </a:solidFill>
              </a:rPr>
              <a:t>3.</a:t>
            </a:r>
            <a:r>
              <a:rPr lang="ru-RU" sz="2000" b="1" dirty="0" smtClean="0"/>
              <a:t> Присядешь на лесной полянке, присмотришься к </a:t>
            </a:r>
            <a:r>
              <a:rPr lang="ru-RU" sz="2000" b="1" smtClean="0"/>
              <a:t>окружающей  красоте </a:t>
            </a:r>
            <a:r>
              <a:rPr lang="ru-RU" sz="2000" b="1" dirty="0" smtClean="0"/>
              <a:t>и ощутишь приятное прикосновение ветра.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4213" y="3284538"/>
            <a:ext cx="7837487" cy="2530475"/>
            <a:chOff x="431" y="2069"/>
            <a:chExt cx="4937" cy="1594"/>
          </a:xfrm>
        </p:grpSpPr>
        <p:pic>
          <p:nvPicPr>
            <p:cNvPr id="10245" name="Picture 4" descr="Фото2008 4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069"/>
              <a:ext cx="2125" cy="1594"/>
            </a:xfrm>
            <a:prstGeom prst="rect">
              <a:avLst/>
            </a:prstGeom>
            <a:noFill/>
            <a:ln w="57150" cmpd="thinThick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0246" name="Picture 5" descr="Фото2008 4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2069"/>
              <a:ext cx="2125" cy="1594"/>
            </a:xfrm>
            <a:prstGeom prst="rect">
              <a:avLst/>
            </a:prstGeom>
            <a:noFill/>
            <a:ln w="57150" cmpd="thinThick">
              <a:solidFill>
                <a:srgbClr val="008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 Спишите предложения . Выполните синтаксический разбор предложений : 1 ряд- 1 ;</a:t>
            </a:r>
            <a:br>
              <a:rPr lang="ru-RU" sz="2000" b="1" dirty="0" smtClean="0"/>
            </a:br>
            <a:r>
              <a:rPr lang="ru-RU" sz="2000" b="1" dirty="0" smtClean="0"/>
              <a:t>2 ряд-2 ; 3 ряд-3 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4718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1.</a:t>
            </a:r>
            <a:r>
              <a:rPr lang="ru-RU" sz="2000" b="1" dirty="0" smtClean="0"/>
              <a:t> </a:t>
            </a:r>
            <a:r>
              <a:rPr lang="ru-RU" sz="2000" b="1" u="sng" dirty="0" smtClean="0"/>
              <a:t>Природа</a:t>
            </a:r>
            <a:r>
              <a:rPr lang="ru-RU" sz="2000" b="1" dirty="0" smtClean="0"/>
              <a:t> </a:t>
            </a:r>
            <a:r>
              <a:rPr lang="ru-RU" sz="2000" b="1" u="wavy" dirty="0" smtClean="0"/>
              <a:t>нашего </a:t>
            </a:r>
            <a:r>
              <a:rPr lang="ru-RU" sz="2000" b="1" u="dash" dirty="0" smtClean="0"/>
              <a:t>края </a:t>
            </a:r>
            <a:r>
              <a:rPr lang="ru-RU" sz="2000" b="1" dirty="0" smtClean="0"/>
              <a:t>– </a:t>
            </a:r>
            <a:r>
              <a:rPr lang="ru-RU" sz="2000" b="1" u="wavy" dirty="0" smtClean="0"/>
              <a:t>великий</a:t>
            </a:r>
            <a:r>
              <a:rPr lang="ru-RU" sz="2000" b="1" dirty="0" smtClean="0"/>
              <a:t> </a:t>
            </a:r>
            <a:r>
              <a:rPr lang="ru-RU" sz="2000" b="1" u="dbl" dirty="0" smtClean="0"/>
              <a:t>врачеватель и утешитель</a:t>
            </a:r>
            <a:r>
              <a:rPr lang="ru-RU" sz="2000" b="1" dirty="0" smtClean="0"/>
              <a:t>.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2</a:t>
            </a:r>
            <a:r>
              <a:rPr lang="ru-RU" sz="2000" b="1" u="dbl" dirty="0" smtClean="0">
                <a:solidFill>
                  <a:schemeClr val="tx2"/>
                </a:solidFill>
              </a:rPr>
              <a:t>.</a:t>
            </a:r>
            <a:r>
              <a:rPr lang="ru-RU" sz="2000" b="1" u="dbl" dirty="0" smtClean="0"/>
              <a:t>Приходишь</a:t>
            </a:r>
            <a:r>
              <a:rPr lang="ru-RU" sz="2000" b="1" dirty="0" smtClean="0"/>
              <a:t> в лес и </a:t>
            </a:r>
            <a:r>
              <a:rPr lang="ru-RU" sz="2000" b="1" u="dbl" dirty="0" smtClean="0"/>
              <a:t>успокаиваешься, отдыхаешь </a:t>
            </a:r>
            <a:r>
              <a:rPr lang="ru-RU" sz="2000" b="1" u="dashLong" dirty="0" smtClean="0"/>
              <a:t>от суеты и шума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chemeClr val="tx2"/>
                </a:solidFill>
              </a:rPr>
              <a:t>3.</a:t>
            </a:r>
            <a:r>
              <a:rPr lang="ru-RU" sz="2000" b="1" dirty="0" smtClean="0"/>
              <a:t> </a:t>
            </a:r>
            <a:r>
              <a:rPr lang="ru-RU" sz="2000" b="1" u="dbl" dirty="0" smtClean="0"/>
              <a:t>Присядешь </a:t>
            </a:r>
            <a:r>
              <a:rPr lang="ru-RU" sz="2000" b="1" dirty="0" smtClean="0"/>
              <a:t>на </a:t>
            </a:r>
            <a:r>
              <a:rPr lang="ru-RU" sz="2000" b="1" u="wavy" dirty="0" smtClean="0"/>
              <a:t>лесной </a:t>
            </a:r>
            <a:r>
              <a:rPr lang="ru-RU" sz="2000" b="1" u="dotDashHeavy" dirty="0" smtClean="0"/>
              <a:t>полянке</a:t>
            </a:r>
            <a:r>
              <a:rPr lang="ru-RU" sz="2000" b="1" dirty="0" smtClean="0"/>
              <a:t>, </a:t>
            </a:r>
            <a:r>
              <a:rPr lang="ru-RU" sz="2000" b="1" u="dbl" dirty="0" smtClean="0"/>
              <a:t>присмотришься </a:t>
            </a:r>
            <a:r>
              <a:rPr lang="ru-RU" sz="2000" b="1" dirty="0" smtClean="0"/>
              <a:t>к </a:t>
            </a:r>
            <a:r>
              <a:rPr lang="ru-RU" sz="2000" b="1" u="wavy" dirty="0" smtClean="0"/>
              <a:t>окружающей </a:t>
            </a:r>
            <a:r>
              <a:rPr lang="ru-RU" sz="2000" b="1" dirty="0" smtClean="0"/>
              <a:t> </a:t>
            </a:r>
            <a:r>
              <a:rPr lang="ru-RU" sz="2000" b="1" u="dash" dirty="0" smtClean="0"/>
              <a:t>красоте</a:t>
            </a:r>
            <a:r>
              <a:rPr lang="ru-RU" sz="2000" b="1" dirty="0" smtClean="0"/>
              <a:t> и </a:t>
            </a:r>
            <a:r>
              <a:rPr lang="ru-RU" sz="2000" b="1" u="dbl" dirty="0" smtClean="0"/>
              <a:t>ощутишь </a:t>
            </a:r>
            <a:r>
              <a:rPr lang="ru-RU" sz="2000" b="1" u="wavy" dirty="0" smtClean="0"/>
              <a:t>приятное </a:t>
            </a:r>
            <a:r>
              <a:rPr lang="ru-RU" sz="2000" b="1" u="dash" dirty="0" smtClean="0"/>
              <a:t>прикосновение </a:t>
            </a:r>
            <a:r>
              <a:rPr lang="ru-RU" sz="2000" b="1" u="dashLongHeavy" dirty="0" smtClean="0"/>
              <a:t>ветра.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4213" y="3284538"/>
            <a:ext cx="7837487" cy="2530475"/>
            <a:chOff x="431" y="2069"/>
            <a:chExt cx="4937" cy="1594"/>
          </a:xfrm>
        </p:grpSpPr>
        <p:pic>
          <p:nvPicPr>
            <p:cNvPr id="10245" name="Picture 4" descr="Фото2008 4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069"/>
              <a:ext cx="2125" cy="1594"/>
            </a:xfrm>
            <a:prstGeom prst="rect">
              <a:avLst/>
            </a:prstGeom>
            <a:noFill/>
            <a:ln w="57150" cmpd="thinThick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0246" name="Picture 5" descr="Фото2008 4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2069"/>
              <a:ext cx="2125" cy="1594"/>
            </a:xfrm>
            <a:prstGeom prst="rect">
              <a:avLst/>
            </a:prstGeom>
            <a:noFill/>
            <a:ln w="57150" cmpd="thinThick">
              <a:solidFill>
                <a:srgbClr val="008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Работа с текстом. Повторение орфографии 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828675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chemeClr val="tx2"/>
                </a:solidFill>
              </a:rPr>
              <a:t>4.</a:t>
            </a:r>
            <a:r>
              <a:rPr lang="ru-RU" sz="2000" b="1" dirty="0" smtClean="0"/>
              <a:t> Не прекращай своих встреч с р…</a:t>
            </a:r>
            <a:r>
              <a:rPr lang="ru-RU" sz="2000" b="1" dirty="0" err="1" smtClean="0"/>
              <a:t>дной</a:t>
            </a:r>
            <a:r>
              <a:rPr lang="ru-RU" sz="2000" b="1" dirty="0" smtClean="0"/>
              <a:t> природой в любое время года.5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r>
              <a:rPr lang="ru-RU" sz="2000" b="1" dirty="0" smtClean="0"/>
              <a:t> З…мой х…</a:t>
            </a:r>
            <a:r>
              <a:rPr lang="ru-RU" sz="2000" b="1" dirty="0" err="1" smtClean="0"/>
              <a:t>ди</a:t>
            </a:r>
            <a:r>
              <a:rPr lang="ru-RU" sz="2000" b="1" dirty="0" smtClean="0"/>
              <a:t> на лыжах в пригородном лесу, собирай гр…бы осенью, встречай весну на </a:t>
            </a:r>
            <a:r>
              <a:rPr lang="ru-RU" sz="2000" b="1" dirty="0" err="1" smtClean="0"/>
              <a:t>прелес</a:t>
            </a:r>
            <a:r>
              <a:rPr lang="ru-RU" sz="2000" b="1" dirty="0" smtClean="0"/>
              <a:t>(?)ной л…</a:t>
            </a:r>
            <a:r>
              <a:rPr lang="ru-RU" sz="2000" b="1" dirty="0" err="1" smtClean="0"/>
              <a:t>сной</a:t>
            </a:r>
            <a:r>
              <a:rPr lang="ru-RU" sz="2000" b="1" dirty="0" smtClean="0"/>
              <a:t> поляне вместе с друзьями. </a:t>
            </a:r>
            <a:r>
              <a:rPr lang="ru-RU" sz="2000" b="1" dirty="0" smtClean="0">
                <a:solidFill>
                  <a:schemeClr val="tx2"/>
                </a:solidFill>
              </a:rPr>
              <a:t>6.</a:t>
            </a:r>
            <a:r>
              <a:rPr lang="ru-RU" sz="2000" b="1" dirty="0" smtClean="0"/>
              <a:t> Это поможет тебе </a:t>
            </a:r>
            <a:r>
              <a:rPr lang="ru-RU" sz="2000" b="1" dirty="0" err="1" smtClean="0"/>
              <a:t>сохр</a:t>
            </a:r>
            <a:r>
              <a:rPr lang="ru-RU" sz="2000" b="1" dirty="0" smtClean="0"/>
              <a:t>…нить </a:t>
            </a:r>
            <a:r>
              <a:rPr lang="ru-RU" sz="2000" b="1" dirty="0" err="1" smtClean="0"/>
              <a:t>зд</a:t>
            </a:r>
            <a:r>
              <a:rPr lang="ru-RU" sz="2000" b="1" dirty="0" smtClean="0"/>
              <a:t>…</a:t>
            </a:r>
            <a:r>
              <a:rPr lang="ru-RU" sz="2000" b="1" dirty="0" err="1" smtClean="0"/>
              <a:t>ровье</a:t>
            </a:r>
            <a:r>
              <a:rPr lang="ru-RU" sz="2000" b="1" dirty="0" smtClean="0"/>
              <a:t> и бодрость духа на долгое время.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</a:t>
            </a:r>
            <a:r>
              <a:rPr lang="ru-RU" sz="38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03225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None/>
            </a:pPr>
            <a:r>
              <a:rPr lang="ru-RU" sz="2000" b="1" dirty="0" smtClean="0"/>
              <a:t>	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						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ru-RU" sz="2000" b="1" dirty="0" smtClean="0"/>
              <a:t> Найдите в тексте побудительные предложения , укажите их номера.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	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	В каких предложениях грамматическая основа состоит только из сказуемого? Укажите номера.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Оформление записи 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err="1" smtClean="0"/>
              <a:t>Побуд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предлож</a:t>
            </a:r>
            <a:r>
              <a:rPr lang="ru-RU" sz="2000" b="1" dirty="0" smtClean="0"/>
              <a:t>. - №…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err="1" smtClean="0"/>
              <a:t>Односост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предл</a:t>
            </a:r>
            <a:r>
              <a:rPr lang="ru-RU" sz="2000" b="1" dirty="0" smtClean="0"/>
              <a:t>.- №…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"/>
            <a:ext cx="8291513" cy="1124744"/>
          </a:xfrm>
        </p:spPr>
        <p:txBody>
          <a:bodyPr/>
          <a:lstStyle/>
          <a:p>
            <a:pPr eaLnBrk="1" hangingPunct="1"/>
            <a:r>
              <a:rPr lang="ru-RU" sz="2400" b="1" u="sng" dirty="0" smtClean="0"/>
              <a:t>Рассказ по картине.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Рассмотрите картину Шишкина «Зима» и составьте несколько предложений по картине по схемам.</a:t>
            </a:r>
            <a:br>
              <a:rPr lang="ru-RU" sz="2400" b="1" dirty="0" smtClean="0"/>
            </a:br>
            <a:r>
              <a:rPr lang="ru-RU" sz="2400" b="1" dirty="0" smtClean="0"/>
              <a:t>1.  _._._._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2. _____ </a:t>
            </a:r>
            <a:br>
              <a:rPr lang="ru-RU" sz="2400" b="1" dirty="0" smtClean="0"/>
            </a:br>
            <a:r>
              <a:rPr lang="ru-RU" sz="2400" b="1" dirty="0" smtClean="0"/>
              <a:t>3. ____ .</a:t>
            </a:r>
            <a:br>
              <a:rPr lang="ru-RU" sz="2400" b="1" dirty="0" smtClean="0"/>
            </a:br>
            <a:r>
              <a:rPr lang="ru-RU" sz="2400" b="1" dirty="0" smtClean="0"/>
              <a:t>                  </a:t>
            </a:r>
          </a:p>
        </p:txBody>
      </p:sp>
      <p:pic>
        <p:nvPicPr>
          <p:cNvPr id="24579" name="Picture 4" descr="http://nearyou.ru/shishkin/rwinter90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403648" y="2420888"/>
            <a:ext cx="6302375" cy="4437112"/>
          </a:xfrm>
          <a:noFill/>
          <a:ln w="57150" cmpd="thinThick">
            <a:solidFill>
              <a:schemeClr val="tx2"/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763688" y="1268760"/>
            <a:ext cx="11521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63688" y="1412776"/>
            <a:ext cx="11521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3009014" y="1261730"/>
            <a:ext cx="925033" cy="141768"/>
          </a:xfrm>
          <a:custGeom>
            <a:avLst/>
            <a:gdLst>
              <a:gd name="connsiteX0" fmla="*/ 0 w 925033"/>
              <a:gd name="connsiteY0" fmla="*/ 141768 h 141768"/>
              <a:gd name="connsiteX1" fmla="*/ 159488 w 925033"/>
              <a:gd name="connsiteY1" fmla="*/ 24810 h 141768"/>
              <a:gd name="connsiteX2" fmla="*/ 308344 w 925033"/>
              <a:gd name="connsiteY2" fmla="*/ 109870 h 141768"/>
              <a:gd name="connsiteX3" fmla="*/ 446567 w 925033"/>
              <a:gd name="connsiteY3" fmla="*/ 35442 h 141768"/>
              <a:gd name="connsiteX4" fmla="*/ 616688 w 925033"/>
              <a:gd name="connsiteY4" fmla="*/ 88605 h 141768"/>
              <a:gd name="connsiteX5" fmla="*/ 765544 w 925033"/>
              <a:gd name="connsiteY5" fmla="*/ 3544 h 141768"/>
              <a:gd name="connsiteX6" fmla="*/ 925033 w 925033"/>
              <a:gd name="connsiteY6" fmla="*/ 67340 h 14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3" h="141768">
                <a:moveTo>
                  <a:pt x="0" y="141768"/>
                </a:moveTo>
                <a:cubicBezTo>
                  <a:pt x="54048" y="85947"/>
                  <a:pt x="108097" y="30126"/>
                  <a:pt x="159488" y="24810"/>
                </a:cubicBezTo>
                <a:cubicBezTo>
                  <a:pt x="210879" y="19494"/>
                  <a:pt x="260498" y="108098"/>
                  <a:pt x="308344" y="109870"/>
                </a:cubicBezTo>
                <a:cubicBezTo>
                  <a:pt x="356190" y="111642"/>
                  <a:pt x="395176" y="38986"/>
                  <a:pt x="446567" y="35442"/>
                </a:cubicBezTo>
                <a:cubicBezTo>
                  <a:pt x="497958" y="31898"/>
                  <a:pt x="563525" y="93921"/>
                  <a:pt x="616688" y="88605"/>
                </a:cubicBezTo>
                <a:cubicBezTo>
                  <a:pt x="669851" y="83289"/>
                  <a:pt x="714153" y="7088"/>
                  <a:pt x="765544" y="3544"/>
                </a:cubicBezTo>
                <a:cubicBezTo>
                  <a:pt x="816935" y="0"/>
                  <a:pt x="925033" y="67340"/>
                  <a:pt x="925033" y="67340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928" y="112474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_____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716016" y="112474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19672" y="1628800"/>
            <a:ext cx="93610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19672" y="1772816"/>
            <a:ext cx="93610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2711302" y="1621465"/>
            <a:ext cx="871870" cy="132907"/>
          </a:xfrm>
          <a:custGeom>
            <a:avLst/>
            <a:gdLst>
              <a:gd name="connsiteX0" fmla="*/ 0 w 871870"/>
              <a:gd name="connsiteY0" fmla="*/ 132907 h 132907"/>
              <a:gd name="connsiteX1" fmla="*/ 159489 w 871870"/>
              <a:gd name="connsiteY1" fmla="*/ 26582 h 132907"/>
              <a:gd name="connsiteX2" fmla="*/ 308345 w 871870"/>
              <a:gd name="connsiteY2" fmla="*/ 122275 h 132907"/>
              <a:gd name="connsiteX3" fmla="*/ 414670 w 871870"/>
              <a:gd name="connsiteY3" fmla="*/ 5316 h 132907"/>
              <a:gd name="connsiteX4" fmla="*/ 552893 w 871870"/>
              <a:gd name="connsiteY4" fmla="*/ 90377 h 132907"/>
              <a:gd name="connsiteX5" fmla="*/ 701749 w 871870"/>
              <a:gd name="connsiteY5" fmla="*/ 5316 h 132907"/>
              <a:gd name="connsiteX6" fmla="*/ 871870 w 871870"/>
              <a:gd name="connsiteY6" fmla="*/ 79744 h 13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70" h="132907">
                <a:moveTo>
                  <a:pt x="0" y="132907"/>
                </a:moveTo>
                <a:cubicBezTo>
                  <a:pt x="54049" y="80630"/>
                  <a:pt x="108098" y="28354"/>
                  <a:pt x="159489" y="26582"/>
                </a:cubicBezTo>
                <a:cubicBezTo>
                  <a:pt x="210880" y="24810"/>
                  <a:pt x="265815" y="125819"/>
                  <a:pt x="308345" y="122275"/>
                </a:cubicBezTo>
                <a:cubicBezTo>
                  <a:pt x="350875" y="118731"/>
                  <a:pt x="373912" y="10632"/>
                  <a:pt x="414670" y="5316"/>
                </a:cubicBezTo>
                <a:cubicBezTo>
                  <a:pt x="455428" y="0"/>
                  <a:pt x="505047" y="90377"/>
                  <a:pt x="552893" y="90377"/>
                </a:cubicBezTo>
                <a:cubicBezTo>
                  <a:pt x="600739" y="90377"/>
                  <a:pt x="648586" y="7088"/>
                  <a:pt x="701749" y="5316"/>
                </a:cubicBezTo>
                <a:cubicBezTo>
                  <a:pt x="754912" y="3544"/>
                  <a:pt x="871870" y="79744"/>
                  <a:pt x="871870" y="79744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635896" y="14847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_ _ _ _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427984" y="15567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2955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Составьте </a:t>
            </a:r>
            <a:r>
              <a:rPr lang="ru-RU" sz="2800" b="1" smtClean="0"/>
              <a:t>схемы предложений . </a:t>
            </a:r>
            <a:r>
              <a:rPr lang="ru-RU" sz="2800" b="1" dirty="0" smtClean="0"/>
              <a:t>предложений</a:t>
            </a:r>
          </a:p>
        </p:txBody>
      </p:sp>
      <p:pic>
        <p:nvPicPr>
          <p:cNvPr id="23555" name="Picture 4" descr="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340768"/>
            <a:ext cx="5884863" cy="3690020"/>
          </a:xfrm>
          <a:noFill/>
          <a:ln w="57150" cmpd="thinThick">
            <a:solidFill>
              <a:schemeClr val="tx2"/>
            </a:solidFill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9750" y="5229225"/>
            <a:ext cx="8148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Сосновый мачтовый лес освещен солнцем. Стволы сосен, их хвоя, берег лесного </a:t>
            </a:r>
            <a:r>
              <a:rPr lang="ru-RU" b="1" dirty="0" smtClean="0"/>
              <a:t> </a:t>
            </a:r>
            <a:r>
              <a:rPr lang="ru-RU" b="1" dirty="0"/>
              <a:t>ручья купаются в </a:t>
            </a:r>
            <a:r>
              <a:rPr lang="ru-RU" b="1" dirty="0" smtClean="0"/>
              <a:t> </a:t>
            </a:r>
            <a:r>
              <a:rPr lang="ru-RU" b="1" dirty="0"/>
              <a:t>розоватых лучах. Художник проникновенно передал тишину леса.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88238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Проверочная работа.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Подпиши листок. Выполни синтаксический разбор предложения. Вставь недостающие знаки препинания.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chemeClr val="tx2"/>
                </a:solidFill>
              </a:rPr>
              <a:t>Большие полотна И.Шишкина рассказывали о жизни рощ полей дубрав.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202363" cy="919162"/>
          </a:xfrm>
        </p:spPr>
        <p:txBody>
          <a:bodyPr/>
          <a:lstStyle/>
          <a:p>
            <a:pPr eaLnBrk="1" hangingPunct="1"/>
            <a:r>
              <a:rPr lang="ru-RU" sz="2800" b="1" smtClean="0"/>
              <a:t>Итоги урока. </a:t>
            </a:r>
            <a:br>
              <a:rPr lang="ru-RU" sz="2800" b="1" smtClean="0"/>
            </a:br>
            <a:r>
              <a:rPr lang="ru-RU" sz="2800" b="1" smtClean="0"/>
              <a:t>Домашнее задание.</a:t>
            </a:r>
            <a:br>
              <a:rPr lang="ru-RU" sz="2800" b="1" smtClean="0"/>
            </a:br>
            <a:r>
              <a:rPr lang="ru-RU" sz="2800" b="1" u="sng" smtClean="0"/>
              <a:t> 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62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6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/>
              <a:t>Что мы узнали сегодня на уроке? Чему научились?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/>
          </a:p>
          <a:p>
            <a:pPr eaLnBrk="1" hangingPunct="1"/>
            <a:r>
              <a:rPr lang="ru-RU" sz="2000" b="1" dirty="0" smtClean="0"/>
              <a:t>П.47, упр.242.</a:t>
            </a:r>
            <a:endParaRPr lang="ru-RU" sz="2000" b="1" i="1" u="sng" dirty="0" smtClean="0"/>
          </a:p>
          <a:p>
            <a:pPr eaLnBrk="1" hangingPunct="1"/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Цели.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80400" cy="2447925"/>
          </a:xfrm>
        </p:spPr>
        <p:txBody>
          <a:bodyPr/>
          <a:lstStyle/>
          <a:p>
            <a:pPr eaLnBrk="1" hangingPunct="1"/>
            <a:r>
              <a:rPr lang="ru-RU" sz="2000" b="1" smtClean="0"/>
              <a:t>Уметь проводить синтаксический разбор простого предложения.</a:t>
            </a:r>
          </a:p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Конструировать простое предложение по заданной схеме.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Лингвистическая задача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040188" cy="3951288"/>
          </a:xfrm>
        </p:spPr>
        <p:txBody>
          <a:bodyPr/>
          <a:lstStyle/>
          <a:p>
            <a:pPr eaLnBrk="1" hangingPunct="1">
              <a:buNone/>
            </a:pPr>
            <a:r>
              <a:rPr lang="ru-RU" sz="1400" b="1" dirty="0" smtClean="0"/>
              <a:t> Составьте предложение, выполнив ряд действий. </a:t>
            </a:r>
            <a:endParaRPr lang="ru-RU" sz="1400" dirty="0" smtClean="0"/>
          </a:p>
          <a:p>
            <a:pPr eaLnBrk="1" hangingPunct="1"/>
            <a:r>
              <a:rPr lang="ru-RU" sz="1400" b="1" dirty="0" smtClean="0"/>
              <a:t>1.Из предложения </a:t>
            </a:r>
            <a:endParaRPr lang="ru-RU" sz="1400" dirty="0" smtClean="0"/>
          </a:p>
          <a:p>
            <a:pPr eaLnBrk="1" hangingPunct="1">
              <a:buNone/>
            </a:pPr>
            <a:r>
              <a:rPr lang="ru-RU" sz="1400" b="1" dirty="0" smtClean="0"/>
              <a:t>	</a:t>
            </a:r>
            <a:r>
              <a:rPr lang="ru-RU" sz="1400" b="1" dirty="0" smtClean="0">
                <a:solidFill>
                  <a:srgbClr val="FF0000"/>
                </a:solidFill>
              </a:rPr>
              <a:t>Парашютисты опустились в центре стадиона</a:t>
            </a:r>
          </a:p>
          <a:p>
            <a:pPr eaLnBrk="1" hangingPunct="1">
              <a:buNone/>
            </a:pPr>
            <a:r>
              <a:rPr lang="ru-RU" sz="1400" b="1" dirty="0" smtClean="0"/>
              <a:t>	взять сказуемое.</a:t>
            </a:r>
          </a:p>
          <a:p>
            <a:pPr eaLnBrk="1" hangingPunct="1"/>
            <a:r>
              <a:rPr lang="ru-RU" sz="1400" b="1" dirty="0" smtClean="0"/>
              <a:t>2.Из предложения</a:t>
            </a:r>
          </a:p>
          <a:p>
            <a:pPr eaLnBrk="1" hangingPunct="1">
              <a:buNone/>
            </a:pPr>
            <a:r>
              <a:rPr lang="ru-RU" sz="1400" b="1" dirty="0" smtClean="0"/>
              <a:t>	</a:t>
            </a:r>
            <a:r>
              <a:rPr lang="ru-RU" sz="1400" b="1" dirty="0" smtClean="0">
                <a:solidFill>
                  <a:srgbClr val="FF0000"/>
                </a:solidFill>
              </a:rPr>
              <a:t>Вдруг послышались лёгкие шаги</a:t>
            </a:r>
          </a:p>
          <a:p>
            <a:pPr eaLnBrk="1" hangingPunct="1">
              <a:buNone/>
            </a:pPr>
            <a:r>
              <a:rPr lang="ru-RU" sz="1400" b="1" dirty="0" smtClean="0"/>
              <a:t>	взять определение.</a:t>
            </a:r>
            <a:endParaRPr lang="ru-RU" sz="1400" dirty="0" smtClean="0"/>
          </a:p>
          <a:p>
            <a:pPr eaLnBrk="1" hangingPunct="1"/>
            <a:r>
              <a:rPr lang="ru-RU" sz="1400" b="1" dirty="0" smtClean="0"/>
              <a:t>3.Добавить подлежащее из предложения</a:t>
            </a:r>
            <a:endParaRPr lang="ru-RU" sz="1400" dirty="0" smtClean="0"/>
          </a:p>
          <a:p>
            <a:pPr eaLnBrk="1" hangingPunct="1">
              <a:buNone/>
            </a:pPr>
            <a:r>
              <a:rPr lang="ru-RU" sz="1400" b="1" dirty="0" smtClean="0"/>
              <a:t>	</a:t>
            </a:r>
            <a:r>
              <a:rPr lang="ru-RU" sz="1400" b="1" dirty="0" smtClean="0">
                <a:solidFill>
                  <a:srgbClr val="FF0000"/>
                </a:solidFill>
              </a:rPr>
              <a:t>На щеках тают снежинки.</a:t>
            </a:r>
            <a:endParaRPr lang="ru-RU" sz="1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1400" b="1" dirty="0" smtClean="0"/>
              <a:t>4.Взять существительное, выступающее в роли дополнения:</a:t>
            </a:r>
            <a:endParaRPr lang="ru-RU" sz="1400" dirty="0" smtClean="0"/>
          </a:p>
          <a:p>
            <a:pPr eaLnBrk="1" hangingPunct="1">
              <a:buNone/>
            </a:pPr>
            <a:r>
              <a:rPr lang="ru-RU" sz="1400" b="1" dirty="0" smtClean="0"/>
              <a:t>	</a:t>
            </a:r>
            <a:r>
              <a:rPr lang="ru-RU" sz="1400" b="1" dirty="0" smtClean="0">
                <a:solidFill>
                  <a:schemeClr val="tx2"/>
                </a:solidFill>
              </a:rPr>
              <a:t>Тропинки в саду засыпали листья.</a:t>
            </a:r>
          </a:p>
          <a:p>
            <a:pPr eaLnBrk="1" hangingPunct="1">
              <a:buNone/>
            </a:pPr>
            <a:r>
              <a:rPr lang="ru-RU" sz="1400" b="1" dirty="0" smtClean="0"/>
              <a:t>	Употребить данное существительное в винительном падеже с</a:t>
            </a:r>
            <a:r>
              <a:rPr lang="ru-RU" sz="1400" b="1" u="sng" dirty="0" smtClean="0"/>
              <a:t> предлогом НА.</a:t>
            </a:r>
          </a:p>
          <a:p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снежинки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788024" y="1556792"/>
            <a:ext cx="2601732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Опустились лёгкие снежинки на тропинки.</a:t>
            </a:r>
            <a:endParaRPr lang="ru-RU" dirty="0"/>
          </a:p>
        </p:txBody>
      </p:sp>
      <p:pic>
        <p:nvPicPr>
          <p:cNvPr id="9" name="Содержимое 8" descr="снежинки-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103914"/>
            <a:ext cx="5328592" cy="2845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+mn-lt"/>
              </a:rPr>
              <a:t>А на тонкой рябине повисли перезрелые красные гроздья.</a:t>
            </a:r>
            <a:endParaRPr lang="ru-RU" sz="2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Найдите определения,</a:t>
            </a:r>
          </a:p>
          <a:p>
            <a:pPr>
              <a:buNone/>
            </a:pPr>
            <a:r>
              <a:rPr lang="ru-RU" dirty="0" smtClean="0"/>
              <a:t>подчеркните .</a:t>
            </a:r>
          </a:p>
          <a:p>
            <a:r>
              <a:rPr lang="ru-RU" dirty="0" smtClean="0"/>
              <a:t>Какую роль они играют в предложении?</a:t>
            </a:r>
            <a:endParaRPr lang="ru-RU" dirty="0"/>
          </a:p>
        </p:txBody>
      </p:sp>
      <p:pic>
        <p:nvPicPr>
          <p:cNvPr id="7" name="Содержимое 6" descr="одинокая ряби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60040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Осенью в саду ярко пламенеет рябина.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Найдите в предложении обстоятельства.</a:t>
            </a:r>
          </a:p>
          <a:p>
            <a:r>
              <a:rPr lang="ru-RU" dirty="0" smtClean="0"/>
              <a:t>Какую роль они играют ?</a:t>
            </a:r>
            <a:endParaRPr lang="ru-RU" dirty="0"/>
          </a:p>
        </p:txBody>
      </p:sp>
      <p:pic>
        <p:nvPicPr>
          <p:cNvPr id="8" name="Содержимое 7" descr="сад и ряби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268760"/>
            <a:ext cx="497470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Снегири лакомятся рябиной . </a:t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Каким членом предложения является слово «рябина» и что он обозначает ?</a:t>
            </a:r>
            <a:endParaRPr lang="ru-RU" sz="2400" dirty="0"/>
          </a:p>
        </p:txBody>
      </p:sp>
      <p:pic>
        <p:nvPicPr>
          <p:cNvPr id="4" name="Содержимое 3" descr="снеги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8050" y="1600200"/>
            <a:ext cx="496790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Объяснение нового материала.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229600" cy="4500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dirty="0" smtClean="0"/>
              <a:t>	</a:t>
            </a:r>
            <a:endParaRPr lang="ru-RU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	Что значит выполнить синтаксический разбор предложения?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/>
              <a:t>Назвать главные и второстепенные члены предложения, подчеркнуть. 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/>
              <a:t>Указать, какими частями речи они выражены. 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1800" b="1" dirty="0" smtClean="0"/>
              <a:t>Дать характеристику предложению. 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/>
              <a:t>      Оформление  памятки «Синтаксический разбор предложения».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Цедрой</a:t>
            </a:r>
            <a:r>
              <a:rPr lang="ru-RU" dirty="0" smtClean="0"/>
              <a:t> называют внешний пигментированный, эфироносный слой кожуры (корки) плодов различных цитрусовых растений —  лимона (</a:t>
            </a:r>
            <a:r>
              <a:rPr lang="ru-RU" dirty="0" err="1" smtClean="0"/>
              <a:t>Citrus</a:t>
            </a:r>
            <a:r>
              <a:rPr lang="ru-RU" dirty="0" smtClean="0"/>
              <a:t> </a:t>
            </a:r>
            <a:r>
              <a:rPr lang="ru-RU" dirty="0" err="1" smtClean="0"/>
              <a:t>limonum</a:t>
            </a:r>
            <a:r>
              <a:rPr lang="ru-RU" dirty="0" smtClean="0"/>
              <a:t>), апельсина (</a:t>
            </a:r>
            <a:r>
              <a:rPr lang="ru-RU" dirty="0" err="1" smtClean="0"/>
              <a:t>Citrus</a:t>
            </a:r>
            <a:r>
              <a:rPr lang="ru-RU" dirty="0" smtClean="0"/>
              <a:t> </a:t>
            </a:r>
            <a:r>
              <a:rPr lang="ru-RU" dirty="0" err="1" smtClean="0"/>
              <a:t>sinensis</a:t>
            </a:r>
            <a:r>
              <a:rPr lang="ru-RU" dirty="0" smtClean="0"/>
              <a:t>)…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цед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221088"/>
            <a:ext cx="5976664" cy="2304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869</TotalTime>
  <Words>331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Край</vt:lpstr>
      <vt:lpstr>Синтаксический разбор простого предложения.</vt:lpstr>
      <vt:lpstr>Цели.</vt:lpstr>
      <vt:lpstr>Лингвистическая задача </vt:lpstr>
      <vt:lpstr>Опустились лёгкие снежинки на тропинки.</vt:lpstr>
      <vt:lpstr> А на тонкой рябине повисли перезрелые красные гроздья.</vt:lpstr>
      <vt:lpstr>Осенью в саду ярко пламенеет рябина.   </vt:lpstr>
      <vt:lpstr>Снегири лакомятся рябиной .  Каким членом предложения является слово «рябина» и что он обозначает ?</vt:lpstr>
      <vt:lpstr>Объяснение нового материала.</vt:lpstr>
      <vt:lpstr>Цедрой называют внешний пигментированный, эфироносный слой кожуры (корки) плодов различных цитрусовых растений —  лимона (Citrus limonum), апельсина (Citrus sinensis)… </vt:lpstr>
      <vt:lpstr>ЦЭДРО</vt:lpstr>
      <vt:lpstr>Работа по теме.</vt:lpstr>
      <vt:lpstr> Спишите предложения . Выполните синтаксический разбор предложений : 1 ряд- 1 ; 2 ряд-2 ; 3 ряд-3 .</vt:lpstr>
      <vt:lpstr> Спишите предложения . Выполните синтаксический разбор предложений : 1 ряд- 1 ; 2 ряд-2 ; 3 ряд-3 .</vt:lpstr>
      <vt:lpstr>Работа с текстом. Повторение орфографии .</vt:lpstr>
      <vt:lpstr>Работа с текстом. </vt:lpstr>
      <vt:lpstr>Рассказ по картине. Рассмотрите картину Шишкина «Зима» и составьте несколько предложений по картине по схемам. 1.  _._._._   2. _____  3. ____ .                   </vt:lpstr>
      <vt:lpstr>Составьте схемы предложений . предложений</vt:lpstr>
      <vt:lpstr>Проверочная работа.</vt:lpstr>
      <vt:lpstr>Итоги урока.  Домашнее задание.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Синтаксический разбор простого предложения.</dc:title>
  <dc:creator>Светлана</dc:creator>
  <cp:lastModifiedBy>Завуч</cp:lastModifiedBy>
  <cp:revision>44</cp:revision>
  <dcterms:created xsi:type="dcterms:W3CDTF">2010-01-30T02:03:34Z</dcterms:created>
  <dcterms:modified xsi:type="dcterms:W3CDTF">2015-02-03T12:38:55Z</dcterms:modified>
</cp:coreProperties>
</file>