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60" r:id="rId5"/>
    <p:sldId id="261" r:id="rId6"/>
    <p:sldId id="262" r:id="rId7"/>
    <p:sldId id="265" r:id="rId8"/>
    <p:sldId id="266" r:id="rId9"/>
    <p:sldId id="267" r:id="rId10"/>
    <p:sldId id="268" r:id="rId11"/>
    <p:sldId id="269" r:id="rId12"/>
    <p:sldId id="270" r:id="rId13"/>
    <p:sldId id="272" r:id="rId14"/>
    <p:sldId id="271"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a:blip r:embed="rId2" cstate="screen"/>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a:blip r:embed="rId2" cstate="screen"/>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0137E6-8315-425B-9949-8372E182F980}" type="datetimeFigureOut">
              <a:rPr lang="ru-RU" smtClean="0"/>
              <a:pPr/>
              <a:t>27.10.2014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1ED54-658C-4E07-9625-E442F22CF9AD}" type="slidenum">
              <a:rPr lang="ru-RU" smtClean="0"/>
              <a:pPr/>
              <a:t>‹#›</a:t>
            </a:fld>
            <a:endParaRPr lang="ru-RU"/>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screen">
            <a:lum bright="70000" contrast="-70000"/>
          </a:blip>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137E6-8315-425B-9949-8372E182F980}" type="datetimeFigureOut">
              <a:rPr lang="ru-RU" smtClean="0"/>
              <a:pPr/>
              <a:t>27.10.2014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1ED54-658C-4E07-9625-E442F22CF9A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lus/>
  </p:transition>
  <p:txStyles>
    <p:titleStyle>
      <a:lvl1pPr algn="ctr" defTabSz="914400" rtl="0" eaLnBrk="1" latinLnBrk="0" hangingPunct="1">
        <a:spcBef>
          <a:spcPct val="0"/>
        </a:spcBef>
        <a:buNone/>
        <a:defRPr sz="4400" b="1" kern="1200"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effectLst>
            <a:outerShdw blurRad="38100" dist="38100" dir="2700000" algn="tl">
              <a:srgbClr val="000000">
                <a:alpha val="43137"/>
              </a:srgbClr>
            </a:outerShdw>
          </a:effectLst>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effectLst>
            <a:outerShdw blurRad="38100" dist="38100" dir="2700000" algn="tl">
              <a:srgbClr val="000000">
                <a:alpha val="43137"/>
              </a:srgbClr>
            </a:outerShdw>
          </a:effectLst>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effectLst>
            <a:outerShdw blurRad="38100" dist="38100" dir="2700000" algn="tl">
              <a:srgbClr val="000000">
                <a:alpha val="43137"/>
              </a:srgbClr>
            </a:outerShdw>
          </a:effectLst>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effectLst>
            <a:outerShdw blurRad="38100" dist="38100" dir="2700000" algn="tl">
              <a:srgbClr val="000000">
                <a:alpha val="43137"/>
              </a:srgbClr>
            </a:outerShdw>
          </a:effectLst>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effectLst>
            <a:outerShdw blurRad="38100" dist="38100" dir="2700000" algn="tl">
              <a:srgbClr val="000000">
                <a:alpha val="43137"/>
              </a:srgbClr>
            </a:outerShdw>
          </a:effectLst>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88840"/>
            <a:ext cx="7772400"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Narkisim" pitchFamily="34" charset="-79"/>
              </a:rPr>
              <a:t>Досуг-презентация</a:t>
            </a: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Narkisim" pitchFamily="34" charset="-79"/>
            </a:endParaRPr>
          </a:p>
        </p:txBody>
      </p:sp>
      <p:sp>
        <p:nvSpPr>
          <p:cNvPr id="3" name="Подзаголовок 2"/>
          <p:cNvSpPr>
            <a:spLocks noGrp="1"/>
          </p:cNvSpPr>
          <p:nvPr>
            <p:ph type="subTitle" idx="1"/>
          </p:nvPr>
        </p:nvSpPr>
        <p:spPr>
          <a:xfrm>
            <a:off x="1259632" y="3068960"/>
            <a:ext cx="6728792" cy="1752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«Поделки из подручного материала»</a:t>
            </a:r>
            <a:endParaRPr lang="ru-RU"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8229600" cy="4525963"/>
          </a:xfrm>
        </p:spPr>
        <p:txBody>
          <a:bodyPr>
            <a:normAutofit fontScale="55000" lnSpcReduction="20000"/>
          </a:bodyPr>
          <a:lstStyle/>
          <a:p>
            <a:r>
              <a:rPr lang="ru-RU" dirty="0" smtClean="0"/>
              <a:t>Совместное творчество восполняет недостаток родительского внимания, ведь родители обычно весь день проводят на работе, оно снимает давление авторитета родителей, позволяет ребёнку выразить себя, ощутить свою значимость (особенно когда родители устраивают маленькую домашнюю галерею его работ). На мой взгляд, развивать творческую активность детей возможно только через подхватывание и направление в русло продуктивной деятельности инициатив ребёнка в совместной деятельности педагога, родителя и ребёнка Совместное творчество детей и родителей вызывает массу положительных эмоций и создает в семье особо теплую атмосферу. Дети обожают фантазировать и мастерить.</a:t>
            </a:r>
          </a:p>
          <a:p>
            <a:r>
              <a:rPr lang="ru-RU" dirty="0" smtClean="0"/>
              <a:t>Получивший простор своей фантазии ребенок начинает мыслить креативно . При виде обычных предметов у него начинают возникать творческие ассоциации. Если мы видим в коробке из-под молока обычный мусор, который нужно выкинуть, то ребёнок видит в ней кукольный шкаф или автомобильный кузов. Уже потом, в школе ребенок удивит вас нестандартным подходом к решению задач.</a:t>
            </a:r>
          </a:p>
          <a:p>
            <a:endParaRPr lang="ru-RU" dirty="0"/>
          </a:p>
        </p:txBody>
      </p:sp>
      <p:pic>
        <p:nvPicPr>
          <p:cNvPr id="4" name="Рисунок 3" descr="47288944_4.jpg"/>
          <p:cNvPicPr>
            <a:picLocks noChangeAspect="1"/>
          </p:cNvPicPr>
          <p:nvPr/>
        </p:nvPicPr>
        <p:blipFill>
          <a:blip r:embed="rId2" cstate="screen"/>
          <a:srcRect/>
          <a:stretch>
            <a:fillRect/>
          </a:stretch>
        </p:blipFill>
        <p:spPr>
          <a:xfrm>
            <a:off x="6732240" y="3813647"/>
            <a:ext cx="2411760" cy="3044353"/>
          </a:xfrm>
          <a:prstGeom prst="rect">
            <a:avLst/>
          </a:prstGeom>
          <a:ln>
            <a:noFill/>
          </a:ln>
          <a:effectLst>
            <a:softEdge rad="112500"/>
          </a:effectLst>
        </p:spPr>
      </p:pic>
      <p:pic>
        <p:nvPicPr>
          <p:cNvPr id="6" name="Рисунок 5" descr="9.jpg"/>
          <p:cNvPicPr>
            <a:picLocks noChangeAspect="1"/>
          </p:cNvPicPr>
          <p:nvPr/>
        </p:nvPicPr>
        <p:blipFill>
          <a:blip r:embed="rId3" cstate="screen"/>
          <a:srcRect/>
          <a:stretch>
            <a:fillRect/>
          </a:stretch>
        </p:blipFill>
        <p:spPr>
          <a:xfrm>
            <a:off x="1115616" y="4437112"/>
            <a:ext cx="2952328" cy="215801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1760" y="4165105"/>
            <a:ext cx="4320480" cy="2692895"/>
          </a:xfrm>
        </p:spPr>
        <p:txBody>
          <a:bodyPr>
            <a:normAutofit fontScale="62500" lnSpcReduction="20000"/>
          </a:bodyPr>
          <a:lstStyle/>
          <a:p>
            <a:pPr>
              <a:buNone/>
            </a:pPr>
            <a:r>
              <a:rPr lang="ru-RU" dirty="0" smtClean="0"/>
              <a:t>   «Если ваш ребенок проявляет творческую инициативу, поощряйте ее. Помогите воплотить его фантазию в жизнь. Самое главное условие Вашего совместного творчества – не нужно заставлять! Организуйте правильно творческий процесс и получайте от него удовольствие!»</a:t>
            </a:r>
          </a:p>
          <a:p>
            <a:endParaRPr lang="ru-RU" dirty="0"/>
          </a:p>
        </p:txBody>
      </p:sp>
      <p:pic>
        <p:nvPicPr>
          <p:cNvPr id="4" name="Рисунок 3" descr="авыа.JPG"/>
          <p:cNvPicPr>
            <a:picLocks noChangeAspect="1"/>
          </p:cNvPicPr>
          <p:nvPr/>
        </p:nvPicPr>
        <p:blipFill>
          <a:blip r:embed="rId2" cstate="screen"/>
          <a:stretch>
            <a:fillRect/>
          </a:stretch>
        </p:blipFill>
        <p:spPr>
          <a:xfrm>
            <a:off x="1979712" y="188640"/>
            <a:ext cx="5256584" cy="4005064"/>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pPr lvl="0"/>
            <a:r>
              <a:rPr lang="ru-RU" dirty="0" smtClean="0"/>
              <a:t>Презентация поделок:</a:t>
            </a:r>
            <a:br>
              <a:rPr lang="ru-RU" dirty="0" smtClean="0"/>
            </a:br>
            <a:endParaRPr lang="ru-RU" dirty="0"/>
          </a:p>
        </p:txBody>
      </p:sp>
      <p:sp>
        <p:nvSpPr>
          <p:cNvPr id="3" name="Содержимое 2"/>
          <p:cNvSpPr>
            <a:spLocks noGrp="1"/>
          </p:cNvSpPr>
          <p:nvPr>
            <p:ph idx="1"/>
          </p:nvPr>
        </p:nvSpPr>
        <p:spPr>
          <a:xfrm>
            <a:off x="395536" y="2060848"/>
            <a:ext cx="3250704" cy="2260848"/>
          </a:xfrm>
        </p:spPr>
        <p:txBody>
          <a:bodyPr>
            <a:normAutofit fontScale="70000" lnSpcReduction="20000"/>
          </a:bodyPr>
          <a:lstStyle/>
          <a:p>
            <a:r>
              <a:rPr lang="ru-RU" dirty="0" smtClean="0"/>
              <a:t>Детям предлагается подойти к своей поделке и рассказать о ней по плану: Что сделал(а)? С кем? Из чего? Как?</a:t>
            </a:r>
          </a:p>
          <a:p>
            <a:endParaRPr lang="ru-RU" dirty="0"/>
          </a:p>
        </p:txBody>
      </p:sp>
      <p:pic>
        <p:nvPicPr>
          <p:cNvPr id="4" name="Рисунок 3" descr="DSC03486.jpg"/>
          <p:cNvPicPr>
            <a:picLocks noChangeAspect="1"/>
          </p:cNvPicPr>
          <p:nvPr/>
        </p:nvPicPr>
        <p:blipFill>
          <a:blip r:embed="rId2" cstate="screen"/>
          <a:stretch>
            <a:fillRect/>
          </a:stretch>
        </p:blipFill>
        <p:spPr>
          <a:xfrm>
            <a:off x="3707904" y="1412776"/>
            <a:ext cx="4788024" cy="359101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Наши поделки:</a:t>
            </a:r>
            <a:endParaRPr lang="ru-RU" dirty="0"/>
          </a:p>
        </p:txBody>
      </p:sp>
      <p:pic>
        <p:nvPicPr>
          <p:cNvPr id="4" name="Рисунок 3" descr="DSC03473.jpg"/>
          <p:cNvPicPr>
            <a:picLocks noChangeAspect="1"/>
          </p:cNvPicPr>
          <p:nvPr/>
        </p:nvPicPr>
        <p:blipFill>
          <a:blip r:embed="rId2" cstate="screen"/>
          <a:stretch>
            <a:fillRect/>
          </a:stretch>
        </p:blipFill>
        <p:spPr>
          <a:xfrm>
            <a:off x="1043608" y="1196752"/>
            <a:ext cx="7049814" cy="5112568"/>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Награждение:</a:t>
            </a:r>
            <a:br>
              <a:rPr lang="ru-RU" dirty="0" smtClean="0"/>
            </a:br>
            <a:endParaRPr lang="ru-RU" dirty="0"/>
          </a:p>
        </p:txBody>
      </p:sp>
      <p:sp>
        <p:nvSpPr>
          <p:cNvPr id="3" name="Содержимое 2"/>
          <p:cNvSpPr>
            <a:spLocks noGrp="1"/>
          </p:cNvSpPr>
          <p:nvPr>
            <p:ph idx="1"/>
          </p:nvPr>
        </p:nvSpPr>
        <p:spPr>
          <a:xfrm>
            <a:off x="899592" y="5157192"/>
            <a:ext cx="7787208" cy="1368152"/>
          </a:xfrm>
        </p:spPr>
        <p:txBody>
          <a:bodyPr>
            <a:normAutofit/>
          </a:bodyPr>
          <a:lstStyle/>
          <a:p>
            <a:r>
              <a:rPr lang="ru-RU" dirty="0" smtClean="0"/>
              <a:t>Все участники презентации получают памятные призы.</a:t>
            </a:r>
          </a:p>
          <a:p>
            <a:pPr>
              <a:buNone/>
            </a:pPr>
            <a:endParaRPr lang="ru-RU" dirty="0" smtClean="0"/>
          </a:p>
          <a:p>
            <a:pPr>
              <a:buNone/>
            </a:pPr>
            <a:endParaRPr lang="ru-RU" dirty="0"/>
          </a:p>
        </p:txBody>
      </p:sp>
      <p:pic>
        <p:nvPicPr>
          <p:cNvPr id="4" name="Рисунок 3" descr="DSC03501.jpg"/>
          <p:cNvPicPr>
            <a:picLocks noChangeAspect="1"/>
          </p:cNvPicPr>
          <p:nvPr/>
        </p:nvPicPr>
        <p:blipFill>
          <a:blip r:embed="rId2" cstate="screen"/>
          <a:stretch>
            <a:fillRect/>
          </a:stretch>
        </p:blipFill>
        <p:spPr>
          <a:xfrm>
            <a:off x="2123728" y="1412776"/>
            <a:ext cx="4788024" cy="359101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2000"/>
                            </p:stCondLst>
                            <p:childTnLst>
                              <p:par>
                                <p:cTn id="15" presetID="53"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564904"/>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Подготовлена учителем логопедом группы №6 Калязиной Е.Е</a:t>
            </a:r>
            <a:endParaRPr lang="ru-RU"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занятия</a:t>
            </a:r>
            <a:endParaRPr lang="ru-RU" dirty="0"/>
          </a:p>
        </p:txBody>
      </p:sp>
      <p:sp>
        <p:nvSpPr>
          <p:cNvPr id="3" name="Содержимое 2"/>
          <p:cNvSpPr>
            <a:spLocks noGrp="1"/>
          </p:cNvSpPr>
          <p:nvPr>
            <p:ph idx="1"/>
          </p:nvPr>
        </p:nvSpPr>
        <p:spPr>
          <a:xfrm>
            <a:off x="457200" y="1600200"/>
            <a:ext cx="3250704" cy="4525963"/>
          </a:xfrm>
        </p:spPr>
        <p:txBody>
          <a:bodyPr/>
          <a:lstStyle/>
          <a:p>
            <a:r>
              <a:rPr lang="ru-RU" dirty="0" smtClean="0"/>
              <a:t>Развитие связной речи детей и сплочение семьи в совместной деятельности.</a:t>
            </a:r>
            <a:endParaRPr lang="ru-RU" dirty="0"/>
          </a:p>
        </p:txBody>
      </p:sp>
      <p:pic>
        <p:nvPicPr>
          <p:cNvPr id="6" name="Рисунок 5" descr="DSC03502.jpg"/>
          <p:cNvPicPr>
            <a:picLocks noChangeAspect="1"/>
          </p:cNvPicPr>
          <p:nvPr/>
        </p:nvPicPr>
        <p:blipFill>
          <a:blip r:embed="rId2" cstate="screen"/>
          <a:stretch>
            <a:fillRect/>
          </a:stretch>
        </p:blipFill>
        <p:spPr>
          <a:xfrm>
            <a:off x="4067944" y="1412776"/>
            <a:ext cx="3147814" cy="4197085"/>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Задачи:</a:t>
            </a:r>
            <a:endParaRPr lang="ru-RU" dirty="0"/>
          </a:p>
        </p:txBody>
      </p:sp>
      <p:sp>
        <p:nvSpPr>
          <p:cNvPr id="3" name="Содержимое 2"/>
          <p:cNvSpPr>
            <a:spLocks noGrp="1"/>
          </p:cNvSpPr>
          <p:nvPr>
            <p:ph idx="1"/>
          </p:nvPr>
        </p:nvSpPr>
        <p:spPr>
          <a:xfrm>
            <a:off x="251520" y="1628800"/>
            <a:ext cx="7344816" cy="4525963"/>
          </a:xfrm>
        </p:spPr>
        <p:txBody>
          <a:bodyPr>
            <a:normAutofit/>
          </a:bodyPr>
          <a:lstStyle/>
          <a:p>
            <a:pPr>
              <a:buNone/>
            </a:pPr>
            <a:r>
              <a:rPr lang="ru-RU" sz="2800" b="1" dirty="0" smtClean="0"/>
              <a:t>Образовательные:</a:t>
            </a:r>
            <a:endParaRPr lang="ru-RU" sz="2800" dirty="0" smtClean="0"/>
          </a:p>
          <a:p>
            <a:r>
              <a:rPr lang="ru-RU" sz="2800" dirty="0" smtClean="0"/>
              <a:t>Формировать умение составлять рассказ с помощью наглядного материала.</a:t>
            </a:r>
          </a:p>
          <a:p>
            <a:r>
              <a:rPr lang="ru-RU" sz="2800" dirty="0" smtClean="0"/>
              <a:t>Обогащать и активизировать словарь детей.</a:t>
            </a:r>
          </a:p>
          <a:p>
            <a:r>
              <a:rPr lang="ru-RU" sz="2800" dirty="0" smtClean="0"/>
              <a:t>Уточнять, углублять знания детей о необходимости развития свободного общения с взрослыми и детьми.</a:t>
            </a:r>
          </a:p>
          <a:p>
            <a:pPr lvl="1">
              <a:buNone/>
            </a:pPr>
            <a:r>
              <a:rPr lang="ru-RU" dirty="0" smtClean="0"/>
              <a:t>      </a:t>
            </a:r>
          </a:p>
          <a:p>
            <a:endParaRPr lang="ru-RU" sz="28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Содержимое 2"/>
          <p:cNvSpPr>
            <a:spLocks noGrp="1"/>
          </p:cNvSpPr>
          <p:nvPr>
            <p:ph idx="1"/>
          </p:nvPr>
        </p:nvSpPr>
        <p:spPr>
          <a:noFill/>
        </p:spPr>
        <p:txBody>
          <a:bodyPr>
            <a:normAutofit fontScale="77500" lnSpcReduction="20000"/>
          </a:bodyPr>
          <a:lstStyle/>
          <a:p>
            <a:pPr>
              <a:buNone/>
            </a:pPr>
            <a:r>
              <a:rPr lang="ru-RU" sz="3300" b="1" dirty="0" smtClean="0"/>
              <a:t>Развивающие:</a:t>
            </a:r>
            <a:endParaRPr lang="ru-RU" sz="3300" dirty="0" smtClean="0"/>
          </a:p>
          <a:p>
            <a:pPr lvl="0"/>
            <a:r>
              <a:rPr lang="ru-RU" sz="3300" dirty="0" smtClean="0"/>
              <a:t>Продолжать развивать функции, тесно связанные с развитием речи: мелкую моторику пальцев рук. Зрительно – двигательную координацию.</a:t>
            </a:r>
          </a:p>
          <a:p>
            <a:pPr lvl="0"/>
            <a:r>
              <a:rPr lang="ru-RU" sz="3300" dirty="0" smtClean="0"/>
              <a:t>Развивать внимание, память, мышление, связную речь, тактильные ощущения, творческое воображение.</a:t>
            </a:r>
          </a:p>
          <a:p>
            <a:pPr lvl="0"/>
            <a:r>
              <a:rPr lang="ru-RU" sz="3300" dirty="0" smtClean="0"/>
              <a:t>Развивать навыки коммуникации.</a:t>
            </a:r>
          </a:p>
          <a:p>
            <a:pPr lvl="0"/>
            <a:r>
              <a:rPr lang="ru-RU" sz="3300" dirty="0" smtClean="0"/>
              <a:t>Обобщать опыт практических действий с предметами. Развивать сенсорно – моторные способности: точность. Ловкость, ритмич6ность.</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3"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Содержимое 2"/>
          <p:cNvSpPr>
            <a:spLocks noGrp="1"/>
          </p:cNvSpPr>
          <p:nvPr>
            <p:ph idx="1"/>
          </p:nvPr>
        </p:nvSpPr>
        <p:spPr/>
        <p:txBody>
          <a:bodyPr>
            <a:normAutofit/>
          </a:bodyPr>
          <a:lstStyle/>
          <a:p>
            <a:pPr>
              <a:buNone/>
            </a:pPr>
            <a:r>
              <a:rPr lang="ru-RU" sz="2800" b="1" dirty="0" smtClean="0"/>
              <a:t>Воспитательные:</a:t>
            </a:r>
            <a:endParaRPr lang="ru-RU" sz="2800" dirty="0" smtClean="0"/>
          </a:p>
          <a:p>
            <a:pPr lvl="0"/>
            <a:r>
              <a:rPr lang="ru-RU" sz="2800" dirty="0" smtClean="0"/>
              <a:t>Формировать субъектные проявления: навыки сотрудничества, доброжелательности, самостоятельности.</a:t>
            </a:r>
          </a:p>
          <a:p>
            <a:pPr lvl="0"/>
            <a:r>
              <a:rPr lang="ru-RU" sz="2800" dirty="0" smtClean="0"/>
              <a:t>Повышать родительскую компетентность, вовлекать родителей в совместную с детьми творческую деятельность.</a:t>
            </a:r>
          </a:p>
          <a:p>
            <a:endParaRPr lang="ru-RU" dirty="0" smtClean="0"/>
          </a:p>
          <a:p>
            <a:pPr>
              <a:buNone/>
            </a:pPr>
            <a:endParaRPr lang="ru-RU"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Организационный момент</a:t>
            </a:r>
            <a:endParaRPr lang="ru-RU" dirty="0"/>
          </a:p>
        </p:txBody>
      </p:sp>
      <p:sp>
        <p:nvSpPr>
          <p:cNvPr id="3" name="Содержимое 2"/>
          <p:cNvSpPr>
            <a:spLocks noGrp="1"/>
          </p:cNvSpPr>
          <p:nvPr>
            <p:ph idx="1"/>
          </p:nvPr>
        </p:nvSpPr>
        <p:spPr>
          <a:xfrm>
            <a:off x="251520" y="1628800"/>
            <a:ext cx="3538736" cy="4525963"/>
          </a:xfrm>
        </p:spPr>
        <p:txBody>
          <a:bodyPr>
            <a:normAutofit/>
          </a:bodyPr>
          <a:lstStyle/>
          <a:p>
            <a:r>
              <a:rPr lang="ru-RU" sz="2400" b="1" dirty="0" smtClean="0"/>
              <a:t>Знакомство: </a:t>
            </a:r>
            <a:r>
              <a:rPr lang="ru-RU" sz="2400" dirty="0" smtClean="0"/>
              <a:t>родителям предлагается представиться, назвать имя своего ребёнка и ответить на вопрос: «Чем любит заниматься мой ребёнок дома?»</a:t>
            </a:r>
          </a:p>
          <a:p>
            <a:endParaRPr lang="ru-RU" sz="2400" dirty="0" smtClean="0"/>
          </a:p>
          <a:p>
            <a:pPr>
              <a:buNone/>
            </a:pPr>
            <a:endParaRPr lang="ru-RU" dirty="0" smtClean="0"/>
          </a:p>
          <a:p>
            <a:pPr>
              <a:buNone/>
            </a:pPr>
            <a:endParaRPr lang="ru-RU" dirty="0"/>
          </a:p>
        </p:txBody>
      </p:sp>
      <p:pic>
        <p:nvPicPr>
          <p:cNvPr id="5" name="Рисунок 4" descr="DSC03479.jpg"/>
          <p:cNvPicPr>
            <a:picLocks noChangeAspect="1"/>
          </p:cNvPicPr>
          <p:nvPr/>
        </p:nvPicPr>
        <p:blipFill>
          <a:blip r:embed="rId2" cstate="screen"/>
          <a:stretch>
            <a:fillRect/>
          </a:stretch>
        </p:blipFill>
        <p:spPr>
          <a:xfrm>
            <a:off x="3563888" y="1484784"/>
            <a:ext cx="5364088" cy="4023066"/>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48687230.jpg"/>
          <p:cNvPicPr>
            <a:picLocks noChangeAspect="1"/>
          </p:cNvPicPr>
          <p:nvPr/>
        </p:nvPicPr>
        <p:blipFill>
          <a:blip r:embed="rId2" cstate="screen"/>
          <a:stretch>
            <a:fillRect/>
          </a:stretch>
        </p:blipFill>
        <p:spPr>
          <a:xfrm>
            <a:off x="7164288" y="2564904"/>
            <a:ext cx="1277806" cy="1444756"/>
          </a:xfrm>
          <a:prstGeom prst="rect">
            <a:avLst/>
          </a:prstGeom>
        </p:spPr>
      </p:pic>
      <p:sp>
        <p:nvSpPr>
          <p:cNvPr id="2" name="Заголовок 1"/>
          <p:cNvSpPr>
            <a:spLocks noGrp="1"/>
          </p:cNvSpPr>
          <p:nvPr>
            <p:ph type="title"/>
          </p:nvPr>
        </p:nvSpPr>
        <p:spPr>
          <a:xfrm>
            <a:off x="539552" y="836712"/>
            <a:ext cx="8229600" cy="1143000"/>
          </a:xfrm>
        </p:spPr>
        <p:txBody>
          <a:bodyPr>
            <a:normAutofit fontScale="90000"/>
          </a:bodyPr>
          <a:lstStyle/>
          <a:p>
            <a:pPr lvl="0"/>
            <a:r>
              <a:rPr lang="ru-RU" dirty="0" smtClean="0"/>
              <a:t>Вступительное слово:</a:t>
            </a:r>
            <a:br>
              <a:rPr lang="ru-RU" dirty="0" smtClean="0"/>
            </a:br>
            <a:r>
              <a:rPr lang="ru-RU" dirty="0" smtClean="0"/>
              <a:t> </a:t>
            </a:r>
            <a:r>
              <a:rPr lang="ru-RU" b="0" dirty="0" smtClean="0"/>
              <a:t>«Роль совместного творчества в семье».</a:t>
            </a:r>
            <a:r>
              <a:rPr lang="ru-RU" dirty="0" smtClean="0"/>
              <a:t/>
            </a:r>
            <a:br>
              <a:rPr lang="ru-RU" dirty="0" smtClean="0"/>
            </a:br>
            <a:endParaRPr lang="ru-RU" dirty="0"/>
          </a:p>
        </p:txBody>
      </p:sp>
      <p:sp>
        <p:nvSpPr>
          <p:cNvPr id="3" name="Содержимое 2"/>
          <p:cNvSpPr>
            <a:spLocks noGrp="1"/>
          </p:cNvSpPr>
          <p:nvPr>
            <p:ph idx="1"/>
          </p:nvPr>
        </p:nvSpPr>
        <p:spPr>
          <a:xfrm>
            <a:off x="0" y="1988840"/>
            <a:ext cx="8229600" cy="4525963"/>
          </a:xfrm>
        </p:spPr>
        <p:txBody>
          <a:bodyPr>
            <a:normAutofit fontScale="70000" lnSpcReduction="20000"/>
          </a:bodyPr>
          <a:lstStyle/>
          <a:p>
            <a:r>
              <a:rPr lang="ru-RU" dirty="0" smtClean="0"/>
              <a:t>  В системе образования последнее время особое место принадлежит совместной деятельности детей и родителей, которое выступает как средство мотивации развития личности к познанию и творчеству через широкое разнообразие видов деятельности.</a:t>
            </a:r>
          </a:p>
          <a:p>
            <a:r>
              <a:rPr lang="ru-RU" dirty="0" smtClean="0"/>
              <a:t> У каждого человека есть потребность в творческой деятельности и творческие способности. К сожалению, часто они остаются нереализованными. В детстве человек ищет возможности реализовать свой творческий потенциал, но, иногда, наталкивается на сопротивление среды и ближайшего окружения. Если ребёнок не приобретает положительный опыт творческой деятельности, то в зрелом возрасте у него может сформироваться убеждение, что это направление развития ему не доступно. А ведь именно через творчество человек может раскрыться как личность.</a:t>
            </a:r>
          </a:p>
          <a:p>
            <a:pPr>
              <a:buNone/>
            </a:pPr>
            <a:endParaRPr lang="ru-RU" dirty="0" smtClean="0"/>
          </a:p>
          <a:p>
            <a:pPr>
              <a:buNone/>
            </a:pPr>
            <a:endParaRPr lang="ru-RU"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467544" y="188640"/>
            <a:ext cx="8229600" cy="4525963"/>
          </a:xfrm>
        </p:spPr>
        <p:txBody>
          <a:bodyPr>
            <a:normAutofit fontScale="77500" lnSpcReduction="20000"/>
          </a:bodyPr>
          <a:lstStyle/>
          <a:p>
            <a:r>
              <a:rPr lang="ru-RU" dirty="0" smtClean="0"/>
              <a:t>Что же такое творчество - это деятельность, порождающая нечто качественно новое и отличающаяся неповторимостью, оригинальностью и общественно исторической значимостью. Творчество даёт человеку переживание своей целостности. Оно отражает его внутренний мир, его стремления, желания, переживания. В момент творчества человек наиболее полно и глубоко переживает себя как личность, осознаёт свою индивидуальность.</a:t>
            </a:r>
          </a:p>
          <a:p>
            <a:r>
              <a:rPr lang="ru-RU" dirty="0" smtClean="0"/>
              <a:t>    « Творчество,- пишет психолог В.В.Давыдов, - является уделом всех, … оно обязательно должно являться нормальным и постоянным спутником детского развития».</a:t>
            </a:r>
          </a:p>
          <a:p>
            <a:endParaRPr lang="ru-RU" dirty="0"/>
          </a:p>
        </p:txBody>
      </p:sp>
      <p:pic>
        <p:nvPicPr>
          <p:cNvPr id="6" name="Рисунок 5" descr="post123258_img1.jpg"/>
          <p:cNvPicPr>
            <a:picLocks noChangeAspect="1"/>
          </p:cNvPicPr>
          <p:nvPr/>
        </p:nvPicPr>
        <p:blipFill>
          <a:blip r:embed="rId2" cstate="screen"/>
          <a:stretch>
            <a:fillRect/>
          </a:stretch>
        </p:blipFill>
        <p:spPr>
          <a:xfrm>
            <a:off x="6228184" y="4361209"/>
            <a:ext cx="1907704" cy="2496791"/>
          </a:xfrm>
          <a:prstGeom prst="rect">
            <a:avLst/>
          </a:prstGeom>
          <a:ln>
            <a:noFill/>
          </a:ln>
          <a:effectLst>
            <a:softEdge rad="112500"/>
          </a:effectLst>
        </p:spPr>
      </p:pic>
      <p:pic>
        <p:nvPicPr>
          <p:cNvPr id="7" name="Рисунок 6" descr="жабка-из-камней.jpg"/>
          <p:cNvPicPr>
            <a:picLocks noChangeAspect="1"/>
          </p:cNvPicPr>
          <p:nvPr/>
        </p:nvPicPr>
        <p:blipFill>
          <a:blip r:embed="rId3" cstate="screen"/>
          <a:srcRect/>
          <a:stretch>
            <a:fillRect/>
          </a:stretch>
        </p:blipFill>
        <p:spPr>
          <a:xfrm>
            <a:off x="1691680" y="4725144"/>
            <a:ext cx="2553772" cy="18002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5">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229600" cy="4525963"/>
          </a:xfrm>
        </p:spPr>
        <p:txBody>
          <a:bodyPr>
            <a:normAutofit fontScale="62500" lnSpcReduction="20000"/>
          </a:bodyPr>
          <a:lstStyle/>
          <a:p>
            <a:r>
              <a:rPr lang="ru-RU" dirty="0" smtClean="0"/>
              <a:t>Творческие задатки у разных людей различные. Они зависят от свойств нервной системы, её «пластичности», эмоциональной чувствительности, темперамента и во многом определяются наследственностью. Творческая активность – это свободный полёт воображения, способность к фантазии, интуиция, которые могут вылиться в изобретения и открытия.</a:t>
            </a:r>
          </a:p>
          <a:p>
            <a:r>
              <a:rPr lang="ru-RU" dirty="0" smtClean="0"/>
              <a:t>    Уже давно психологи и педагоги единогласно утверждают, что совместное творчество детей и родителей формирует хорошие доверительные отношения между ними, оказывает положительное влияние на развитие ребенка и приучает его сотрудничать. Творческий процесс стимулирует всестороннее развитие ребёнка. Совершенствуются моторные навыки, формируется воображение, раскрывается творческий потенциал. Помимо этого совместная творческая деятельность – интересное и увлекательное времяпровождение.</a:t>
            </a:r>
            <a:endParaRPr lang="ru-RU" dirty="0"/>
          </a:p>
        </p:txBody>
      </p:sp>
      <p:pic>
        <p:nvPicPr>
          <p:cNvPr id="4" name="Рисунок 3" descr="32b58fd2c4dee80d352ddffd3150cd62.jpg"/>
          <p:cNvPicPr>
            <a:picLocks noChangeAspect="1"/>
          </p:cNvPicPr>
          <p:nvPr/>
        </p:nvPicPr>
        <p:blipFill>
          <a:blip r:embed="rId2" cstate="screen"/>
          <a:srcRect/>
          <a:stretch>
            <a:fillRect/>
          </a:stretch>
        </p:blipFill>
        <p:spPr>
          <a:xfrm>
            <a:off x="5220072" y="4077072"/>
            <a:ext cx="2736304" cy="2448272"/>
          </a:xfrm>
          <a:prstGeom prst="rect">
            <a:avLst/>
          </a:prstGeom>
          <a:ln>
            <a:noFill/>
          </a:ln>
          <a:effectLst>
            <a:softEdge rad="112500"/>
          </a:effectLst>
        </p:spPr>
      </p:pic>
      <p:pic>
        <p:nvPicPr>
          <p:cNvPr id="5" name="Рисунок 4" descr="22.jpg"/>
          <p:cNvPicPr>
            <a:picLocks noChangeAspect="1"/>
          </p:cNvPicPr>
          <p:nvPr/>
        </p:nvPicPr>
        <p:blipFill>
          <a:blip r:embed="rId3" cstate="screen"/>
          <a:stretch>
            <a:fillRect/>
          </a:stretch>
        </p:blipFill>
        <p:spPr>
          <a:xfrm>
            <a:off x="1043608" y="4509120"/>
            <a:ext cx="2081808" cy="1561356"/>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zzor586787">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TotalTime>
  <Words>434</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uzzor586787</vt:lpstr>
      <vt:lpstr>Досуг-презентация</vt:lpstr>
      <vt:lpstr>Цель занятия</vt:lpstr>
      <vt:lpstr>Задачи:</vt:lpstr>
      <vt:lpstr>Задачи:</vt:lpstr>
      <vt:lpstr>Задачи:</vt:lpstr>
      <vt:lpstr>Организационный момент</vt:lpstr>
      <vt:lpstr>Вступительное слово:  «Роль совместного творчества в семье». </vt:lpstr>
      <vt:lpstr>Слайд 8</vt:lpstr>
      <vt:lpstr>Слайд 9</vt:lpstr>
      <vt:lpstr>Слайд 10</vt:lpstr>
      <vt:lpstr>Слайд 11</vt:lpstr>
      <vt:lpstr>Презентация поделок: </vt:lpstr>
      <vt:lpstr>Наши поделки:</vt:lpstr>
      <vt:lpstr>Награждение: </vt:lpstr>
      <vt:lpstr>Подготовлена учителем логопедом группы №6 Калязиной Е.Е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12</cp:revision>
  <dcterms:created xsi:type="dcterms:W3CDTF">2013-11-27T10:21:42Z</dcterms:created>
  <dcterms:modified xsi:type="dcterms:W3CDTF">2014-10-27T12:08:39Z</dcterms:modified>
</cp:coreProperties>
</file>