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8" r:id="rId2"/>
    <p:sldId id="290" r:id="rId3"/>
    <p:sldId id="291" r:id="rId4"/>
    <p:sldId id="294" r:id="rId5"/>
    <p:sldId id="292" r:id="rId6"/>
    <p:sldId id="295" r:id="rId7"/>
    <p:sldId id="293" r:id="rId8"/>
    <p:sldId id="296" r:id="rId9"/>
    <p:sldId id="297" r:id="rId10"/>
    <p:sldId id="298" r:id="rId11"/>
    <p:sldId id="299" r:id="rId12"/>
    <p:sldId id="301" r:id="rId13"/>
    <p:sldId id="300" r:id="rId14"/>
    <p:sldId id="302" r:id="rId15"/>
    <p:sldId id="28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33CC33"/>
    <a:srgbClr val="339933"/>
    <a:srgbClr val="006600"/>
    <a:srgbClr val="CCFF99"/>
    <a:srgbClr val="FF3300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1165C124-284B-40DB-934D-C2839EB135F4}" type="datetime1">
              <a:rPr lang="ru-RU"/>
              <a:pPr/>
              <a:t>20.01.2015</a:t>
            </a:fld>
            <a:endParaRPr lang="ru-RU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4108FB39-AC57-4D33-81AD-97F59EA20B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2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D6A5B8E0-B2F2-466D-A9E5-AF0F9F8D2021}" type="datetime1">
              <a:rPr lang="ru-RU"/>
              <a:pPr/>
              <a:t>20.01.2015</a:t>
            </a:fld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5B7E8B98-C834-4E57-AB67-0B853CD4BA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76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A91F070-1711-4435-A704-63C16705D4E2}" type="datetime1">
              <a:rPr lang="ru-RU"/>
              <a:pPr/>
              <a:t>20.01.2015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88CAD-6E86-4505-AADD-4B137ABCB9ED}" type="slidenum">
              <a:rPr lang="ru-RU"/>
              <a:pPr/>
              <a:t>1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9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EBDB7-E69D-4464-A25B-C832641742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912A4-C632-4D4F-9892-715DE7419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B1E2-3012-4E36-96FA-B517E1F41A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AD4B1-CCBF-49DD-BE04-B304594F35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31AFC-CD34-4955-9B40-91C5E9FA30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1274D-B97D-447E-818B-F49FF3983A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A736B-B02E-4C5E-8AF6-62D4011F5C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2131-8271-4256-9621-FFD5806388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7AF88-9210-414A-B7C7-DBCD2B0CE8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33BB5-9A37-4C33-8DD8-01A13FF289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2EEA0-E557-4E34-9D5C-143050ACF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61485F97-EF24-4A64-AD84-920F8370E00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42;&#1072;&#1088;&#1080;&#1072;&#1085;&#1090;%207.doc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spreadshirt.net/us/files/2009/09/punctsite.jpg" TargetMode="External"/><Relationship Id="rId3" Type="http://schemas.openxmlformats.org/officeDocument/2006/relationships/hyperlink" Target="http://rus.30nar-s2.edusite.ru/p4aa1.html" TargetMode="External"/><Relationship Id="rId7" Type="http://schemas.openxmlformats.org/officeDocument/2006/relationships/hyperlink" Target="http://festival.1september.ru/files/articles/50/5077/507730/image8.jpg-" TargetMode="External"/><Relationship Id="rId2" Type="http://schemas.openxmlformats.org/officeDocument/2006/relationships/hyperlink" Target="http://www.traktat.com/language/book/punkt/znak_05/pr_rech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onika.ru/wp-content/uploads/2010/05/%D0%B7%D0%BD%D0%B0%D0%BA%D0%B8-%D0%BF%D1%80%D0%B5%D0%BF%D0%B8%D0%BD%D0%B0%D0%BD%D0%B8%D1%8F.gif" TargetMode="External"/><Relationship Id="rId5" Type="http://schemas.openxmlformats.org/officeDocument/2006/relationships/hyperlink" Target="http://lehrerin.siteedit.ru/page7" TargetMode="External"/><Relationship Id="rId10" Type="http://schemas.openxmlformats.org/officeDocument/2006/relationships/slide" Target="slide2.xml"/><Relationship Id="rId4" Type="http://schemas.openxmlformats.org/officeDocument/2006/relationships/hyperlink" Target="http://www.traktat.com/language/book/punkt/znak_02/tire_pr.php" TargetMode="External"/><Relationship Id="rId9" Type="http://schemas.openxmlformats.org/officeDocument/2006/relationships/hyperlink" Target="http://www.uchportal.ru/load/32-1-0-821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z.lib.ru/img/s/solowxewandreewich_e_a/text_0070/karamzin_n_m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onika.ru/wp-content/uploads/2010/05/%D0%B7%D0%BD%D0%B0%D0%BA%D0%B8-%D0%BF%D1%80%D0%B5%D0%BF%D0%B8%D0%BD%D0%B0%D0%BD%D0%B8%D1%8F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84CC-9976-4BAC-8A18-A4E99B0930BF}" type="datetime1">
              <a:rPr lang="ru-RU"/>
              <a:pPr/>
              <a:t>20.01.2015</a:t>
            </a:fld>
            <a:endParaRPr lang="ru-RU"/>
          </a:p>
        </p:txBody>
      </p:sp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2700338" y="1628775"/>
            <a:ext cx="5389562" cy="172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solidFill>
                  <a:schemeClr val="bg2">
                    <a:alpha val="74001"/>
                  </a:scheme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ookman Old Style"/>
              </a:rPr>
              <a:t>Сочинение</a:t>
            </a:r>
          </a:p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solidFill>
                  <a:schemeClr val="bg2">
                    <a:alpha val="74001"/>
                  </a:scheme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ookman Old Style"/>
              </a:rPr>
              <a:t>на лингвистическую тему</a:t>
            </a:r>
          </a:p>
        </p:txBody>
      </p:sp>
      <p:sp useBgFill="1">
        <p:nvSpPr>
          <p:cNvPr id="4404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4149725"/>
            <a:ext cx="1368425" cy="431800"/>
          </a:xfrm>
          <a:prstGeom prst="actionButtonBlank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3" action="ppaction://hlinksldjump"/>
              </a:rPr>
              <a:t>ресурсы</a:t>
            </a:r>
            <a:endParaRPr lang="ru-RU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3228975" y="3760788"/>
            <a:ext cx="4524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i="0">
                <a:solidFill>
                  <a:srgbClr val="4D4D4D"/>
                </a:solidFill>
              </a:rPr>
              <a:t>«Зачем нужно тире?»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119" y="5517232"/>
            <a:ext cx="2887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Семёнова С.В.,</a:t>
            </a:r>
          </a:p>
          <a:p>
            <a:r>
              <a:rPr lang="ru-RU" dirty="0" smtClean="0"/>
              <a:t> учитель русского языка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15888"/>
            <a:ext cx="6562725" cy="1157287"/>
          </a:xfrm>
        </p:spPr>
        <p:txBody>
          <a:bodyPr/>
          <a:lstStyle/>
          <a:p>
            <a:r>
              <a:rPr lang="ru-RU" sz="4000" b="1">
                <a:solidFill>
                  <a:srgbClr val="4D4D4D"/>
                </a:solidFill>
              </a:rPr>
              <a:t>Тире в бессоюзном сложном предложении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628775"/>
            <a:ext cx="7164387" cy="4497388"/>
          </a:xfrm>
        </p:spPr>
        <p:txBody>
          <a:bodyPr/>
          <a:lstStyle/>
          <a:p>
            <a:pPr>
              <a:buFontTx/>
              <a:buNone/>
            </a:pPr>
            <a:r>
              <a:rPr lang="ru-RU" i="1"/>
              <a:t>   Вы улыбнетесь – мне отрада.</a:t>
            </a:r>
          </a:p>
          <a:p>
            <a:pPr>
              <a:buFontTx/>
              <a:buNone/>
            </a:pPr>
            <a:r>
              <a:rPr lang="ru-RU" i="1"/>
              <a:t>                                       </a:t>
            </a:r>
            <a:r>
              <a:rPr lang="ru-RU" sz="2400" i="1"/>
              <a:t>(Пушкин)</a:t>
            </a:r>
            <a:br>
              <a:rPr lang="ru-RU" sz="2400" i="1"/>
            </a:br>
            <a:r>
              <a:rPr lang="ru-RU" i="1"/>
              <a:t>Лес рубят – щепки летят.</a:t>
            </a:r>
          </a:p>
          <a:p>
            <a:pPr>
              <a:buFontTx/>
              <a:buNone/>
            </a:pPr>
            <a:r>
              <a:rPr lang="ru-RU" i="1"/>
              <a:t>                                     </a:t>
            </a:r>
            <a:r>
              <a:rPr lang="ru-RU" sz="2400" i="1"/>
              <a:t>(Пословица)</a:t>
            </a:r>
            <a:br>
              <a:rPr lang="ru-RU" sz="2400" i="1"/>
            </a:br>
            <a:r>
              <a:rPr lang="ru-RU" i="1"/>
              <a:t>Слово молвит – соловей поет.</a:t>
            </a:r>
          </a:p>
          <a:p>
            <a:pPr>
              <a:buFontTx/>
              <a:buNone/>
            </a:pPr>
            <a:r>
              <a:rPr lang="ru-RU" i="1"/>
              <a:t>                                     </a:t>
            </a:r>
            <a:r>
              <a:rPr lang="ru-RU" sz="2400" i="1"/>
              <a:t>(Пословица)</a:t>
            </a:r>
            <a:r>
              <a:rPr lang="ru-RU"/>
              <a:t> </a:t>
            </a:r>
          </a:p>
        </p:txBody>
      </p:sp>
      <p:pic>
        <p:nvPicPr>
          <p:cNvPr id="81925" name="Picture 5" descr="shem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4941888"/>
            <a:ext cx="5975350" cy="1781175"/>
          </a:xfrm>
          <a:prstGeom prst="rect">
            <a:avLst/>
          </a:prstGeom>
          <a:noFill/>
        </p:spPr>
      </p:pic>
      <p:sp>
        <p:nvSpPr>
          <p:cNvPr id="8192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92150"/>
            <a:ext cx="1296988" cy="1223963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  <p:sp>
        <p:nvSpPr>
          <p:cNvPr id="8192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574675" cy="288925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8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876925"/>
            <a:ext cx="1511300" cy="792163"/>
          </a:xfrm>
          <a:prstGeom prst="actionButtonBlank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Функции</a:t>
            </a:r>
          </a:p>
          <a:p>
            <a:pPr algn="ctr"/>
            <a:r>
              <a:rPr lang="ru-RU"/>
              <a:t>ТИРЕ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404813"/>
            <a:ext cx="6635750" cy="1228725"/>
          </a:xfrm>
        </p:spPr>
        <p:txBody>
          <a:bodyPr/>
          <a:lstStyle/>
          <a:p>
            <a:r>
              <a:rPr lang="ru-RU" sz="3200" b="1"/>
              <a:t>Тире между подлежащим и сказуемым</a:t>
            </a:r>
            <a:r>
              <a:rPr lang="ru-RU" sz="3200"/>
              <a:t> </a:t>
            </a:r>
            <a:br>
              <a:rPr lang="ru-RU" sz="3200"/>
            </a:br>
            <a:r>
              <a:rPr lang="ru-RU" sz="2400" i="1"/>
              <a:t>ставится в следующих случаях:</a:t>
            </a:r>
            <a:r>
              <a:rPr lang="ru-RU" sz="3200" i="1"/>
              <a:t/>
            </a:r>
            <a:br>
              <a:rPr lang="ru-RU" sz="3200" i="1"/>
            </a:br>
            <a:endParaRPr lang="ru-RU" sz="3200" i="1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412875"/>
            <a:ext cx="6911975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сущ. И.п. — сущ. 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/>
              <a:t>Слово</a:t>
            </a:r>
            <a:r>
              <a:rPr lang="ru-RU" sz="1600" i="1"/>
              <a:t> </a:t>
            </a:r>
            <a:r>
              <a:rPr lang="ru-RU" sz="1600"/>
              <a:t>— </a:t>
            </a:r>
            <a:r>
              <a:rPr lang="ru-RU" sz="1600" b="1" i="1"/>
              <a:t>полководец</a:t>
            </a:r>
            <a:r>
              <a:rPr lang="ru-RU" sz="1600" i="1"/>
              <a:t> человечьей силы (В. Маяковский).</a:t>
            </a:r>
          </a:p>
          <a:p>
            <a:pPr>
              <a:lnSpc>
                <a:spcPct val="80000"/>
              </a:lnSpc>
            </a:pPr>
            <a:r>
              <a:rPr lang="ru-RU" sz="2000" b="1"/>
              <a:t>числ. И.п. — числ. 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/>
              <a:t>Значит, </a:t>
            </a:r>
            <a:r>
              <a:rPr lang="ru-RU" sz="1600" b="1" i="1"/>
              <a:t>девятью сорок </a:t>
            </a:r>
            <a:r>
              <a:rPr lang="ru-RU" sz="1600"/>
              <a:t>— </a:t>
            </a:r>
            <a:r>
              <a:rPr lang="ru-RU" sz="1600" b="1" i="1"/>
              <a:t>триста шестьдесят, </a:t>
            </a:r>
            <a:r>
              <a:rPr lang="ru-RU" sz="1600" i="1"/>
              <a:t>так? </a:t>
            </a:r>
            <a:r>
              <a:rPr lang="ru-RU" sz="1600" b="1" i="1"/>
              <a:t>(А. </a:t>
            </a:r>
            <a:r>
              <a:rPr lang="ru-RU" sz="1600" i="1"/>
              <a:t>Писемский).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сущ. И.п. — числ. И.п. числ. И.п. — сущ. 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/>
              <a:t>Глубина там с лодки </a:t>
            </a:r>
            <a:r>
              <a:rPr lang="ru-RU" sz="1600"/>
              <a:t>— </a:t>
            </a:r>
            <a:r>
              <a:rPr lang="ru-RU" sz="1600" i="1"/>
              <a:t>шесть метров (М. Шолохов).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сущ. И.п. — инф. инф. — сущ, 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/>
              <a:t>Дело</a:t>
            </a:r>
            <a:r>
              <a:rPr lang="ru-RU" sz="1600" i="1"/>
              <a:t> художника </a:t>
            </a:r>
            <a:r>
              <a:rPr lang="ru-RU" sz="1600"/>
              <a:t>— </a:t>
            </a:r>
            <a:r>
              <a:rPr lang="ru-RU" sz="1600" b="1" i="1"/>
              <a:t>рождать</a:t>
            </a:r>
            <a:r>
              <a:rPr lang="ru-RU" sz="1600" i="1"/>
              <a:t> радость (Паустовский).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инф. — инф.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/>
              <a:t>Учить</a:t>
            </a:r>
            <a:r>
              <a:rPr lang="ru-RU" sz="1600" i="1"/>
              <a:t> </a:t>
            </a:r>
            <a:r>
              <a:rPr lang="ru-RU" sz="1600"/>
              <a:t>— </a:t>
            </a:r>
            <a:r>
              <a:rPr lang="ru-RU" sz="1600" i="1"/>
              <a:t>ум </a:t>
            </a:r>
            <a:r>
              <a:rPr lang="ru-RU" sz="1600" b="1" i="1"/>
              <a:t>точить</a:t>
            </a:r>
            <a:r>
              <a:rPr lang="ru-RU" sz="1600" i="1"/>
              <a:t> (пословица);</a:t>
            </a:r>
          </a:p>
          <a:p>
            <a:pPr>
              <a:lnSpc>
                <a:spcPct val="80000"/>
              </a:lnSpc>
            </a:pPr>
            <a:r>
              <a:rPr lang="ru-RU" sz="2000" b="1"/>
              <a:t>— это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/>
              <a:t>Задумчивость </a:t>
            </a:r>
            <a:r>
              <a:rPr lang="ru-RU" sz="1600"/>
              <a:t>— </a:t>
            </a:r>
            <a:r>
              <a:rPr lang="ru-RU" sz="1600" b="1" i="1"/>
              <a:t>это </a:t>
            </a:r>
            <a:r>
              <a:rPr lang="ru-RU" sz="1600" i="1"/>
              <a:t>признак душев­ного перелома (К. Паустовский);</a:t>
            </a:r>
          </a:p>
          <a:p>
            <a:pPr>
              <a:lnSpc>
                <a:spcPct val="80000"/>
              </a:lnSpc>
            </a:pPr>
            <a:r>
              <a:rPr lang="ru-RU" sz="2000" b="1"/>
              <a:t>— вот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/>
              <a:t>Точность и краткость </a:t>
            </a:r>
            <a:r>
              <a:rPr lang="ru-RU" sz="1600"/>
              <a:t>— </a:t>
            </a:r>
            <a:r>
              <a:rPr lang="ru-RU" sz="1600" b="1" i="1"/>
              <a:t>вот </a:t>
            </a:r>
            <a:r>
              <a:rPr lang="ru-RU" sz="1600" i="1"/>
              <a:t>первые достоинства прозы (А. Пушкин).</a:t>
            </a:r>
          </a:p>
          <a:p>
            <a:pPr>
              <a:lnSpc>
                <a:spcPct val="80000"/>
              </a:lnSpc>
            </a:pPr>
            <a:r>
              <a:rPr lang="ru-RU" sz="2000" b="1"/>
              <a:t>— значит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/>
              <a:t>Быть поэтом </a:t>
            </a:r>
            <a:r>
              <a:rPr lang="ru-RU" sz="1600"/>
              <a:t>— </a:t>
            </a:r>
            <a:r>
              <a:rPr lang="ru-RU" sz="1600" b="1" i="1"/>
              <a:t>значит </a:t>
            </a:r>
            <a:r>
              <a:rPr lang="ru-RU" sz="1600" i="1"/>
              <a:t>петь раздолье (С. Есенин).</a:t>
            </a:r>
          </a:p>
        </p:txBody>
      </p:sp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908050"/>
            <a:ext cx="1223963" cy="1008063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  <p:sp>
        <p:nvSpPr>
          <p:cNvPr id="8294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237288"/>
            <a:ext cx="1008062" cy="504825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вывод</a:t>
            </a:r>
          </a:p>
        </p:txBody>
      </p:sp>
      <p:sp>
        <p:nvSpPr>
          <p:cNvPr id="8295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876925"/>
            <a:ext cx="1511300" cy="792163"/>
          </a:xfrm>
          <a:prstGeom prst="actionButtonBlank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Функции</a:t>
            </a:r>
          </a:p>
          <a:p>
            <a:pPr algn="ctr"/>
            <a:r>
              <a:rPr lang="ru-RU"/>
              <a:t>ТИРЕ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260350"/>
            <a:ext cx="5986462" cy="1157288"/>
          </a:xfrm>
        </p:spPr>
        <p:txBody>
          <a:bodyPr/>
          <a:lstStyle/>
          <a:p>
            <a:r>
              <a:rPr lang="ru-RU" b="1">
                <a:solidFill>
                  <a:srgbClr val="4D4D4D"/>
                </a:solidFill>
              </a:rPr>
              <a:t>Вывод</a:t>
            </a:r>
            <a:r>
              <a:rPr lang="ru-RU"/>
              <a:t>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484313"/>
            <a:ext cx="6491287" cy="4641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         </a:t>
            </a:r>
            <a:r>
              <a:rPr lang="ru-RU" sz="2400" b="1" i="1"/>
              <a:t>Итак , тире помогает нам двигаться по тексту, замедлять или убыстрять  ход, делать  короткие или длительные  остановки-паузы. Прав был К.Паустовский, сравнивая знаки препинания с нотными знаками: они руководят интонацией, помогают автору оформить мысли и передать чувства, а читателю понять их. Без знаков препинания такое общение было бы затруднительным. </a:t>
            </a:r>
          </a:p>
        </p:txBody>
      </p:sp>
      <p:sp>
        <p:nvSpPr>
          <p:cNvPr id="849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765175"/>
            <a:ext cx="1223963" cy="1150938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  <p:sp>
        <p:nvSpPr>
          <p:cNvPr id="849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03800" y="6165850"/>
            <a:ext cx="3671888" cy="431800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Напиши сочинение по тексту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Рисунок 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92500" y="0"/>
            <a:ext cx="4248150" cy="2968625"/>
          </a:xfrm>
          <a:noFill/>
          <a:ln/>
        </p:spPr>
      </p:pic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268538" y="3022600"/>
            <a:ext cx="632301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 i="0" dirty="0"/>
              <a:t>С2.1. </a:t>
            </a:r>
            <a:r>
              <a:rPr lang="ru-RU" i="0" dirty="0"/>
              <a:t>Напишите сочинение-рассуждение: </a:t>
            </a:r>
            <a:r>
              <a:rPr lang="ru-RU" b="1" i="0" dirty="0"/>
              <a:t>«Зачем нужно тире?»</a:t>
            </a:r>
            <a:endParaRPr lang="ru-RU" i="0" dirty="0"/>
          </a:p>
          <a:p>
            <a:r>
              <a:rPr lang="ru-RU" i="0" dirty="0"/>
              <a:t>     </a:t>
            </a:r>
            <a:r>
              <a:rPr lang="ru-RU" i="0" u="sng" dirty="0"/>
              <a:t>Обдумывая</a:t>
            </a:r>
            <a:r>
              <a:rPr lang="ru-RU" i="0" dirty="0"/>
              <a:t> ответ на вопрос, </a:t>
            </a:r>
            <a:r>
              <a:rPr lang="ru-RU" i="0" u="sng" dirty="0"/>
              <a:t>прочитайте</a:t>
            </a:r>
            <a:r>
              <a:rPr lang="ru-RU" i="0" dirty="0"/>
              <a:t> ещё раз </a:t>
            </a:r>
            <a:r>
              <a:rPr lang="ru-RU" i="0" dirty="0">
                <a:hlinkClick r:id="rId3" action="ppaction://hlinkfile"/>
              </a:rPr>
              <a:t>текст В. Железникова.</a:t>
            </a:r>
            <a:endParaRPr lang="ru-RU" i="0" dirty="0"/>
          </a:p>
          <a:p>
            <a:pPr algn="ctr"/>
            <a:r>
              <a:rPr lang="ru-RU" i="0" dirty="0"/>
              <a:t>     </a:t>
            </a:r>
            <a:r>
              <a:rPr lang="ru-RU" sz="1400" b="1" i="0" dirty="0"/>
              <a:t>Найдите и приведите 2 примера из прочитанного текста, </a:t>
            </a:r>
            <a:r>
              <a:rPr lang="ru-RU" sz="1400" b="1" i="0" dirty="0" smtClean="0"/>
              <a:t>иллюстрирующие </a:t>
            </a:r>
            <a:r>
              <a:rPr lang="ru-RU" sz="1400" b="1" i="0" dirty="0"/>
              <a:t>разные функции тире.</a:t>
            </a:r>
          </a:p>
          <a:p>
            <a:pPr algn="ctr"/>
            <a:r>
              <a:rPr lang="ru-RU" sz="1400" b="1" i="0" dirty="0"/>
              <a:t>     Приводя примеры, указывайте номера нужных предложений или применяйте цитирование.</a:t>
            </a:r>
          </a:p>
          <a:p>
            <a:pPr algn="ctr"/>
            <a:r>
              <a:rPr lang="ru-RU" sz="1400" b="1" i="0" dirty="0"/>
              <a:t>     Начать сочинение вы можете как фразой, принадлежащей Антону, так и собственным высказыванием.</a:t>
            </a:r>
          </a:p>
          <a:p>
            <a:pPr algn="ctr"/>
            <a:r>
              <a:rPr lang="ru-RU" sz="1400" b="1" i="0" dirty="0"/>
              <a:t>     Вы можете писать работу от своего имени или от имени Ан­тона.</a:t>
            </a:r>
          </a:p>
          <a:p>
            <a:pPr algn="ctr"/>
            <a:r>
              <a:rPr lang="ru-RU" sz="1400" b="1" i="0" dirty="0"/>
              <a:t>     Объём сочинения должен составлять не менее 50 слов.</a:t>
            </a:r>
          </a:p>
          <a:p>
            <a:pPr algn="ctr"/>
            <a:r>
              <a:rPr lang="ru-RU" sz="1400" b="1" i="0" dirty="0"/>
              <a:t>     Сочинение пишите аккуратно, разборчивым почерком.</a:t>
            </a:r>
          </a:p>
        </p:txBody>
      </p:sp>
      <p:sp>
        <p:nvSpPr>
          <p:cNvPr id="8397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765175"/>
            <a:ext cx="1368425" cy="1150938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  <p:sp>
        <p:nvSpPr>
          <p:cNvPr id="8397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381750"/>
            <a:ext cx="3744913" cy="360363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Пример сочинения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r>
              <a:rPr lang="ru-RU" sz="3200"/>
              <a:t>Пример сочинения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87563" y="620713"/>
            <a:ext cx="7056437" cy="62372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i="1" dirty="0"/>
              <a:t>                    Знаки препинания появились намного позже, чем была </a:t>
            </a:r>
            <a:r>
              <a:rPr lang="ru-RU" sz="1800" i="1" dirty="0"/>
              <a:t>изобретена письменность. В России система пунктуации сформировалась только после распространения книгопечатания.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i="1" dirty="0"/>
              <a:t>                     «Зачем нужны знаки препинания? — недоумевают некоторые мои сверстники и говорят: — Не нужны все эти двоеточия, тире, скобки...». Я с ними не согласна, потому что считаю: знаки препинания несут дополнительную информацию, которую нельзя выразить словами, ведь она касается высказывания в целом.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i="1" dirty="0"/>
              <a:t>                   Тире, как и другие знаки препинания, помогают понять структуру предложения, а значит, смысл написанного.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i="1" dirty="0"/>
              <a:t>                    Рассмотрим, как в тексте В. Железникова представлены функции тире. В предложении №10 тире  отделяет прямую речь от слов автора: «Девчонка вроде меня, — ответила Ленка». В предложении №33 тире разделяет подлежащее и сказуемое: «Девчонка — сестра моего деда».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i="1" dirty="0"/>
              <a:t>                   Итак, тире помогает нам двигаться по тексту, замедлять или убыстрять  ход, делать  короткие или длительные  остановки-паузы. Прав был К.Паустовский, сравнивая знаки препинания с нотными знаками: они руководят интонацией, помогают автору оформить мысли и передать чувства, а читателю понять их. Без знаков препинания такое общение было бы затруднительным</a:t>
            </a:r>
            <a:r>
              <a:rPr lang="ru-RU" sz="1600" i="1" dirty="0"/>
              <a:t>.</a:t>
            </a:r>
            <a:r>
              <a:rPr lang="ru-RU" sz="1600" dirty="0"/>
              <a:t> </a:t>
            </a:r>
          </a:p>
        </p:txBody>
      </p:sp>
      <p:sp>
        <p:nvSpPr>
          <p:cNvPr id="860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765175"/>
            <a:ext cx="1223963" cy="1150938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600200"/>
            <a:ext cx="6418262" cy="4525963"/>
          </a:xfrm>
        </p:spPr>
        <p:txBody>
          <a:bodyPr/>
          <a:lstStyle/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ru-RU" sz="1600" b="1">
              <a:solidFill>
                <a:schemeClr val="folHlink"/>
              </a:solidFill>
            </a:endParaRPr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hlinkClick r:id="rId2"/>
              </a:rPr>
              <a:t>http://www.traktat.com/language/book/punkt/znak_05/pr_rech.php</a:t>
            </a:r>
            <a:endParaRPr lang="ru-RU" sz="1600" b="1"/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hlinkClick r:id="rId3"/>
              </a:rPr>
              <a:t>http://rus.30nar-s2.edusite.ru/p4aa1.html</a:t>
            </a:r>
            <a:endParaRPr lang="ru-RU" sz="1600" b="1"/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hlinkClick r:id="rId4"/>
              </a:rPr>
              <a:t>http://www.traktat.com/language/book/punkt/znak_02/tire_pr.php</a:t>
            </a:r>
            <a:endParaRPr lang="ru-RU" sz="1600" b="1"/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hlinkClick r:id="rId5"/>
              </a:rPr>
              <a:t>http://lehrerin.siteedit.ru/page7</a:t>
            </a:r>
            <a:endParaRPr lang="ru-RU" sz="1600" b="1"/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endParaRPr lang="ru-RU" sz="1600" b="1"/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hlinkClick r:id="rId6"/>
              </a:rPr>
              <a:t>http://blogonika.ru/wp-content/uploads/2010/05/%D0%B7%D0%BD%D0%B0%D0%BA%D0%B8-%D0%BF%D1%80%D0%B5%D0%BF%D0%B8%D0%BD%D0%B0%D0%BD%D0%B8%D1%8F.gif</a:t>
            </a:r>
            <a:r>
              <a:rPr lang="ru-RU" sz="1600" b="1"/>
              <a:t> – картинка на слайде 5</a:t>
            </a:r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hlinkClick r:id="rId7"/>
              </a:rPr>
              <a:t>http://festival.1september.ru/files/articles/50/5077/507730/image8.jpg-</a:t>
            </a:r>
            <a:r>
              <a:rPr lang="ru-RU" sz="1600" b="1"/>
              <a:t> картинка на слайде 5</a:t>
            </a:r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hlinkClick r:id="rId8"/>
              </a:rPr>
              <a:t>http://blog.spreadshirt.net/us/files/2009/09/punctsite.jpg</a:t>
            </a:r>
            <a:r>
              <a:rPr lang="ru-RU" sz="1600" b="1"/>
              <a:t> - картинка на слайде 5</a:t>
            </a:r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endParaRPr lang="ru-RU" sz="1600" b="1"/>
          </a:p>
          <a:p>
            <a:pPr indent="22225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</a:pPr>
            <a:r>
              <a:rPr lang="ru-RU" sz="1600" b="1">
                <a:solidFill>
                  <a:schemeClr val="folHlink"/>
                </a:solidFill>
                <a:latin typeface="Bookman Old Style" pitchFamily="18" charset="0"/>
                <a:hlinkClick r:id="rId9"/>
              </a:rPr>
              <a:t>http://www.uchportal.ru/load/32-1-0-8219</a:t>
            </a:r>
            <a:r>
              <a:rPr lang="ru-RU" sz="1600" b="1">
                <a:latin typeface="Bookman Old Style" pitchFamily="18" charset="0"/>
              </a:rPr>
              <a:t> - фон презентации</a:t>
            </a:r>
          </a:p>
          <a:p>
            <a:pPr indent="22225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1600" b="1">
              <a:latin typeface="Bookman Old Style" pitchFamily="18" charset="0"/>
            </a:endParaRPr>
          </a:p>
          <a:p>
            <a:pPr indent="22225">
              <a:lnSpc>
                <a:spcPct val="80000"/>
              </a:lnSpc>
              <a:buFontTx/>
              <a:buNone/>
            </a:pPr>
            <a:endParaRPr lang="ru-RU" sz="1600" b="1">
              <a:solidFill>
                <a:schemeClr val="hlink"/>
              </a:solidFill>
              <a:latin typeface="Bookman Old Style" pitchFamily="18" charset="0"/>
            </a:endParaRPr>
          </a:p>
          <a:p>
            <a:pPr indent="22225">
              <a:lnSpc>
                <a:spcPct val="80000"/>
              </a:lnSpc>
              <a:buFontTx/>
              <a:buNone/>
            </a:pPr>
            <a:endParaRPr lang="ru-RU" sz="1400" b="1">
              <a:solidFill>
                <a:schemeClr val="hlink"/>
              </a:solidFill>
            </a:endParaRPr>
          </a:p>
          <a:p>
            <a:pPr indent="22225">
              <a:lnSpc>
                <a:spcPct val="80000"/>
              </a:lnSpc>
              <a:buFontTx/>
              <a:buNone/>
            </a:pPr>
            <a:endParaRPr lang="ru-RU" sz="1400"/>
          </a:p>
          <a:p>
            <a:pPr indent="22225">
              <a:lnSpc>
                <a:spcPct val="80000"/>
              </a:lnSpc>
              <a:buFontTx/>
              <a:buNone/>
            </a:pPr>
            <a:endParaRPr lang="ru-RU" sz="1400"/>
          </a:p>
          <a:p>
            <a:pPr indent="22225">
              <a:lnSpc>
                <a:spcPct val="80000"/>
              </a:lnSpc>
            </a:pPr>
            <a:endParaRPr lang="ru-RU" sz="2400"/>
          </a:p>
          <a:p>
            <a:pPr indent="22225">
              <a:lnSpc>
                <a:spcPct val="80000"/>
              </a:lnSpc>
              <a:buFontTx/>
              <a:buNone/>
            </a:pPr>
            <a:endParaRPr lang="ru-RU" sz="2400"/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5553075" cy="882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Использованные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ресурсы</a:t>
            </a:r>
          </a:p>
        </p:txBody>
      </p:sp>
      <p:sp>
        <p:nvSpPr>
          <p:cNvPr id="43016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1125538"/>
            <a:ext cx="1584325" cy="647700"/>
          </a:xfrm>
          <a:prstGeom prst="actionButtonBlank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Начало </a:t>
            </a:r>
          </a:p>
          <a:p>
            <a:pPr algn="ctr"/>
            <a:r>
              <a:rPr lang="ru-RU"/>
              <a:t>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1497013"/>
            <a:ext cx="6202363" cy="5360987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</a:t>
            </a:r>
            <a:r>
              <a:rPr lang="ru-RU" sz="4400" b="1"/>
              <a:t>“Знаки препинания – это нотные знаки. Они твердо держат текст и не дают ему рассыпаться”</a:t>
            </a:r>
          </a:p>
          <a:p>
            <a:pPr algn="r">
              <a:buFontTx/>
              <a:buNone/>
            </a:pPr>
            <a:r>
              <a:rPr lang="ru-RU" sz="4400"/>
              <a:t>К. Г. Паустовский</a:t>
            </a:r>
            <a:endParaRPr lang="ru-RU" sz="4400" b="1"/>
          </a:p>
          <a:p>
            <a:pPr algn="r">
              <a:buFontTx/>
              <a:buNone/>
            </a:pPr>
            <a:r>
              <a:rPr lang="ru-RU" b="1"/>
              <a:t> </a:t>
            </a:r>
          </a:p>
        </p:txBody>
      </p:sp>
      <p:pic>
        <p:nvPicPr>
          <p:cNvPr id="73734" name="Picture 6" descr="Картинка 9 из 54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4813"/>
            <a:ext cx="1485900" cy="172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08963" cy="692150"/>
          </a:xfrm>
        </p:spPr>
        <p:txBody>
          <a:bodyPr/>
          <a:lstStyle/>
          <a:p>
            <a:r>
              <a:rPr lang="ru-RU" sz="4800" b="1">
                <a:solidFill>
                  <a:schemeClr val="bg2"/>
                </a:solidFill>
              </a:rPr>
              <a:t>тире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765175"/>
            <a:ext cx="6048375" cy="5360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К концу </a:t>
            </a:r>
            <a:r>
              <a:rPr lang="en-US" sz="2800"/>
              <a:t>XVIII</a:t>
            </a:r>
            <a:r>
              <a:rPr lang="ru-RU" sz="2800"/>
              <a:t> века появился ещё один знак препинания – тире</a:t>
            </a:r>
          </a:p>
          <a:p>
            <a:pPr>
              <a:lnSpc>
                <a:spcPct val="90000"/>
              </a:lnSpc>
            </a:pPr>
            <a:r>
              <a:rPr lang="ru-RU" sz="2800"/>
              <a:t>Тире восходит к французскому «чёрточка». Как только не называли этот знак: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/>
              <a:t>    - </a:t>
            </a:r>
            <a:r>
              <a:rPr lang="ru-RU" sz="2800" b="1" i="1">
                <a:solidFill>
                  <a:schemeClr val="bg2"/>
                </a:solidFill>
              </a:rPr>
              <a:t>чёрная полоса чернил,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chemeClr val="bg2"/>
                </a:solidFill>
              </a:rPr>
              <a:t>    - молчанка,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chemeClr val="bg2"/>
                </a:solidFill>
              </a:rPr>
              <a:t>    - длинная черта,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chemeClr val="bg2"/>
                </a:solidFill>
              </a:rPr>
              <a:t>    - горизонтальная черта,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chemeClr val="bg2"/>
                </a:solidFill>
              </a:rPr>
              <a:t>    - знак пресечения</a:t>
            </a: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/>
              <a:t>Этот знак впервые стал применять Н.Карамзин</a:t>
            </a:r>
          </a:p>
        </p:txBody>
      </p:sp>
      <p:pic>
        <p:nvPicPr>
          <p:cNvPr id="74757" name="Picture 5" descr="Картинка 2 из 106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860800"/>
            <a:ext cx="2166937" cy="2659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2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45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6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68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1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35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35"/>
                            </p:stCondLst>
                            <p:childTnLst>
                              <p:par>
                                <p:cTn id="6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6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188913"/>
            <a:ext cx="6346825" cy="1084262"/>
          </a:xfrm>
        </p:spPr>
        <p:txBody>
          <a:bodyPr/>
          <a:lstStyle/>
          <a:p>
            <a:r>
              <a:rPr lang="ru-RU" sz="4000" b="1">
                <a:solidFill>
                  <a:schemeClr val="bg2"/>
                </a:solidFill>
              </a:rPr>
              <a:t>Шаблон сочинения-рассуждения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628775"/>
            <a:ext cx="5843587" cy="388778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/>
              <a:t> </a:t>
            </a:r>
            <a:r>
              <a:rPr lang="ru-RU" b="1">
                <a:solidFill>
                  <a:schemeClr val="bg2"/>
                </a:solidFill>
              </a:rPr>
              <a:t>тезис - доводы - вывод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hlinkClick r:id="rId2" action="ppaction://hlinksldjump"/>
              </a:rPr>
              <a:t>Вступление  </a:t>
            </a:r>
            <a:r>
              <a:rPr lang="ru-RU" sz="2000"/>
              <a:t>	            Введение в тему, сообщение о реплике героя иллюстрации или текста.</a:t>
            </a:r>
            <a:endParaRPr lang="ru-RU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hlinkClick r:id="rId3" action="ppaction://hlinksldjump"/>
              </a:rPr>
              <a:t>Основная часть</a:t>
            </a:r>
            <a:r>
              <a:rPr lang="ru-RU" sz="2000">
                <a:hlinkClick r:id="rId3" action="ppaction://hlinksldjump"/>
              </a:rPr>
              <a:t> </a:t>
            </a:r>
            <a:r>
              <a:rPr lang="ru-RU" sz="2000"/>
              <a:t>	Раскрытие сути упомянутого в диалоге героев языкового явления. </a:t>
            </a:r>
            <a:r>
              <a:rPr lang="ru-RU" sz="2000" b="1"/>
              <a:t>Лингвистический комментарий.</a:t>
            </a:r>
            <a:r>
              <a:rPr lang="ru-RU" sz="2000"/>
              <a:t> Доказательство справедливости выдвинутых положений, приведение примеров из исходного текста.</a:t>
            </a:r>
            <a:endParaRPr lang="ru-RU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hlinkClick r:id="rId4" action="ppaction://hlinksldjump"/>
              </a:rPr>
              <a:t>Заключение</a:t>
            </a:r>
            <a:r>
              <a:rPr lang="ru-RU" sz="2000" b="1"/>
              <a:t>      	</a:t>
            </a:r>
            <a:r>
              <a:rPr lang="ru-RU" sz="2000"/>
              <a:t>Вывод о справедливости высказывания героя о сущности языкового явления. </a:t>
            </a:r>
          </a:p>
        </p:txBody>
      </p:sp>
      <p:sp useBgFill="1">
        <p:nvSpPr>
          <p:cNvPr id="77828" name="Rectangle 4"/>
          <p:cNvSpPr>
            <a:spLocks noChangeArrowheads="1"/>
          </p:cNvSpPr>
          <p:nvPr/>
        </p:nvSpPr>
        <p:spPr bwMode="auto">
          <a:xfrm>
            <a:off x="2268538" y="5734050"/>
            <a:ext cx="6551612" cy="8636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5" action="ppaction://hlinksldjump"/>
              </a:rPr>
              <a:t>Пример сочинения-рассуждения </a:t>
            </a:r>
            <a:r>
              <a:rPr lang="ru-RU"/>
              <a:t>на лингвистическую тему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195513" y="692150"/>
            <a:ext cx="6769100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 b="1">
                <a:solidFill>
                  <a:srgbClr val="4D4D4D"/>
                </a:solidFill>
              </a:rPr>
              <a:t>        Знаки препинания появились намного позже, чем была изобретена письменность. В России система пунктуации сформировалась только после распространения книгопечатания.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b="1">
                <a:solidFill>
                  <a:srgbClr val="4D4D4D"/>
                </a:solidFill>
              </a:rPr>
              <a:t>          «Зачем нужны знаки препинания? — недоумевают некоторые мои сверстники и говорят: — Не нужны все эти двоеточия, тире, скобки...». Я с ними не согласна, потому что считаю: знаки препинания несут дополнительную информацию, которую нельзя выразить словами, ведь она касается высказывания в целом.</a:t>
            </a:r>
          </a:p>
        </p:txBody>
      </p:sp>
      <p:pic>
        <p:nvPicPr>
          <p:cNvPr id="75782" name="Picture 6" descr="Картинка 40 из 8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013325"/>
            <a:ext cx="1655762" cy="1314450"/>
          </a:xfrm>
          <a:prstGeom prst="rect">
            <a:avLst/>
          </a:prstGeom>
          <a:noFill/>
        </p:spPr>
      </p:pic>
      <p:pic>
        <p:nvPicPr>
          <p:cNvPr id="75784" name="Picture 8" descr="Картинка 3 из 813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478213"/>
            <a:ext cx="1439863" cy="1079500"/>
          </a:xfrm>
          <a:prstGeom prst="rect">
            <a:avLst/>
          </a:prstGeom>
          <a:noFill/>
        </p:spPr>
      </p:pic>
      <p:pic>
        <p:nvPicPr>
          <p:cNvPr id="75786" name="Picture 10" descr="imag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2205038"/>
            <a:ext cx="1439863" cy="1019175"/>
          </a:xfrm>
          <a:prstGeom prst="rect">
            <a:avLst/>
          </a:prstGeom>
          <a:noFill/>
        </p:spPr>
      </p:pic>
      <p:sp useBgFill="1">
        <p:nvSpPr>
          <p:cNvPr id="7578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50825" y="1196975"/>
            <a:ext cx="1584325" cy="576263"/>
          </a:xfrm>
          <a:prstGeom prst="actionButtonBlank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Возвращение</a:t>
            </a:r>
          </a:p>
          <a:p>
            <a:pPr algn="ctr"/>
            <a:r>
              <a:rPr lang="ru-RU" sz="1400" b="1"/>
              <a:t> к шаблону</a:t>
            </a:r>
          </a:p>
        </p:txBody>
      </p:sp>
      <p:sp useBgFill="1">
        <p:nvSpPr>
          <p:cNvPr id="7578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59563" y="6381750"/>
            <a:ext cx="2160587" cy="288925"/>
          </a:xfrm>
          <a:prstGeom prst="actionButtonBlank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основной части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6275387" cy="1084263"/>
          </a:xfrm>
        </p:spPr>
        <p:txBody>
          <a:bodyPr/>
          <a:lstStyle/>
          <a:p>
            <a:r>
              <a:rPr lang="ru-RU" b="1">
                <a:solidFill>
                  <a:srgbClr val="4D4D4D"/>
                </a:solidFill>
              </a:rPr>
              <a:t>Основная часть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700213"/>
            <a:ext cx="5915025" cy="442595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    Тире, как и другие знаки препинания, помогают понять структуру предложения, а значит, смысл написанного. </a:t>
            </a:r>
          </a:p>
          <a:p>
            <a:endParaRPr lang="ru-RU"/>
          </a:p>
        </p:txBody>
      </p:sp>
      <p:sp>
        <p:nvSpPr>
          <p:cNvPr id="788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308725"/>
            <a:ext cx="574675" cy="288925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20713"/>
            <a:ext cx="1547813" cy="1295400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765175"/>
            <a:ext cx="6840538" cy="5360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Тире может отделять </a:t>
            </a:r>
            <a:r>
              <a:rPr lang="ru-RU" b="1">
                <a:hlinkClick r:id="rId2" action="ppaction://hlinksldjump"/>
              </a:rPr>
              <a:t>обобщающее слово </a:t>
            </a:r>
            <a:r>
              <a:rPr lang="ru-RU" b="1"/>
              <a:t>от однородных членов предложения</a:t>
            </a:r>
          </a:p>
          <a:p>
            <a:pPr>
              <a:lnSpc>
                <a:spcPct val="90000"/>
              </a:lnSpc>
            </a:pPr>
            <a:r>
              <a:rPr lang="ru-RU" b="1"/>
              <a:t>Также оно может отделять </a:t>
            </a:r>
            <a:r>
              <a:rPr lang="ru-RU" b="1">
                <a:hlinkClick r:id="rId3" action="ppaction://hlinksldjump"/>
              </a:rPr>
              <a:t>прямую речь </a:t>
            </a:r>
            <a:r>
              <a:rPr lang="ru-RU" b="1"/>
              <a:t>от слов автора</a:t>
            </a:r>
          </a:p>
          <a:p>
            <a:pPr>
              <a:lnSpc>
                <a:spcPct val="90000"/>
              </a:lnSpc>
            </a:pPr>
            <a:r>
              <a:rPr lang="ru-RU" b="1"/>
              <a:t>Тире используется в </a:t>
            </a:r>
            <a:r>
              <a:rPr lang="ru-RU" b="1">
                <a:hlinkClick r:id="rId4" action="ppaction://hlinksldjump"/>
              </a:rPr>
              <a:t>бессоюзном сложном предложении</a:t>
            </a:r>
            <a:endParaRPr lang="ru-RU" b="1"/>
          </a:p>
          <a:p>
            <a:pPr>
              <a:lnSpc>
                <a:spcPct val="90000"/>
              </a:lnSpc>
            </a:pPr>
            <a:r>
              <a:rPr lang="ru-RU" b="1"/>
              <a:t>Кроме того, тире разделяет </a:t>
            </a:r>
            <a:r>
              <a:rPr lang="ru-RU" b="1">
                <a:hlinkClick r:id="rId5" action="ppaction://hlinksldjump"/>
              </a:rPr>
              <a:t>подлежащее и сказуемое</a:t>
            </a: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76804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20713"/>
            <a:ext cx="1368425" cy="1295400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  <p:sp>
        <p:nvSpPr>
          <p:cNvPr id="76805" name="AutoShape 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03800" y="6165850"/>
            <a:ext cx="3671888" cy="431800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Напиши сочинение по тексту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052513"/>
            <a:ext cx="6551612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Если </a:t>
            </a:r>
            <a:r>
              <a:rPr lang="ru-RU" sz="2800" b="1">
                <a:solidFill>
                  <a:srgbClr val="4D4D4D"/>
                </a:solidFill>
              </a:rPr>
              <a:t>обобщающее слово     следует за однородными членами</a:t>
            </a:r>
            <a:r>
              <a:rPr lang="ru-RU" sz="2800"/>
              <a:t>, то перед ним ставится </a:t>
            </a:r>
            <a:r>
              <a:rPr lang="ru-RU" sz="3600" b="1"/>
              <a:t>тире</a:t>
            </a:r>
            <a:r>
              <a:rPr lang="ru-RU" sz="2800"/>
              <a:t>, например: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/>
              <a:t>Ни столба, ни стога, ни забора – </a:t>
            </a:r>
            <a:r>
              <a:rPr lang="ru-RU" sz="2800" b="1" i="1"/>
              <a:t>ничего</a:t>
            </a:r>
            <a:r>
              <a:rPr lang="ru-RU" sz="2800" i="1"/>
              <a:t> не видно.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                        (Лермонтов)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/>
              <a:t>Ни ты, ни она – </a:t>
            </a:r>
            <a:r>
              <a:rPr lang="ru-RU" sz="2800" b="1" i="1"/>
              <a:t>вы</a:t>
            </a:r>
            <a:r>
              <a:rPr lang="ru-RU" sz="2800" i="1"/>
              <a:t> не забудете того, что случилось.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                                        (Пушкин) </a:t>
            </a:r>
          </a:p>
        </p:txBody>
      </p:sp>
      <p:sp>
        <p:nvSpPr>
          <p:cNvPr id="798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92150"/>
            <a:ext cx="1223963" cy="1223963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  <p:sp>
        <p:nvSpPr>
          <p:cNvPr id="7987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574675" cy="288925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876925"/>
            <a:ext cx="1511300" cy="792163"/>
          </a:xfrm>
          <a:prstGeom prst="actionButtonBlank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Функции</a:t>
            </a:r>
          </a:p>
          <a:p>
            <a:pPr algn="ctr"/>
            <a:r>
              <a:rPr lang="ru-RU"/>
              <a:t>ТИРЕ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6923087" cy="1157287"/>
          </a:xfrm>
        </p:spPr>
        <p:txBody>
          <a:bodyPr/>
          <a:lstStyle/>
          <a:p>
            <a:r>
              <a:rPr lang="ru-RU" sz="4000" b="1">
                <a:solidFill>
                  <a:srgbClr val="4D4D4D"/>
                </a:solidFill>
              </a:rPr>
              <a:t>Прямая речь перед словами автора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1341438"/>
            <a:ext cx="6048375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/>
              <a:t>Если </a:t>
            </a:r>
            <a:r>
              <a:rPr lang="ru-RU" sz="2000" b="1"/>
              <a:t>прямая речь находится перед словами автора</a:t>
            </a:r>
            <a:r>
              <a:rPr lang="ru-RU" sz="2000"/>
              <a:t>, то она заключается в</a:t>
            </a:r>
            <a:r>
              <a:rPr lang="ru-RU" sz="2000" b="1"/>
              <a:t> </a:t>
            </a:r>
            <a:r>
              <a:rPr lang="ru-RU" sz="2000"/>
              <a:t>кавычки, пишется с прописной буквы, после неё ставится запятая (после кавычек) либо восклицательный, вопросительный знак или многоточие (перед кавычками) и тире. </a:t>
            </a:r>
            <a:r>
              <a:rPr lang="ru-RU" sz="2000" b="1"/>
              <a:t>Слова автора </a:t>
            </a:r>
            <a:r>
              <a:rPr lang="ru-RU" sz="2000"/>
              <a:t>пишутся со строчной (маленькой) буквы.</a:t>
            </a:r>
          </a:p>
          <a:p>
            <a:pPr>
              <a:lnSpc>
                <a:spcPct val="80000"/>
              </a:lnSpc>
            </a:pPr>
            <a:r>
              <a:rPr lang="ru-RU" sz="2000"/>
              <a:t>«П!» — а.« Да это бунт!» — закричал исправник </a:t>
            </a:r>
            <a:r>
              <a:rPr lang="ru-RU" sz="2000" i="1"/>
              <a:t>(А. Пушкин).</a:t>
            </a:r>
            <a:r>
              <a:rPr lang="ru-RU" sz="2000"/>
              <a:t>«П?» — а. \</a:t>
            </a:r>
          </a:p>
          <a:p>
            <a:pPr>
              <a:lnSpc>
                <a:spcPct val="80000"/>
              </a:lnSpc>
            </a:pPr>
            <a:r>
              <a:rPr lang="ru-RU" sz="2000"/>
              <a:t>«Что у вас стряслось?» — не выдержал Андрей </a:t>
            </a:r>
            <a:r>
              <a:rPr lang="ru-RU" sz="2000" i="1"/>
              <a:t>(Д. Гранин).</a:t>
            </a:r>
            <a:r>
              <a:rPr lang="ru-RU" sz="2000"/>
              <a:t>«П..\» — а.«Я хотел бы купить крестьян...» — сказал Чичиков, запнулся и не кончил речи </a:t>
            </a:r>
            <a:r>
              <a:rPr lang="ru-RU" sz="2000" i="1"/>
              <a:t>(Н. Гоголь)</a:t>
            </a:r>
            <a:r>
              <a:rPr lang="ru-RU" sz="2000"/>
              <a:t>«П», — а.«Я влюблена», — шептала снова старушке с горестью она </a:t>
            </a:r>
            <a:r>
              <a:rPr lang="ru-RU" sz="2000" i="1"/>
              <a:t>(А. Пушкин).</a:t>
            </a:r>
          </a:p>
        </p:txBody>
      </p:sp>
      <p:sp>
        <p:nvSpPr>
          <p:cNvPr id="809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20713"/>
            <a:ext cx="1368425" cy="1295400"/>
          </a:xfrm>
          <a:prstGeom prst="actionButtonHome">
            <a:avLst/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шаблону</a:t>
            </a:r>
          </a:p>
        </p:txBody>
      </p:sp>
      <p:sp>
        <p:nvSpPr>
          <p:cNvPr id="809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574675" cy="288925"/>
          </a:xfrm>
          <a:prstGeom prst="actionButtonForwardNex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876925"/>
            <a:ext cx="1511300" cy="792163"/>
          </a:xfrm>
          <a:prstGeom prst="actionButtonBlank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Функции</a:t>
            </a:r>
          </a:p>
          <a:p>
            <a:pPr algn="ctr"/>
            <a:r>
              <a:rPr lang="ru-RU"/>
              <a:t>ТИРЕ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1049</TotalTime>
  <Words>1065</Words>
  <Application>Microsoft Office PowerPoint</Application>
  <PresentationFormat>Экран (4:3)</PresentationFormat>
  <Paragraphs>128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Bookman Old Style</vt:lpstr>
      <vt:lpstr>Оформление по умолчанию</vt:lpstr>
      <vt:lpstr>Презентация PowerPoint</vt:lpstr>
      <vt:lpstr>Презентация PowerPoint</vt:lpstr>
      <vt:lpstr>тире</vt:lpstr>
      <vt:lpstr>Шаблон сочинения-рассуждения</vt:lpstr>
      <vt:lpstr>Презентация PowerPoint</vt:lpstr>
      <vt:lpstr>Основная часть</vt:lpstr>
      <vt:lpstr>Презентация PowerPoint</vt:lpstr>
      <vt:lpstr>Презентация PowerPoint</vt:lpstr>
      <vt:lpstr>Прямая речь перед словами автора</vt:lpstr>
      <vt:lpstr>Тире в бессоюзном сложном предложении</vt:lpstr>
      <vt:lpstr>Тире между подлежащим и сказуемым  ставится в следующих случаях: </vt:lpstr>
      <vt:lpstr>Вывод </vt:lpstr>
      <vt:lpstr>Презентация PowerPoint</vt:lpstr>
      <vt:lpstr>Пример сочинения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Леонидович</cp:lastModifiedBy>
  <cp:revision>38</cp:revision>
  <dcterms:created xsi:type="dcterms:W3CDTF">2009-05-04T18:01:09Z</dcterms:created>
  <dcterms:modified xsi:type="dcterms:W3CDTF">2015-01-20T17:10:26Z</dcterms:modified>
</cp:coreProperties>
</file>