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5"/>
  </p:notesMasterIdLst>
  <p:sldIdLst>
    <p:sldId id="31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9" r:id="rId15"/>
    <p:sldId id="270" r:id="rId16"/>
    <p:sldId id="280" r:id="rId17"/>
    <p:sldId id="271" r:id="rId18"/>
    <p:sldId id="281" r:id="rId19"/>
    <p:sldId id="272" r:id="rId20"/>
    <p:sldId id="282" r:id="rId21"/>
    <p:sldId id="273" r:id="rId22"/>
    <p:sldId id="283" r:id="rId23"/>
    <p:sldId id="274" r:id="rId24"/>
    <p:sldId id="284" r:id="rId25"/>
    <p:sldId id="275" r:id="rId26"/>
    <p:sldId id="285" r:id="rId27"/>
    <p:sldId id="276" r:id="rId28"/>
    <p:sldId id="286" r:id="rId29"/>
    <p:sldId id="277" r:id="rId30"/>
    <p:sldId id="287" r:id="rId31"/>
    <p:sldId id="278" r:id="rId32"/>
    <p:sldId id="288" r:id="rId33"/>
    <p:sldId id="289" r:id="rId34"/>
    <p:sldId id="300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1" r:id="rId46"/>
    <p:sldId id="302" r:id="rId47"/>
    <p:sldId id="303" r:id="rId48"/>
    <p:sldId id="304" r:id="rId49"/>
    <p:sldId id="305" r:id="rId50"/>
    <p:sldId id="306" r:id="rId51"/>
    <p:sldId id="308" r:id="rId52"/>
    <p:sldId id="309" r:id="rId53"/>
    <p:sldId id="310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 autoAdjust="0"/>
    <p:restoredTop sz="94695" autoAdjust="0"/>
  </p:normalViewPr>
  <p:slideViewPr>
    <p:cSldViewPr>
      <p:cViewPr varScale="1">
        <p:scale>
          <a:sx n="84" d="100"/>
          <a:sy n="84" d="100"/>
        </p:scale>
        <p:origin x="-11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E7EE9-A930-48A5-B54C-263E3EAD3676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B8FEF-95DE-416F-A137-4E98FDDFA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45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400F4D-5AF1-4E3B-8D50-9E86A75792D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C9FC37-50DE-45AA-B269-9B733B569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400F4D-5AF1-4E3B-8D50-9E86A75792D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C9FC37-50DE-45AA-B269-9B733B569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400F4D-5AF1-4E3B-8D50-9E86A75792D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C9FC37-50DE-45AA-B269-9B733B569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400F4D-5AF1-4E3B-8D50-9E86A75792D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C9FC37-50DE-45AA-B269-9B733B5698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400F4D-5AF1-4E3B-8D50-9E86A75792D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C9FC37-50DE-45AA-B269-9B733B5698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400F4D-5AF1-4E3B-8D50-9E86A75792D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C9FC37-50DE-45AA-B269-9B733B5698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400F4D-5AF1-4E3B-8D50-9E86A75792D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C9FC37-50DE-45AA-B269-9B733B569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400F4D-5AF1-4E3B-8D50-9E86A75792D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C9FC37-50DE-45AA-B269-9B733B5698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400F4D-5AF1-4E3B-8D50-9E86A75792D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C9FC37-50DE-45AA-B269-9B733B569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E400F4D-5AF1-4E3B-8D50-9E86A75792D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C9FC37-50DE-45AA-B269-9B733B569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E400F4D-5AF1-4E3B-8D50-9E86A75792D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C9FC37-50DE-45AA-B269-9B733B5698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E400F4D-5AF1-4E3B-8D50-9E86A75792DD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7C9FC37-50DE-45AA-B269-9B733B569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1858211"/>
          </a:xfrm>
        </p:spPr>
        <p:txBody>
          <a:bodyPr/>
          <a:lstStyle/>
          <a:p>
            <a:pPr algn="ctr"/>
            <a:r>
              <a:rPr lang="ru-RU" dirty="0" smtClean="0"/>
              <a:t>Учитель-логопед специальной (коррекционной) общеобразовательной школы </a:t>
            </a:r>
            <a:r>
              <a:rPr lang="en-US" dirty="0" smtClean="0"/>
              <a:t>V </a:t>
            </a:r>
            <a:r>
              <a:rPr lang="ru-RU" dirty="0" smtClean="0"/>
              <a:t>вида </a:t>
            </a:r>
            <a:r>
              <a:rPr lang="ru-RU" dirty="0" err="1" smtClean="0"/>
              <a:t>г.Владимира</a:t>
            </a:r>
            <a:r>
              <a:rPr lang="ru-RU" dirty="0" smtClean="0"/>
              <a:t> Макарова Н.В.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Презентация к декаде наук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«Павел Иванович Лебедев-Полянский»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(известные люди земли Владимирской)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65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С 1948 года имя П.И.Полянского присвоено Владимирскому государственному педагогическому институту.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665" y="1481138"/>
            <a:ext cx="5974669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721350"/>
          </a:xfrm>
          <a:solidFill>
            <a:srgbClr val="92D050"/>
          </a:solidFill>
        </p:spPr>
        <p:txBody>
          <a:bodyPr>
            <a:normAutofit fontScale="97500"/>
          </a:bodyPr>
          <a:lstStyle/>
          <a:p>
            <a:r>
              <a:rPr lang="ru-RU" sz="2800" dirty="0" smtClean="0">
                <a:solidFill>
                  <a:schemeClr val="dk1"/>
                </a:solidFill>
              </a:rPr>
              <a:t>Бестолковый словарик</a:t>
            </a:r>
          </a:p>
          <a:p>
            <a:pPr algn="ctr"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6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«Слово – не воробей!»</a:t>
            </a:r>
            <a:endParaRPr lang="ru-RU" sz="6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43581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Назначение словаря:</a:t>
            </a:r>
          </a:p>
          <a:p>
            <a:pPr algn="ctr">
              <a:buNone/>
            </a:pPr>
            <a:endParaRPr lang="ru-RU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на рубеже ХХ – ХХ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вв. приходится констатировать, что культура речи резко снижается. Наша речь стала немногословной, невыразительной. Многие люди безжалостно портят наш родной язык, искажают, уродуют его словами-сорняками. Современное состояние русской речи и заставило составить «Бестолковый словарик».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578687"/>
          </a:xfr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Бабки –</a:t>
            </a:r>
          </a:p>
          <a:p>
            <a:pPr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292935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ru-RU" sz="72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деньги</a:t>
            </a:r>
            <a:endParaRPr lang="ru-RU" sz="7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143512"/>
            <a:ext cx="8229600" cy="86377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800" dirty="0" smtClean="0"/>
              <a:t>                       </a:t>
            </a:r>
          </a:p>
          <a:p>
            <a:pPr>
              <a:buNone/>
            </a:pPr>
            <a:r>
              <a:rPr lang="ru-RU" sz="4800" dirty="0" smtClean="0"/>
              <a:t>                              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070C0"/>
                </a:solidFill>
              </a:rPr>
              <a:t>Базарить -</a:t>
            </a:r>
            <a:endParaRPr lang="ru-RU" sz="7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292935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разговаривать</a:t>
            </a:r>
            <a:endParaRPr lang="ru-RU" sz="7200" dirty="0" smtClean="0"/>
          </a:p>
          <a:p>
            <a:pPr algn="ctr">
              <a:buNone/>
            </a:pPr>
            <a:endParaRPr lang="ru-RU" sz="7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500702"/>
            <a:ext cx="8229600" cy="506589"/>
          </a:xfrm>
        </p:spPr>
        <p:txBody>
          <a:bodyPr>
            <a:normAutofit fontScale="77500" lnSpcReduction="20000"/>
          </a:bodyPr>
          <a:lstStyle/>
          <a:p>
            <a:pPr algn="r">
              <a:buNone/>
            </a:pP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00B0F0"/>
                </a:solidFill>
              </a:rPr>
              <a:t>Ботаник - </a:t>
            </a:r>
            <a:endParaRPr lang="ru-RU" sz="7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364373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умный ученик, отличник.</a:t>
            </a:r>
          </a:p>
          <a:p>
            <a:endParaRPr lang="ru-RU" sz="7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929330"/>
            <a:ext cx="8229600" cy="77961"/>
          </a:xfrm>
        </p:spPr>
        <p:txBody>
          <a:bodyPr>
            <a:normAutofit fontScale="25000" lnSpcReduction="20000"/>
          </a:bodyPr>
          <a:lstStyle/>
          <a:p>
            <a:pPr algn="r">
              <a:buNone/>
            </a:pP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0070C0"/>
                </a:solidFill>
              </a:rPr>
              <a:t>Ботинки -</a:t>
            </a:r>
            <a:endParaRPr lang="ru-RU" sz="7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3214710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/>
              <a:t>Если ты писать не будешь,</a:t>
            </a:r>
            <a:br>
              <a:rPr lang="ru-RU" sz="4000" dirty="0" smtClean="0"/>
            </a:br>
            <a:r>
              <a:rPr lang="ru-RU" sz="4000" dirty="0" smtClean="0"/>
              <a:t>Если ты  читать не будешь,</a:t>
            </a:r>
            <a:br>
              <a:rPr lang="ru-RU" sz="4000" dirty="0" smtClean="0"/>
            </a:br>
            <a:r>
              <a:rPr lang="ru-RU" sz="4000" dirty="0" smtClean="0"/>
              <a:t>Если говорить не будешь,</a:t>
            </a:r>
            <a:br>
              <a:rPr lang="ru-RU" sz="4000" dirty="0" smtClean="0"/>
            </a:br>
            <a:r>
              <a:rPr lang="ru-RU" sz="4000" dirty="0" smtClean="0"/>
              <a:t>Кто тогда рассеет мрак?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650125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</a:t>
            </a:r>
          </a:p>
          <a:p>
            <a:pPr>
              <a:buNone/>
            </a:pPr>
            <a:endParaRPr lang="ru-RU" sz="7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961572"/>
            <a:ext cx="8229600" cy="45719"/>
          </a:xfrm>
        </p:spPr>
        <p:txBody>
          <a:bodyPr>
            <a:normAutofit fontScale="25000" lnSpcReduction="20000"/>
          </a:bodyPr>
          <a:lstStyle/>
          <a:p>
            <a:pPr algn="r">
              <a:buNone/>
            </a:pP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7200" dirty="0" err="1" smtClean="0">
                <a:solidFill>
                  <a:srgbClr val="0070C0"/>
                </a:solidFill>
              </a:rPr>
              <a:t>Глюк</a:t>
            </a:r>
            <a:r>
              <a:rPr lang="ru-RU" sz="7200" dirty="0" smtClean="0">
                <a:solidFill>
                  <a:srgbClr val="0070C0"/>
                </a:solidFill>
              </a:rPr>
              <a:t> -</a:t>
            </a:r>
            <a:endParaRPr lang="ru-RU" sz="7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435811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сбой в программе</a:t>
            </a:r>
          </a:p>
          <a:p>
            <a:endParaRPr lang="ru-RU" sz="7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857892"/>
            <a:ext cx="8229600" cy="149399"/>
          </a:xfrm>
        </p:spPr>
        <p:txBody>
          <a:bodyPr>
            <a:normAutofit fontScale="25000" lnSpcReduction="20000"/>
          </a:bodyPr>
          <a:lstStyle/>
          <a:p>
            <a:pPr algn="r">
              <a:buNone/>
            </a:pP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7200" dirty="0" err="1" smtClean="0">
                <a:solidFill>
                  <a:srgbClr val="0070C0"/>
                </a:solidFill>
              </a:rPr>
              <a:t>Прикид</a:t>
            </a:r>
            <a:r>
              <a:rPr lang="ru-RU" sz="7200" dirty="0" smtClean="0">
                <a:solidFill>
                  <a:srgbClr val="0070C0"/>
                </a:solidFill>
              </a:rPr>
              <a:t> - </a:t>
            </a:r>
            <a:endParaRPr lang="ru-RU" sz="7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435811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buNone/>
            </a:pP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одежда, наряд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857892"/>
            <a:ext cx="8229600" cy="149399"/>
          </a:xfrm>
        </p:spPr>
        <p:txBody>
          <a:bodyPr>
            <a:normAutofit fontScale="25000" lnSpcReduction="20000"/>
          </a:bodyPr>
          <a:lstStyle/>
          <a:p>
            <a:pPr algn="r">
              <a:buNone/>
            </a:pP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7200" dirty="0" err="1" smtClean="0">
                <a:solidFill>
                  <a:srgbClr val="0070C0"/>
                </a:solidFill>
              </a:rPr>
              <a:t>Толкушка</a:t>
            </a:r>
            <a:r>
              <a:rPr lang="ru-RU" sz="7200" dirty="0" smtClean="0">
                <a:solidFill>
                  <a:srgbClr val="0070C0"/>
                </a:solidFill>
              </a:rPr>
              <a:t> -</a:t>
            </a:r>
            <a:endParaRPr lang="ru-RU" sz="7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07249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бестолковая</a:t>
            </a:r>
            <a:endParaRPr lang="ru-RU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929330"/>
            <a:ext cx="8229600" cy="77961"/>
          </a:xfrm>
        </p:spPr>
        <p:txBody>
          <a:bodyPr>
            <a:normAutofit fontScale="25000" lnSpcReduction="20000"/>
          </a:bodyPr>
          <a:lstStyle/>
          <a:p>
            <a:pPr algn="r">
              <a:buNone/>
            </a:pP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7200" dirty="0" err="1" smtClean="0">
                <a:solidFill>
                  <a:srgbClr val="0070C0"/>
                </a:solidFill>
              </a:rPr>
              <a:t>Шнопак</a:t>
            </a:r>
            <a:r>
              <a:rPr lang="ru-RU" sz="7200" dirty="0" smtClean="0">
                <a:solidFill>
                  <a:srgbClr val="0070C0"/>
                </a:solidFill>
              </a:rPr>
              <a:t> -</a:t>
            </a:r>
            <a:endParaRPr lang="ru-RU" sz="7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650125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</a:t>
            </a:r>
            <a:endParaRPr lang="ru-RU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929330"/>
            <a:ext cx="8229600" cy="77961"/>
          </a:xfrm>
        </p:spPr>
        <p:txBody>
          <a:bodyPr>
            <a:normAutofit fontScale="25000" lnSpcReduction="20000"/>
          </a:bodyPr>
          <a:lstStyle/>
          <a:p>
            <a:pPr algn="r">
              <a:buNone/>
            </a:pP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0070C0"/>
                </a:solidFill>
              </a:rPr>
              <a:t>Шнурки - </a:t>
            </a:r>
            <a:endParaRPr lang="ru-RU" sz="7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Павел Иванович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Лебедев-Полянский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481138"/>
            <a:ext cx="3643338" cy="4948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650125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</a:t>
            </a:r>
            <a:endParaRPr lang="ru-RU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600" b="1" dirty="0" smtClean="0">
                <a:solidFill>
                  <a:srgbClr val="0070C0"/>
                </a:solidFill>
              </a:rPr>
              <a:t>Он упал навзничь и уткнулся лицом в землю.</a:t>
            </a:r>
            <a:endParaRPr lang="ru-RU" sz="6600" b="1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Исправьте речевые ошибки: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Он упал ничком и уткнулся лицом в землю.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Он пристально слушал мой рассказ.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Он внимательно слушал мой рассказ.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Памятник поражает нас своими причудливыми габаритами.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Памятник поражает нас своими причудливыми размерами.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В таких случаях я взглядываю в орфографический словарь.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В таких случаях я заглядываю в орфографический словарь.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Имя этого поэта знакомо во многих странах.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Языковед – специалист в области языкознания, лингвист.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dirty="0" smtClean="0"/>
              <a:t>Общий толковый словарь.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Языкознание – изучение древних или живых языков.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dirty="0" smtClean="0"/>
              <a:t>Толковый словарь Даля.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Имя этого поэта известно во многих странах.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В нашем городе скверы и парки дислоцированы очень удачно.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В нашем городе скверы и парки расположены очень удачно.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Среди соучастников соревнований было много молодых спортсменов.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Среди участников соревнований было много молодых спортсменов.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Учащиеся нашей группы нанесли визит заболевшему преподавателю.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Учащиеся нашей группы навестили заболевшего преподавателя.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Я не пойду гулять: у меня шнурки дома.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Я не пойду гулять: у меня родители дома.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6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аргонизмы не так безобидны, как может показаться на первый взгляд.</a:t>
            </a:r>
            <a:endParaRPr lang="ru-RU" sz="7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0070C0"/>
                </a:solidFill>
              </a:rPr>
              <a:t>Выводы:</a:t>
            </a:r>
            <a:endParaRPr lang="ru-RU" sz="8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П.И.Лебедев-Полянский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– языковед, литературовед, академик, наш земляк.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221365"/>
          </a:xfrm>
        </p:spPr>
        <p:txBody>
          <a:bodyPr>
            <a:normAutofit fontScale="92500"/>
          </a:bodyPr>
          <a:lstStyle/>
          <a:p>
            <a:endParaRPr lang="ru-RU" sz="37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ru-RU" sz="37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Настоящая фамилия – Лебедев; псевдоним – Валериан Полянский.</a:t>
            </a:r>
          </a:p>
          <a:p>
            <a:endParaRPr lang="ru-RU" sz="3700" b="1" dirty="0" smtClean="0">
              <a:solidFill>
                <a:schemeClr val="bg2">
                  <a:lumMod val="2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ru-RU" sz="37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Родился в селе Меленки Владимирской губернии в 1881 году, умер в 1948 году.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6501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</a:rPr>
              <a:t>Сленг отдаляет людей от таких чувств, как любовь и забота – в нем просто нет слов, связанных с этими нравственными категориями.</a:t>
            </a:r>
            <a:endParaRPr lang="ru-RU" sz="6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Использование сленга, циничных выражений, нецензурной брани и сниженной лексики приводит к отклонениям от норм поведения, отрицательно влияет на психику и мировоззрение.</a:t>
            </a:r>
            <a:endParaRPr lang="ru-RU" sz="4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1500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Давайте говорить на русском языке!</a:t>
            </a:r>
            <a:endParaRPr lang="ru-RU" sz="5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4358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chemeClr val="accent4"/>
                </a:solidFill>
              </a:rPr>
              <a:t>Будем беречь и любить наше русское слово!</a:t>
            </a:r>
            <a:endParaRPr lang="ru-RU" sz="6000" b="1" dirty="0">
              <a:solidFill>
                <a:schemeClr val="accent4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г.Меленки Владимирской области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71612"/>
            <a:ext cx="5724548" cy="4572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Во   Владимире проживал по адресу ул. Федосеева, дом 7.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85926"/>
            <a:ext cx="6072230" cy="4643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578687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ru-RU" sz="37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7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Советский критик, литературовед.</a:t>
            </a:r>
          </a:p>
          <a:p>
            <a:pPr>
              <a:spcBef>
                <a:spcPct val="0"/>
              </a:spcBef>
            </a:pPr>
            <a:r>
              <a:rPr lang="ru-RU" sz="37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Академик АН СССР.</a:t>
            </a:r>
          </a:p>
          <a:p>
            <a:pPr>
              <a:spcBef>
                <a:spcPct val="0"/>
              </a:spcBef>
            </a:pPr>
            <a:r>
              <a:rPr lang="ru-RU" sz="37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Участник революционного движения.</a:t>
            </a:r>
          </a:p>
          <a:p>
            <a:pPr>
              <a:spcBef>
                <a:spcPct val="0"/>
              </a:spcBef>
            </a:pPr>
            <a:r>
              <a:rPr lang="ru-RU" sz="37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После революции правительственный комиссар литературно-издательского отдела </a:t>
            </a:r>
            <a:r>
              <a:rPr lang="ru-RU" sz="37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Наркомпроса</a:t>
            </a:r>
            <a:r>
              <a:rPr lang="ru-RU" sz="37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  <a:p>
            <a:pPr>
              <a:spcBef>
                <a:spcPct val="0"/>
              </a:spcBef>
              <a:buNone/>
            </a:pPr>
            <a:r>
              <a:rPr lang="ru-RU" sz="37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22149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Под его руководством осуществлялись первые советские издания сочинений русских писателей-классиков.</a:t>
            </a:r>
          </a:p>
          <a:p>
            <a:pPr>
              <a:spcBef>
                <a:spcPct val="0"/>
              </a:spcBef>
              <a:buNone/>
            </a:pPr>
            <a:endParaRPr lang="ru-RU" sz="3600" b="1" dirty="0" smtClean="0">
              <a:solidFill>
                <a:schemeClr val="bg2">
                  <a:lumMod val="2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>
              <a:spcBef>
                <a:spcPct val="0"/>
              </a:spcBef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Член Главной редакции 1-го издания Большой Советской Энциклопедии.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419</Words>
  <Application>Microsoft Office PowerPoint</Application>
  <PresentationFormat>Экран (4:3)</PresentationFormat>
  <Paragraphs>75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Открытая</vt:lpstr>
      <vt:lpstr>Презентация к декаде наук «Павел Иванович Лебедев-Полянский» (известные люди земли Владимирской)</vt:lpstr>
      <vt:lpstr>Если ты писать не будешь, Если ты  читать не будешь, Если говорить не будешь, Кто тогда рассеет мрак?</vt:lpstr>
      <vt:lpstr>Павел Иванович  Лебедев-Полянский</vt:lpstr>
      <vt:lpstr>Языковед – специалист в области языкознания, лингвист. Общий толковый словарь.   Языкознание – изучение древних или живых языков. Толковый словарь Даля.</vt:lpstr>
      <vt:lpstr>П.И.Лебедев-Полянский – языковед, литературовед, академик, наш земляк.</vt:lpstr>
      <vt:lpstr>г.Меленки Владимирской области</vt:lpstr>
      <vt:lpstr>Во   Владимире проживал по адресу ул. Федосеева, дом 7.</vt:lpstr>
      <vt:lpstr>Презентация PowerPoint</vt:lpstr>
      <vt:lpstr>Презентация PowerPoint</vt:lpstr>
      <vt:lpstr>С 1948 года имя П.И.Полянского присвоено Владимирскому государственному педагогическому институту.</vt:lpstr>
      <vt:lpstr>Презентация PowerPoint</vt:lpstr>
      <vt:lpstr>Презентация PowerPoint</vt:lpstr>
      <vt:lpstr>Презентация PowerPoint</vt:lpstr>
      <vt:lpstr>Презентация PowerPoint</vt:lpstr>
      <vt:lpstr>Базарить -</vt:lpstr>
      <vt:lpstr>Презентация PowerPoint</vt:lpstr>
      <vt:lpstr>Ботаник - </vt:lpstr>
      <vt:lpstr>Презентация PowerPoint</vt:lpstr>
      <vt:lpstr>Ботинки -</vt:lpstr>
      <vt:lpstr>Презентация PowerPoint</vt:lpstr>
      <vt:lpstr>Глюк -</vt:lpstr>
      <vt:lpstr>Презентация PowerPoint</vt:lpstr>
      <vt:lpstr>Прикид - </vt:lpstr>
      <vt:lpstr>Презентация PowerPoint</vt:lpstr>
      <vt:lpstr>Толкушка -</vt:lpstr>
      <vt:lpstr>Презентация PowerPoint</vt:lpstr>
      <vt:lpstr>Шнопак -</vt:lpstr>
      <vt:lpstr>Презентация PowerPoint</vt:lpstr>
      <vt:lpstr>Шнурки - </vt:lpstr>
      <vt:lpstr>Презентация PowerPoint</vt:lpstr>
      <vt:lpstr>Исправьте речевые ошибки: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Ищкшы</cp:lastModifiedBy>
  <cp:revision>34</cp:revision>
  <dcterms:created xsi:type="dcterms:W3CDTF">2011-01-30T11:31:55Z</dcterms:created>
  <dcterms:modified xsi:type="dcterms:W3CDTF">2015-01-21T15:14:24Z</dcterms:modified>
</cp:coreProperties>
</file>