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66" r:id="rId3"/>
    <p:sldId id="276" r:id="rId4"/>
    <p:sldId id="302" r:id="rId5"/>
    <p:sldId id="303" r:id="rId6"/>
    <p:sldId id="304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2" r:id="rId18"/>
    <p:sldId id="294" r:id="rId19"/>
    <p:sldId id="295" r:id="rId20"/>
    <p:sldId id="296" r:id="rId21"/>
    <p:sldId id="299" r:id="rId22"/>
    <p:sldId id="298" r:id="rId23"/>
    <p:sldId id="308" r:id="rId24"/>
    <p:sldId id="309" r:id="rId25"/>
    <p:sldId id="307" r:id="rId26"/>
    <p:sldId id="264" r:id="rId27"/>
    <p:sldId id="265" r:id="rId28"/>
    <p:sldId id="267" r:id="rId29"/>
    <p:sldId id="268" r:id="rId30"/>
    <p:sldId id="306" r:id="rId31"/>
    <p:sldId id="27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ABCC0DB-E17E-403A-AFE0-AD83D38D5392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127DF3B-E0B3-4A7D-B54E-847E2C73F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02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58E70-9104-4033-A082-ECECDB9C00E8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B246-A02E-4369-8275-EAB1F77E5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9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FB1B-7207-4517-85A0-BE3405A80279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053B-B870-4245-B0F6-8E2CB23A4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2038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9378-69BC-4991-BD6E-012A371970B6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5DC8-2151-437B-B9F2-4ACA483D4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4105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9F4C-DBE3-4522-AC5D-8CA099C93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0393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FC60-5676-407A-B11A-E773B4F42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272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F83D0F-EDF4-42E9-9662-B519B1AB1249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260226-E2F8-4419-A203-59BE7B3A0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674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3723-9329-4E91-B5C1-59016E194756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2437-451D-4477-83FC-4875F58EB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2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D09A-BA73-45BE-BE9C-23DA52E1F3CD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F8F9-9B38-4C75-8DAA-41A6F49FE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5696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4814-7C2C-483F-944B-4400C05312D3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ABE3-B49F-4E48-8019-FD1248D0D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929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A16941-A549-4878-8586-2CCA8F4F36B0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9D206C-7ED0-4CE6-9F43-9F81D1E5F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0203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82FA9-055A-4DAF-9CDA-49ED3A8F6E1E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65B1-9D2D-4C93-84E9-881C4843A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477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18F6D6-FDF7-42AF-ADD4-4412B79E481E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C9B2AD-FD4E-411B-9469-C2425BD36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9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43F44D-C5C1-4962-8D0D-01FF52818243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D89C12-692D-43A5-8594-B315D763D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2025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2693425B-5016-43C0-8E27-BA7B2C258266}" type="datetimeFigureOut">
              <a:rPr lang="ru-RU"/>
              <a:pPr>
                <a:defRPr/>
              </a:pPr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50ABA729-BE70-4C61-BDAE-74653047D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48" r:id="rId4"/>
    <p:sldLayoutId id="2147483849" r:id="rId5"/>
    <p:sldLayoutId id="2147483856" r:id="rId6"/>
    <p:sldLayoutId id="2147483850" r:id="rId7"/>
    <p:sldLayoutId id="2147483857" r:id="rId8"/>
    <p:sldLayoutId id="2147483858" r:id="rId9"/>
    <p:sldLayoutId id="2147483851" r:id="rId10"/>
    <p:sldLayoutId id="2147483852" r:id="rId11"/>
    <p:sldLayoutId id="2147483859" r:id="rId12"/>
    <p:sldLayoutId id="2147483860" r:id="rId13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sed.lg.ua/4images/data/media/89/IMG_1338a4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sz="quarter" idx="1"/>
          </p:nvPr>
        </p:nvSpPr>
        <p:spPr>
          <a:xfrm>
            <a:off x="323850" y="714375"/>
            <a:ext cx="7810500" cy="581025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СКОРО В ШКОЛУ!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2000" b="1" dirty="0" smtClean="0">
                <a:solidFill>
                  <a:srgbClr val="164D13"/>
                </a:solidFill>
                <a:latin typeface="Bookman Old Style" pitchFamily="18" charset="0"/>
              </a:rPr>
              <a:t>Консультация для родителей будущих первоклассников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600" b="1" dirty="0">
                <a:solidFill>
                  <a:srgbClr val="164D13"/>
                </a:solidFill>
                <a:latin typeface="Bookman Old Style" pitchFamily="18" charset="0"/>
              </a:rPr>
              <a:t>в</a:t>
            </a:r>
            <a:r>
              <a:rPr lang="ru-RU" altLang="ru-RU" sz="1600" b="1" dirty="0" smtClean="0">
                <a:solidFill>
                  <a:srgbClr val="164D13"/>
                </a:solidFill>
                <a:latin typeface="Bookman Old Style" pitchFamily="18" charset="0"/>
              </a:rPr>
              <a:t> рамках Дней образования в МОУ «Калитинская СОШ»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600" b="1" dirty="0" smtClean="0">
                <a:solidFill>
                  <a:srgbClr val="164D13"/>
                </a:solidFill>
                <a:latin typeface="Bookman Old Style" pitchFamily="18" charset="0"/>
              </a:rPr>
              <a:t>Выступление заместителя директора по УВР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600" b="1" dirty="0" smtClean="0">
                <a:solidFill>
                  <a:srgbClr val="164D13"/>
                </a:solidFill>
                <a:latin typeface="Bookman Old Style" pitchFamily="18" charset="0"/>
              </a:rPr>
              <a:t>Мартьяновой Ольги Викторовны</a:t>
            </a:r>
          </a:p>
        </p:txBody>
      </p:sp>
      <p:pic>
        <p:nvPicPr>
          <p:cNvPr id="10243" name="Рисунок 3" descr="к школ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84350"/>
            <a:ext cx="5653088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4321175" cy="2514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ПОКАЗАТЕЛЕМ ГОТОВНОСТИ РЕБЕНКА К ШКОЛЬНОМУ ОБУЧЕНИЮ ЯВЛЯЕТСЯ РАЗВИТИЕ ТОНКОЙ МОТОРИКИ, ДВИГАТЕЛЬНЫХ НАВЫКОВ КИСТИ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565525"/>
            <a:ext cx="2457450" cy="3208338"/>
          </a:xfrm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38481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22225"/>
            <a:ext cx="64008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u="sng" dirty="0" smtClean="0"/>
              <a:t>   </a:t>
            </a:r>
            <a:r>
              <a:rPr lang="ru-RU" sz="6000" b="1" dirty="0" smtClean="0"/>
              <a:t>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ЛЕПКА</a:t>
            </a:r>
          </a:p>
        </p:txBody>
      </p:sp>
      <p:pic>
        <p:nvPicPr>
          <p:cNvPr id="21507" name="Picture 5" descr="531100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8496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snow_cou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37655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3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05225"/>
            <a:ext cx="41560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875-cover-m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41888"/>
            <a:ext cx="22955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61388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Рисование или раскрашивание картинок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, ШТРИХОВКА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1947863"/>
            <a:ext cx="3403600" cy="360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b="1" smtClean="0"/>
              <a:t>Задания и упражнения, предложенные в пособии, способствуют развитию у дошкольников мелкой моторики и координации движений руки.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 </a:t>
            </a: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38275"/>
            <a:ext cx="374491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ИЗГОТОВЛЕНИЕ ПОДЕЛОК ИЗ БУМАГИ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600200"/>
            <a:ext cx="3906837" cy="3749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Книга раскрывает секреты сказочного мира бумагопластики. Разнообразные и увлекательные занятия дают возможность детям проявить свою индивидуальность, самостоятельность, раскрыть творческий потенциал, способствуют гармоничному и духовному развитию личности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smtClean="0"/>
              <a:t>    </a:t>
            </a: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600200"/>
            <a:ext cx="38750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743200" y="338138"/>
            <a:ext cx="64008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ИЗГОТОВЛЕНИЕ ПОДЕЛОК ИЗ ПРИРОДНОГО МАТЕРИАЛА</a:t>
            </a:r>
          </a:p>
        </p:txBody>
      </p:sp>
      <p:pic>
        <p:nvPicPr>
          <p:cNvPr id="24579" name="Picture 5" descr="IMG_128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3957638"/>
            <a:ext cx="1655762" cy="2206625"/>
          </a:xfrm>
          <a:noFill/>
        </p:spPr>
      </p:pic>
      <p:pic>
        <p:nvPicPr>
          <p:cNvPr id="24580" name="Picture 8" descr="0_3def_4d7f3edc_X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749425"/>
            <a:ext cx="3025775" cy="4032250"/>
          </a:xfrm>
          <a:noFill/>
        </p:spPr>
      </p:pic>
      <p:pic>
        <p:nvPicPr>
          <p:cNvPr id="24581" name="Picture 11" descr="pm8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675" y="3709988"/>
            <a:ext cx="2039938" cy="2674937"/>
          </a:xfrm>
          <a:noFill/>
        </p:spPr>
      </p:pic>
      <p:pic>
        <p:nvPicPr>
          <p:cNvPr id="24582" name="Picture 17" descr="podelki_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66888"/>
            <a:ext cx="21605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9" descr="cdocuments_and_settingsadminrabochij_stolsajtajris000017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60350"/>
            <a:ext cx="20764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981075"/>
            <a:ext cx="6400800" cy="1219200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КОНСТРУИРОВАНИЕ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6381750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ЗАСТЕГИВАНИЕ И РАСТЁГИВАНИЕ ПУГОВИЦ, КРЮЧКОВ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ЗАВЯЗЫВАНИЕ И РАЗВЯЗЫВАНИЕ УЗЕЛКОВ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ШНУРКАХ, ЛЕНТАХ И Т.П.</a:t>
            </a:r>
          </a:p>
        </p:txBody>
      </p:sp>
      <p:pic>
        <p:nvPicPr>
          <p:cNvPr id="25604" name="Picture 9" descr="1bf67f548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412875"/>
            <a:ext cx="2232025" cy="2681288"/>
          </a:xfrm>
          <a:noFill/>
        </p:spPr>
      </p:pic>
      <p:pic>
        <p:nvPicPr>
          <p:cNvPr id="25605" name="Picture 11" descr="812_sma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508500"/>
            <a:ext cx="3455988" cy="1782763"/>
          </a:xfr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188913"/>
            <a:ext cx="7467600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НАНИЗЫВАНИЕ БУС И ПУГОВИЦ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8" name="Picture 5" descr="1833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478213"/>
            <a:ext cx="44640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normal_DSCN49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038225"/>
            <a:ext cx="43926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i?id=42119743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516">
            <a:off x="5534025" y="1252538"/>
            <a:ext cx="29098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5475"/>
            <a:ext cx="34671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ПЛЕТЕНИЕ КОСИЧЕК ИЗ НИТОК, ВЕНКОВ ИЗ ЦВЕТОВ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9238" y="3573463"/>
            <a:ext cx="4616450" cy="2900362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ВСЕ ВИДЫ РУЧНОГО ТВОРЧЕСТВА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ПЕРЕБОРКА КРУП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ИГРЫ В МЯЧ, С КУБИКАМИ, МОЗАИКОЙ</a:t>
            </a:r>
            <a:endParaRPr lang="ru-RU" b="1" dirty="0">
              <a:solidFill>
                <a:schemeClr val="tx2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«ПОКАЗ» СТИХОТВОРЕНИЯ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ТЕНЕВОЙ ТЕАТР</a:t>
            </a:r>
          </a:p>
        </p:txBody>
      </p:sp>
      <p:pic>
        <p:nvPicPr>
          <p:cNvPr id="2765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1481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4850"/>
            <a:ext cx="380841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381635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</a:rPr>
              <a:t>ВЫВОД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" y="1557338"/>
            <a:ext cx="4552950" cy="47815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ПРЕДЛАГАЙТЕ ДЕТЯМ ТАКИЕ ЗАНЯТИЯ.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СПЕШИТЕ ЗА РЕБЕНКА ДЕЛАТЬ ТО, ЧТО ОН МОЖЕТ И ДОЛЖЕН ДЕЛАТЬ САМ, ПУСТЬ ПОНАЧАЛУ МЕДЛЕННО, НО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САМ!!!!</a:t>
            </a:r>
          </a:p>
        </p:txBody>
      </p:sp>
      <p:pic>
        <p:nvPicPr>
          <p:cNvPr id="28676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38150"/>
            <a:ext cx="3744913" cy="57880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4392612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ВАЖНО!!!!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5616575" cy="50133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НАУЧИТЬ РЕБЕНКА САМОСТОЯТЕЛЬНОСТИ</a:t>
            </a:r>
          </a:p>
        </p:txBody>
      </p:sp>
      <p:pic>
        <p:nvPicPr>
          <p:cNvPr id="29700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36838"/>
            <a:ext cx="6070600" cy="3960812"/>
          </a:xfrm>
        </p:spPr>
      </p:pic>
      <p:pic>
        <p:nvPicPr>
          <p:cNvPr id="2970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49275"/>
            <a:ext cx="2303462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sz="quarter" idx="1"/>
          </p:nvPr>
        </p:nvSpPr>
        <p:spPr>
          <a:xfrm>
            <a:off x="1692275" y="333375"/>
            <a:ext cx="7124700" cy="5507038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Поступление в первый класс важный этап в жизни и ребенка, и родителей.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Залогом успешной адаптации к школе, является готовность ребенка к обучению!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b="1" u="sng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Готовность к школе бывает: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Личностной,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Интеллектуальной,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Психологической,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Физиологической,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Социально-психологической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altLang="ru-RU" dirty="0" smtClean="0"/>
          </a:p>
        </p:txBody>
      </p:sp>
      <p:pic>
        <p:nvPicPr>
          <p:cNvPr id="5" name="Рисунок 4" descr="1309420272_image003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211455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3838" y="19050"/>
            <a:ext cx="5111750" cy="3095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ЗНАНИЙ И НАВЫКОВ, КОТОРЫМИ ДОЛЖЕН ВЛАДЕТЬ БУДУЩИЙ УЧЕНИК</a:t>
            </a:r>
          </a:p>
        </p:txBody>
      </p:sp>
      <p:pic>
        <p:nvPicPr>
          <p:cNvPr id="3" name="Содержимое 7" descr="p75_bezyimyannyiy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92150"/>
            <a:ext cx="31686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main-ae8ddba750b0934cd783c68b4dc9a96c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141663"/>
            <a:ext cx="4918075" cy="3344862"/>
          </a:xfr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ОБЩИЙ КРУГОЗОР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2772" name="Picture 5" descr="124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66888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2006-10-17-K_I_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7563"/>
            <a:ext cx="356393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РАЗГОВОРНАЯ РЕЧЬ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3796" name="Picture 7" descr="2186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28686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41243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123825"/>
            <a:ext cx="8801100" cy="179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КРИТЕРИИ ГОТОВНОСТИ К ШКОЛЬНОМУ</a:t>
            </a:r>
            <a:b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ОБУЧЕНИЮ ДЛЯ УСВОЕНИЯ РЕБЁНКОМ РУССКОГО ЯЗЫКА КАК СРЕДСТВА ОБЩЕНИЯ:</a:t>
            </a: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9388" y="1714500"/>
            <a:ext cx="8208962" cy="570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41313" eaLnBrk="0" hangingPunct="0">
              <a:spcBef>
                <a:spcPts val="8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ru-RU" alt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звуковой стороны речи</a:t>
            </a:r>
            <a:r>
              <a:rPr lang="ru-RU" alt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(ребёнок должен владеть правильным, чётким звукопроизношением);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ru-RU" alt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сформированность фонематических процессов</a:t>
            </a:r>
            <a:r>
              <a:rPr lang="en-US" alt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 слышать и различать, дифференцировать звуки русского языка);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ru-RU" alt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звукобуквенному анализу и синтезу звукового состава речи</a:t>
            </a:r>
            <a:r>
              <a:rPr lang="ru-RU" alt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(умение выделять звуки в начале, середине, конце слов; разложить и собрать слово из звуков, букв, слогов).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None/>
              <a:defRPr/>
            </a:pPr>
            <a:endParaRPr lang="ru-RU" altLang="ru-RU" sz="3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charset="0"/>
              <a:buNone/>
              <a:defRPr/>
            </a:pPr>
            <a:endParaRPr lang="ru-RU" altLang="ru-RU" sz="3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65100"/>
            <a:ext cx="8229600" cy="1190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ОСОБЫЕ КРИТЕРИИ ГОТОВНОСТИ К ШКОЛЬНОМУ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ОБУЧЕНИЮ ДЛЯ УСВОЕНИЯ РЕБЁНКОМ РУССКОГО ЯЗЫКА КАК СРЕДСТВА ОБЩЕНИЯ: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5026025"/>
          </a:xfrm>
        </p:spPr>
        <p:txBody>
          <a:bodyPr>
            <a:normAutofit lnSpcReduction="10000"/>
          </a:bodyPr>
          <a:lstStyle/>
          <a:p>
            <a:pPr marL="341313" indent="-341313" eaLnBrk="1" fontAlgn="auto" hangingPunct="1">
              <a:lnSpc>
                <a:spcPct val="80000"/>
              </a:lnSpc>
              <a:spcBef>
                <a:spcPts val="650"/>
              </a:spcBef>
              <a:spcAft>
                <a:spcPts val="0"/>
              </a:spcAft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пользоваться разными способами словообразования</a:t>
            </a: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</a:rPr>
              <a:t> (правильно употреблять слова с </a:t>
            </a:r>
            <a:r>
              <a:rPr lang="ru-RU" altLang="ru-RU" sz="2600" dirty="0" err="1" smtClean="0">
                <a:solidFill>
                  <a:schemeClr val="accent2">
                    <a:lumMod val="50000"/>
                  </a:schemeClr>
                </a:solidFill>
              </a:rPr>
              <a:t>уменьшительно</a:t>
            </a: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</a:rPr>
              <a:t> — ласкательным значением, умение образовывать слова в нужной форме, выделять звуковые и смысловые различия между словами, образовывать прилагательные от существительных);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50"/>
              </a:spcBef>
              <a:spcAft>
                <a:spcPts val="0"/>
              </a:spcAft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сформированность грамматического строя речи</a:t>
            </a: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</a:rPr>
              <a:t> (умение пользоваться развёрнутой фразовой речью; умение работать с деформированным предложением, самостоятельно находить ошибки и устранять их; составлять предложения по опорным  словам и картинкам; владеть пересказом, сохраняя смысл и содержание; составлять самостоятельно рассказ — описание).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6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3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5888"/>
            <a:ext cx="4968875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333375"/>
            <a:ext cx="8569325" cy="881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ru-RU" sz="4000" b="1" cap="none" smtClean="0">
                <a:solidFill>
                  <a:srgbClr val="E90062"/>
                </a:solidFill>
                <a:latin typeface="Bookman Old Style" pitchFamily="18" charset="0"/>
                <a:ea typeface="Trebuchet MS" pitchFamily="34" charset="0"/>
                <a:cs typeface="Trebuchet MS" pitchFamily="34" charset="0"/>
              </a:rPr>
              <a:t>РЕКОМЕНДАЦИИ ДЛЯ РОДИТЕЛЕЙ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sz="quarter" idx="1"/>
          </p:nvPr>
        </p:nvSpPr>
        <p:spPr>
          <a:xfrm>
            <a:off x="642938" y="1428750"/>
            <a:ext cx="7715250" cy="4643438"/>
          </a:xfrm>
        </p:spPr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164D13"/>
                </a:solidFill>
                <a:latin typeface="Bookman Old Style" pitchFamily="18" charset="0"/>
              </a:rPr>
              <a:t> 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1.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Составьте с ребенком распорядок дня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 вместе следите за его соблюдением. Систематически приучайте ребенка к новому режиму. В режим дня можно включить  занятия в утренние часы.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2.Приучите ребенка содержать в порядке свои вещи.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Успехи в школе зависят от организации рабочего места. Пусть у него будет свой рабочий стол, ручки и карандаши.  На столе, где занимается ребёнок, не должно быть ничего лишнего, отвлекающего внимание.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3.Создавайте положительную мотивацию вашему ребёнку.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Не сравнивайте ребенка с другими детьми, только с самим собой. Хвалите за любые успехи, продвижение вперед. Не следует акцентировать внимание ребенка на неудаче, он должен быть уверен, что все трудности преодолимы, а успех возможен.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alt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sz="quarter" idx="1"/>
          </p:nvPr>
        </p:nvSpPr>
        <p:spPr>
          <a:xfrm>
            <a:off x="642938" y="857250"/>
            <a:ext cx="7858125" cy="5002213"/>
          </a:xfrm>
        </p:spPr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4. Само начало школьной жизни считается тяжёлым стрессом для детей.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Поддерживайте спокойную и стабильную атмосферу в доме.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 возможности не планируйте на сентябрь – октябрь кардинальных перемен. Не отправляйте ребёнка одновременно в 1 класс и какую-нибудь секцию, кружок.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5.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Помогите ребенку обрести чувство уверенности в себе.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Ребенок должен чувствовать себя в любой обстановке так же естественно, как дома. Помогите ребенку овладеть информацией, которая позволит ему не теряться. Приучайте ребенка к самостоятельности в обыденной жизни.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6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Постарайтесь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подготовить ребенка к тому, что в школе с ним будут учиться очень разные дети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. Предупредите, что ему, возможно, не удастся сразу со всеми подружиться, но нужно очень постараться наладить хорошие отношения.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quarter" idx="1"/>
          </p:nvPr>
        </p:nvSpPr>
        <p:spPr>
          <a:xfrm>
            <a:off x="755650" y="549275"/>
            <a:ext cx="7124700" cy="450215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7. Успехи и неудачи в учебе во многом зависят от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развития памяти, внимания  и мышления ребенка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. Лучший способ их тренировать – игра. Сейчас разработано множество игр и упражнений, которыми родители могут пользоваться, занимаясь со своим ребенком.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8. Если есть необходимость, следует также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подготовить руку ребёнка к письму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(игры и упражнения по развитию мелкой моторики - лепка, рисование, штриховка, поделки, конструирование и т.д.)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476250"/>
            <a:ext cx="7632700" cy="5040313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9.Не пропускайте трудности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возможные у ребенка на начальном этапе овладения учебными навыками. Если у будущего первоклассника, например, есть логопедические проблемы, постарайтесь справиться с ними до школы или на первом году обучения.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10. Для детей с ослабленным состоянием здоровья, при наличии неврозов, ММД, а также с проблемами в развитии речи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не рекомендуются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программы повышенной сложности.  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Предупредите об имеющихся заболеваниях или рекомендациях врача, чтобы учитель смог учесть особенности ребенка и создать благоприятную атмосферу обучения.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alt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ПЕРВЫЕ ДНИ РЕБЕНКА В ШКОЛЕ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ПРОЦЕСС АДАПТАЦИИ К НОВЫМ УСЛОВИЯМ.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ДАННОГО ПЕРИОДА ХАРАКТЕРНЫ ИЗМЕНЕНИЯ В ПОВЕДЕНИИ РЕБЕНКА</a:t>
            </a:r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773238"/>
            <a:ext cx="33131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425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700" b="1" dirty="0">
                <a:solidFill>
                  <a:srgbClr val="164D13"/>
                </a:solidFill>
                <a:latin typeface="Bookman Old Style" pitchFamily="18" charset="0"/>
              </a:rPr>
              <a:t>Помните - ваша поддержка, вера в ребенка, в его успех помогут ему преодолеть все!</a:t>
            </a:r>
            <a:r>
              <a:rPr lang="ru-RU" altLang="ru-RU" dirty="0">
                <a:solidFill>
                  <a:srgbClr val="164D13"/>
                </a:solidFill>
                <a:latin typeface="Bookman Old Style" pitchFamily="18" charset="0"/>
              </a:rPr>
              <a:t/>
            </a:r>
            <a:br>
              <a:rPr lang="ru-RU" altLang="ru-RU" dirty="0">
                <a:solidFill>
                  <a:srgbClr val="164D13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6083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600200"/>
            <a:ext cx="5667375" cy="48736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571500"/>
            <a:ext cx="8424863" cy="923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4000" b="1" cap="none" smtClean="0">
                <a:solidFill>
                  <a:srgbClr val="E90062"/>
                </a:solidFill>
                <a:latin typeface="Bookman Old Style" pitchFamily="18" charset="0"/>
                <a:ea typeface="Trebuchet MS" pitchFamily="34" charset="0"/>
                <a:cs typeface="Trebuchet MS" pitchFamily="34" charset="0"/>
              </a:rPr>
              <a:t>СПАСИБО ЗА ВНИМАНИЕ!</a:t>
            </a:r>
          </a:p>
        </p:txBody>
      </p:sp>
      <p:pic>
        <p:nvPicPr>
          <p:cNvPr id="7" name="Содержимое 6" descr="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49688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Объект 1"/>
          <p:cNvSpPr>
            <a:spLocks noGrp="1"/>
          </p:cNvSpPr>
          <p:nvPr>
            <p:ph sz="quarter" idx="1"/>
          </p:nvPr>
        </p:nvSpPr>
        <p:spPr>
          <a:xfrm>
            <a:off x="457200" y="4292600"/>
            <a:ext cx="1090613" cy="21812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467600" cy="11525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Кризис семи лет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088" y="908050"/>
            <a:ext cx="7467600" cy="487521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Ребенок может стать более утомляемым, раздражительным.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Кривлянье и манерничанье. 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Обостряется агрессивность. Иногда бывает и наоборот – появляется излишняя застенчивость.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Ребенок очень хочет быть похожим на взрослых. 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Если ребенок уже ходит в школу, то его успеваемость неожиданно снижается.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Порой появляются страхи, повышается тревожность и неуверенность в себе.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это говорит о том, что у вашего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могут возникнуть проблемы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 физиологические, и психологические.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Anton\AppData\Local\Microsoft\Windows\Temporary Internet Files\Content.IE5\3MB08MY2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69888"/>
            <a:ext cx="11160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C:\Users\Anton\AppData\Local\Microsoft\Windows\Temporary Internet Files\Content.IE5\3MB08MY2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119856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>
          <a:xfrm>
            <a:off x="928688" y="428625"/>
            <a:ext cx="7124700" cy="1066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ru-RU" sz="2300" b="1" cap="none" smtClean="0">
                <a:solidFill>
                  <a:srgbClr val="E90062"/>
                </a:solidFill>
                <a:latin typeface="Bookman Old Style" pitchFamily="18" charset="0"/>
                <a:ea typeface="Trebuchet MS" pitchFamily="34" charset="0"/>
                <a:cs typeface="Trebuchet MS" pitchFamily="34" charset="0"/>
              </a:rPr>
              <a:t>ПРИЧИНЫ ТРУДНОСТЕЙ, ВОЗНИКАЮЩИХ В ПЕРИОД АДАПТАЦИИ ПЕРВОКЛАССНИКОВ</a:t>
            </a:r>
          </a:p>
        </p:txBody>
      </p:sp>
      <p:sp>
        <p:nvSpPr>
          <p:cNvPr id="10245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Недостаточная подготовленность ребенка к школе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Соматическая ослабленность ребенка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Тревожность, которая сформировалась в дошкольном возрасте под влиянием семейных отношений или семейных конфликтов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Органические повреждения нервной системы (травмы головного мозга, гипоксия, </a:t>
            </a:r>
            <a:r>
              <a:rPr lang="ru-RU" altLang="ru-RU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нейроинфекции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Завышенные ожидания родителей (нормальные средний успехи ребенка засчитываются как неудачи, а реальные достижения не учитываются или оцениваются низко)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638" y="765175"/>
            <a:ext cx="4321175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ЗАБОТА РОДИТЕЛЕЙ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ПРОВЕДЕНИЕ СВОЕВРЕМЕННОГО И ПОЛНОГО МЕДИЦИНСКОГО ОСМОТРА РЕБЕНКА, А ЗАТЕМ – ВЫПОЛНЕНИЕ ВСЕХ НАЗНАЧЕНИЙ ВРАЧА.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2962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5113" y="260350"/>
            <a:ext cx="6732587" cy="3240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КАК ГОТОВИТЬ РЕБЕНКА К ПРЕДСТОЯЩЕМУ ОБУЧЕНИЮ В ШКОЛЕ?</a:t>
            </a: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852738"/>
            <a:ext cx="49688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4248150" cy="19161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ЧЁТКОЕ И СТРОГОЕ ВЫПОЛНЕНИЕ РЕЖИМА ДНЯ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u="sng" smtClean="0"/>
              <a:t> </a:t>
            </a:r>
          </a:p>
        </p:txBody>
      </p:sp>
      <p:pic>
        <p:nvPicPr>
          <p:cNvPr id="17412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6888" y="188913"/>
            <a:ext cx="4356100" cy="6408737"/>
          </a:xfrm>
        </p:spPr>
      </p:pic>
      <p:pic>
        <p:nvPicPr>
          <p:cNvPr id="17413" name="Объект 4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044825"/>
            <a:ext cx="3816350" cy="363696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483100"/>
            <a:ext cx="4849813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 свежем воздухе, закаливание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3716338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57188"/>
            <a:ext cx="234632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6688"/>
            <a:ext cx="49434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448</TotalTime>
  <Words>618</Words>
  <Application>Microsoft Office PowerPoint</Application>
  <PresentationFormat>Экран (4:3)</PresentationFormat>
  <Paragraphs>89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Презентация PowerPoint</vt:lpstr>
      <vt:lpstr>Презентация PowerPoint</vt:lpstr>
      <vt:lpstr>ПЕРВЫЕ ДНИ РЕБЕНКА В ШКОЛЕ</vt:lpstr>
      <vt:lpstr>Кризис семи лет  </vt:lpstr>
      <vt:lpstr>ПРИЧИНЫ ТРУДНОСТЕЙ, ВОЗНИКАЮЩИХ В ПЕРИОД АДАПТАЦИИ ПЕРВОКЛАССНИКОВ</vt:lpstr>
      <vt:lpstr>Презентация PowerPoint</vt:lpstr>
      <vt:lpstr>КАК ГОТОВИТЬ РЕБЕНКА К ПРЕДСТОЯЩЕМУ ОБУЧЕНИЮ В ШКОЛЕ?</vt:lpstr>
      <vt:lpstr>ЧЁТКОЕ И СТРОГОЕ ВЫПОЛНЕНИЕ РЕЖИМА ДНЯ</vt:lpstr>
      <vt:lpstr>Прогулки на свежем воздухе, закаливание</vt:lpstr>
      <vt:lpstr>ВАЖНЫМ ПОКАЗАТЕЛЕМ ГОТОВНОСТИ РЕБЕНКА К ШКОЛЬНОМУ ОБУЧЕНИЮ ЯВЛЯЕТСЯ РАЗВИТИЕ ТОНКОЙ МОТОРИКИ, ДВИГАТЕЛЬНЫХ НАВЫКОВ КИСТИ</vt:lpstr>
      <vt:lpstr>       ЛЕПКА</vt:lpstr>
      <vt:lpstr>Рисование или раскрашивание картинок, ШТРИХОВКА</vt:lpstr>
      <vt:lpstr>ИЗГОТОВЛЕНИЕ ПОДЕЛОК ИЗ БУМАГИ</vt:lpstr>
      <vt:lpstr>ИЗГОТОВЛЕНИЕ ПОДЕЛОК ИЗ ПРИРОДНОГО МАТЕРИАЛА</vt:lpstr>
      <vt:lpstr>КОНСТРУИРОВАНИЕ    </vt:lpstr>
      <vt:lpstr>НАНИЗЫВАНИЕ БУС И ПУГОВИЦ</vt:lpstr>
      <vt:lpstr>ПЛЕТЕНИЕ КОСИЧЕК ИЗ НИТОК, ВЕНКОВ ИЗ ЦВЕТОВ</vt:lpstr>
      <vt:lpstr>ВЫВОД</vt:lpstr>
      <vt:lpstr>ВАЖНО!!!!</vt:lpstr>
      <vt:lpstr>ОБЪЕМ ЗНАНИЙ И НАВЫКОВ, КОТОРЫМИ ДОЛЖЕН ВЛАДЕТЬ БУДУЩИЙ УЧЕНИК</vt:lpstr>
      <vt:lpstr>ОБЩИЙ КРУГОЗОР</vt:lpstr>
      <vt:lpstr>РАЗГОВОРНАЯ РЕЧЬ</vt:lpstr>
      <vt:lpstr>Презентация PowerPoint</vt:lpstr>
      <vt:lpstr>ОСОБЫЕ КРИТЕРИИ ГОТОВНОСТИ К ШКОЛЬНОМУ  ОБУЧЕНИЮ ДЛЯ УСВОЕНИЯ РЕБЁНКОМ РУССКОГО ЯЗЫКА КАК СРЕДСТВА ОБЩЕНИЯ:</vt:lpstr>
      <vt:lpstr>Презентация PowerPoint</vt:lpstr>
      <vt:lpstr>РЕКОМЕНДАЦИИ ДЛЯ РОДИТЕЛЕЙ</vt:lpstr>
      <vt:lpstr>Презентация PowerPoint</vt:lpstr>
      <vt:lpstr>Презентация PowerPoint</vt:lpstr>
      <vt:lpstr>Презентация PowerPoint</vt:lpstr>
      <vt:lpstr>Помните - ваша поддержка, вера в ребенка, в его успех помогут ему преодолеть все!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раз в первый класс</dc:title>
  <dc:creator>БукаБякаСунг</dc:creator>
  <cp:lastModifiedBy>USER</cp:lastModifiedBy>
  <cp:revision>45</cp:revision>
  <dcterms:created xsi:type="dcterms:W3CDTF">2012-03-14T17:56:09Z</dcterms:created>
  <dcterms:modified xsi:type="dcterms:W3CDTF">2014-05-02T22:44:37Z</dcterms:modified>
</cp:coreProperties>
</file>