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874235-613E-477B-BF15-822AFC4BEF50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1EA680-D39C-4045-B3B7-E1C19AFCEE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28596" y="0"/>
            <a:ext cx="871540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Родительское собрание на тему: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«Опыт нравственных поступков в семье. Проблемы семейного досуга».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GungsuhChe" pitchFamily="49" charset="-127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и нравственное поведение ребёнка –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слепок с характера родителей,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развивается в ответ на их характер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их поведение.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s_dnem_semi_pozdravleni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3347720" cy="236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mnogodetnaja-semj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071942"/>
            <a:ext cx="3482975" cy="248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/>
              <a:t>     Проводя </a:t>
            </a:r>
            <a:r>
              <a:rPr lang="ru-RU" dirty="0" smtClean="0"/>
              <a:t>свободное время с детьми, родители должны учитывать, что для детей необходимо разнообразие форм досуга. Выбор форм проведения свободного времени происходит в каждой семье с учетом ее интересов, склонностей, возможностей.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4338" name="AutoShape 2" descr="http://player.myshared.ru/347002/data/images/img3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12" descr="j04375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929198"/>
            <a:ext cx="1476375" cy="1485900"/>
          </a:xfrm>
          <a:prstGeom prst="rect">
            <a:avLst/>
          </a:prstGeom>
          <a:noFill/>
        </p:spPr>
      </p:pic>
      <p:pic>
        <p:nvPicPr>
          <p:cNvPr id="6" name="Picture 12" descr="j04375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643446"/>
            <a:ext cx="1476375" cy="1485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layer.myshared.ru/347002/data/images/img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5"/>
            <a:ext cx="7643866" cy="57435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http://player.myshared.ru/323788/data/images/img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7935751" cy="6357958"/>
          </a:xfrm>
          <a:prstGeom prst="rect">
            <a:avLst/>
          </a:prstGeom>
          <a:noFill/>
        </p:spPr>
      </p:pic>
      <p:pic>
        <p:nvPicPr>
          <p:cNvPr id="24578" name="Picture 2" descr="http://player.myshared.ru/347002/data/images/img1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643182"/>
            <a:ext cx="6500858" cy="36717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http://player.myshared.ru/347002/data/images/img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http://player.myshared.ru/347002/data/images/img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http://player.myshared.ru/347002/data/images/img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http://player.myshared.ru/347002/data/images/img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4" name="AutoShape 10" descr="http://player.myshared.ru/347002/data/images/img3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6" name="Picture 12" descr="j04375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1476375" cy="1485900"/>
          </a:xfrm>
          <a:prstGeom prst="rect">
            <a:avLst/>
          </a:prstGeom>
          <a:noFill/>
        </p:spPr>
      </p:pic>
      <p:pic>
        <p:nvPicPr>
          <p:cNvPr id="26638" name="Picture 14" descr="http://player.myshared.ru/323788/data/images/img5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428736"/>
            <a:ext cx="4429156" cy="485778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34351" y="142852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6640" name="Picture 16" descr="http://player.myshared.ru/323788/data/images/img7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071942"/>
            <a:ext cx="1792946" cy="18288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а 142 из 44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5" y="357166"/>
            <a:ext cx="8715403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воспитание ребенка влияют: </a:t>
            </a:r>
          </a:p>
          <a:p>
            <a:pPr lvl="0"/>
            <a:r>
              <a:rPr lang="ru-RU" b="1" u="sng" dirty="0" smtClean="0"/>
              <a:t>Семья - 50% </a:t>
            </a:r>
            <a:endParaRPr lang="ru-RU" dirty="0" smtClean="0"/>
          </a:p>
          <a:p>
            <a:pPr lvl="0"/>
            <a:r>
              <a:rPr lang="ru-RU" dirty="0" smtClean="0"/>
              <a:t>СМИ, телевидение  - 30%</a:t>
            </a:r>
          </a:p>
          <a:p>
            <a:pPr lvl="0"/>
            <a:r>
              <a:rPr lang="ru-RU" dirty="0" smtClean="0"/>
              <a:t>школа - 10% </a:t>
            </a:r>
          </a:p>
          <a:p>
            <a:pPr lvl="0"/>
            <a:r>
              <a:rPr lang="ru-RU" dirty="0" smtClean="0"/>
              <a:t>улица -10%.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Нравственное воспитание</a:t>
            </a:r>
            <a:r>
              <a:rPr lang="ru-RU" dirty="0" smtClean="0"/>
              <a:t> </a:t>
            </a:r>
            <a:r>
              <a:rPr lang="ru-RU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Это постепенное обогащение знаниями, умениями, опытом.</a:t>
            </a:r>
          </a:p>
          <a:p>
            <a:pPr lvl="0"/>
            <a:r>
              <a:rPr lang="ru-RU" dirty="0" smtClean="0"/>
              <a:t>Это развитие ума.</a:t>
            </a:r>
          </a:p>
          <a:p>
            <a:pPr lvl="0"/>
            <a:r>
              <a:rPr lang="ru-RU" dirty="0" smtClean="0"/>
              <a:t>Формирование отношения к добру и злу.</a:t>
            </a:r>
          </a:p>
          <a:p>
            <a:pPr lvl="0"/>
            <a:r>
              <a:rPr lang="ru-RU" dirty="0" smtClean="0"/>
              <a:t>Формирование таких качеств личности, как идейность, </a:t>
            </a:r>
            <a:r>
              <a:rPr lang="ru-RU" dirty="0" smtClean="0"/>
              <a:t>гуманизм</a:t>
            </a:r>
            <a:r>
              <a:rPr lang="ru-RU" dirty="0" smtClean="0"/>
              <a:t>, гражданственность, ответственность, трудолюбие, благородство и умение управлять собой.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Картинка 203 из 4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642918"/>
            <a:ext cx="2045158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Нравственные потребности </a:t>
            </a:r>
            <a:r>
              <a:rPr lang="ru-RU" b="1" dirty="0" smtClean="0"/>
              <a:t>начинаются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1</a:t>
            </a:r>
            <a:r>
              <a:rPr lang="ru-RU" b="1" dirty="0" smtClean="0"/>
              <a:t>.	</a:t>
            </a:r>
            <a:r>
              <a:rPr lang="ru-RU" dirty="0" smtClean="0"/>
              <a:t>с </a:t>
            </a:r>
            <a:r>
              <a:rPr lang="ru-RU" b="1" u="sng" dirty="0" smtClean="0"/>
              <a:t>отзывчивости</a:t>
            </a:r>
            <a:r>
              <a:rPr lang="ru-RU" b="1" dirty="0" smtClean="0"/>
              <a:t>, </a:t>
            </a:r>
            <a:r>
              <a:rPr lang="ru-RU" dirty="0" smtClean="0"/>
              <a:t>которую мы понимаем как способность человека </a:t>
            </a:r>
            <a:r>
              <a:rPr lang="ru-RU" dirty="0" smtClean="0"/>
              <a:t>понять затруднительное </a:t>
            </a:r>
            <a:r>
              <a:rPr lang="ru-RU" dirty="0" smtClean="0"/>
              <a:t>положение или состояние другого.</a:t>
            </a:r>
          </a:p>
          <a:p>
            <a:pPr>
              <a:buNone/>
            </a:pPr>
            <a:r>
              <a:rPr lang="ru-RU" dirty="0" smtClean="0"/>
              <a:t>     Отзывчивого </a:t>
            </a:r>
            <a:r>
              <a:rPr lang="ru-RU" dirty="0" smtClean="0"/>
              <a:t>человека обычно называют чутким, сердечным. Отзывчивость - это целый спектр чувств — сочувствие, сострадание, сопереживание. Воспитывать отзывчивость в ребёнке нужно ещё до того, как </a:t>
            </a:r>
            <a:r>
              <a:rPr lang="ru-RU" b="1" dirty="0" smtClean="0"/>
              <a:t>у </a:t>
            </a:r>
            <a:r>
              <a:rPr lang="ru-RU" dirty="0" smtClean="0"/>
              <a:t>него сложатся представления о добре, зле, долге и других </a:t>
            </a:r>
            <a:r>
              <a:rPr lang="ru-RU" dirty="0" smtClean="0"/>
              <a:t>понятиях.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Другой важнейший элемент нравственных потребностей - </a:t>
            </a:r>
            <a:r>
              <a:rPr lang="ru-RU" b="1" u="sng" dirty="0" smtClean="0"/>
              <a:t>нравственная</a:t>
            </a:r>
            <a:br>
              <a:rPr lang="ru-RU" b="1" u="sng" dirty="0" smtClean="0"/>
            </a:br>
            <a:r>
              <a:rPr lang="ru-RU" b="1" u="sng" dirty="0" smtClean="0"/>
              <a:t>установка</a:t>
            </a:r>
            <a:r>
              <a:rPr lang="ru-RU" b="1" dirty="0" smtClean="0"/>
              <a:t>, </a:t>
            </a:r>
            <a:r>
              <a:rPr lang="ru-RU" dirty="0" smtClean="0"/>
              <a:t>которую можно сформулировать так: </a:t>
            </a:r>
            <a:r>
              <a:rPr lang="ru-RU" b="1" dirty="0" smtClean="0"/>
              <a:t>«</a:t>
            </a:r>
            <a:r>
              <a:rPr lang="ru-RU" b="1" u="sng" dirty="0" smtClean="0"/>
              <a:t>Не вредить никому, а</a:t>
            </a:r>
            <a:br>
              <a:rPr lang="ru-RU" b="1" u="sng" dirty="0" smtClean="0"/>
            </a:br>
            <a:r>
              <a:rPr lang="ru-RU" b="1" u="sng" dirty="0" smtClean="0"/>
              <a:t>приносить максимум пользы</a:t>
            </a:r>
            <a:r>
              <a:rPr lang="ru-RU" b="1" dirty="0" smtClean="0"/>
              <a:t>». </a:t>
            </a:r>
            <a:r>
              <a:rPr lang="ru-RU" dirty="0" smtClean="0"/>
              <a:t>Её нужно формировать в сознании ребёнка </a:t>
            </a:r>
            <a:r>
              <a:rPr lang="ru-RU" dirty="0" smtClean="0"/>
              <a:t>с того </a:t>
            </a:r>
            <a:r>
              <a:rPr lang="ru-RU" dirty="0" smtClean="0"/>
              <a:t>времени, когда он начинает говорить. Благодаря этой установке </a:t>
            </a:r>
            <a:r>
              <a:rPr lang="ru-RU" dirty="0" smtClean="0"/>
              <a:t>ребёнок всегда </a:t>
            </a:r>
            <a:r>
              <a:rPr lang="ru-RU" dirty="0" smtClean="0"/>
              <a:t>будет стремиться к </a:t>
            </a:r>
            <a:r>
              <a:rPr lang="ru-RU" dirty="0" smtClean="0"/>
              <a:t>добру.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. Еще одним важным структурным элементом нравственных потребностей</a:t>
            </a:r>
            <a:br>
              <a:rPr lang="ru-RU" dirty="0" smtClean="0"/>
            </a:br>
            <a:r>
              <a:rPr lang="ru-RU" dirty="0" smtClean="0"/>
              <a:t>является </a:t>
            </a:r>
            <a:r>
              <a:rPr lang="ru-RU" b="1" u="sng" dirty="0" smtClean="0"/>
              <a:t>способность к деятельной доброте и непримиримость ко </a:t>
            </a:r>
            <a:r>
              <a:rPr lang="ru-RU" b="1" u="sng" dirty="0" smtClean="0"/>
              <a:t>всем проявлениям </a:t>
            </a:r>
            <a:r>
              <a:rPr lang="ru-RU" b="1" u="sng" dirty="0" smtClean="0"/>
              <a:t>зла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законы семейной жизни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1. ЗАКОН</a:t>
            </a:r>
            <a:r>
              <a:rPr lang="ru-RU" sz="2000" b="1" dirty="0" smtClean="0"/>
              <a:t>: Родители должны предъявлять единые требования к ребёнку</a:t>
            </a:r>
            <a:r>
              <a:rPr lang="ru-RU" sz="2000" b="1" dirty="0" smtClean="0"/>
              <a:t>.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2. ЗАКОН</a:t>
            </a:r>
            <a:r>
              <a:rPr lang="ru-RU" sz="2000" b="1" dirty="0" smtClean="0"/>
              <a:t>: Основы трудолюбия должны </a:t>
            </a:r>
            <a:r>
              <a:rPr lang="ru-RU" sz="2000" b="1" dirty="0" smtClean="0"/>
              <a:t>закладываться </a:t>
            </a:r>
            <a:r>
              <a:rPr lang="ru-RU" sz="2000" b="1" dirty="0" smtClean="0"/>
              <a:t>с детства</a:t>
            </a:r>
            <a:r>
              <a:rPr lang="ru-RU" sz="2000" b="1" dirty="0" smtClean="0"/>
              <a:t>.</a:t>
            </a:r>
          </a:p>
          <a:p>
            <a:pPr>
              <a:buFontTx/>
              <a:buChar char="-"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3. ЗАКОН</a:t>
            </a:r>
            <a:r>
              <a:rPr lang="ru-RU" sz="2000" b="1" dirty="0" smtClean="0"/>
              <a:t>: Ребёнок нуждается в ласке, похвале</a:t>
            </a:r>
            <a:r>
              <a:rPr lang="ru-RU" sz="2000" b="1" dirty="0" smtClean="0"/>
              <a:t>.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4. ЗАКОН</a:t>
            </a:r>
            <a:r>
              <a:rPr lang="ru-RU" sz="2000" b="1" dirty="0" smtClean="0"/>
              <a:t>: Уважительного отношения членов семьи друг к другу</a:t>
            </a:r>
            <a:r>
              <a:rPr lang="ru-RU" sz="2000" b="1" dirty="0" smtClean="0"/>
              <a:t>.</a:t>
            </a:r>
          </a:p>
          <a:p>
            <a:pPr>
              <a:buFontTx/>
              <a:buChar char="-"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5. ЗАКОН</a:t>
            </a:r>
            <a:r>
              <a:rPr lang="ru-RU" sz="2000" b="1" dirty="0" smtClean="0"/>
              <a:t>: В семье должно быть правильное и равномерное распределение материальных и моральных средств для </a:t>
            </a:r>
            <a:r>
              <a:rPr lang="ru-RU" sz="2000" b="1" dirty="0" smtClean="0"/>
              <a:t>детей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22289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ВЫВОД</a:t>
            </a:r>
            <a:r>
              <a:rPr lang="ru-RU" b="1" i="1" dirty="0" smtClean="0"/>
              <a:t>: 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Если эти законы в семье выполняются, значит, ребёнок состоится как личность.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8434" name="Picture 2" descr="Копия 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643314"/>
            <a:ext cx="1714512" cy="20955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Дети—свидетели</a:t>
            </a:r>
            <a:r>
              <a:rPr lang="ru-RU" dirty="0" smtClean="0"/>
              <a:t>,  они учатся жить у жизни.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</a:t>
            </a:r>
            <a:r>
              <a:rPr lang="ru-RU" dirty="0" smtClean="0"/>
              <a:t>: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Ребенка постоянно критикуют, он учится ... (ненавидеть). </a:t>
            </a:r>
          </a:p>
          <a:p>
            <a:pPr lvl="0"/>
            <a:r>
              <a:rPr lang="ru-RU" dirty="0" smtClean="0"/>
              <a:t>Ребенок живет во вражде, он учится... (быть агрессивным). </a:t>
            </a:r>
          </a:p>
          <a:p>
            <a:pPr lvl="0"/>
            <a:r>
              <a:rPr lang="ru-RU" dirty="0" smtClean="0"/>
              <a:t>Ребенок живет в упреках, он учится... (жить с чувством вины). </a:t>
            </a:r>
          </a:p>
          <a:p>
            <a:pPr lvl="0"/>
            <a:r>
              <a:rPr lang="ru-RU" dirty="0" smtClean="0"/>
              <a:t>Ребенок растет в терпимости, он учится... (понимать других).    </a:t>
            </a:r>
          </a:p>
          <a:p>
            <a:pPr lvl="0"/>
            <a:r>
              <a:rPr lang="ru-RU" dirty="0" smtClean="0"/>
              <a:t>Ребенка хвалят, он учится ... (быть благородным). </a:t>
            </a:r>
          </a:p>
          <a:p>
            <a:pPr lvl="0"/>
            <a:r>
              <a:rPr lang="ru-RU" dirty="0" smtClean="0"/>
              <a:t>Ребенок растет в честности, он учится ... (быть  справедливым). </a:t>
            </a:r>
          </a:p>
          <a:p>
            <a:pPr lvl="0"/>
            <a:r>
              <a:rPr lang="ru-RU" dirty="0" smtClean="0"/>
              <a:t>Ребенок растет в безопасности, он учится ... (верить в людей). </a:t>
            </a:r>
          </a:p>
          <a:p>
            <a:pPr lvl="0"/>
            <a:r>
              <a:rPr lang="ru-RU" dirty="0" smtClean="0"/>
              <a:t>Ребенка поддерживают, он учится ... (ценить себя). </a:t>
            </a:r>
          </a:p>
          <a:p>
            <a:pPr lvl="0"/>
            <a:r>
              <a:rPr lang="ru-RU" dirty="0" smtClean="0"/>
              <a:t>Ребенка высмеивают, он учится ... (быть замкнутым). </a:t>
            </a:r>
          </a:p>
          <a:p>
            <a:pPr lvl="0"/>
            <a:r>
              <a:rPr lang="ru-RU" dirty="0" smtClean="0"/>
              <a:t>Живет в понимании и дружбе, он учится ... (находить любовь в мире).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2" descr="j04375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000636"/>
            <a:ext cx="1476375" cy="1485900"/>
          </a:xfrm>
          <a:prstGeom prst="rect">
            <a:avLst/>
          </a:prstGeom>
          <a:noFill/>
        </p:spPr>
      </p:pic>
      <p:pic>
        <p:nvPicPr>
          <p:cNvPr id="17410" name="Picture 2" descr="http://player.myshared.ru/323788/data/images/img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904875" cy="723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Основными задачами семейного воспитания являются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гармоническое развитие ребенка;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забота о здоровье детей;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помощь в учении;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трудовое воспитание и помощь в выборе профессии;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помощь в социализации личности;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формирование опыта гуманных, эмоционально-нравственных отношений;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забота об общекультурном и интеллектуальном развитии;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подготовка к самовоспитанию и саморазвитию.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12" descr="j04375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85860"/>
            <a:ext cx="1476375" cy="1485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821278/data/images/img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429132"/>
            <a:ext cx="30718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Важными составляющими семейного воспитания являются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климат семейного воспитания (традиции, уют, отношения);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режим семейного воспитания;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содержание </a:t>
            </a:r>
            <a:r>
              <a:rPr lang="ru-RU" dirty="0" err="1" smtClean="0">
                <a:solidFill>
                  <a:schemeClr val="tx1"/>
                </a:solidFill>
              </a:rPr>
              <a:t>досуговой</a:t>
            </a:r>
            <a:r>
              <a:rPr lang="ru-RU" dirty="0" smtClean="0">
                <a:solidFill>
                  <a:schemeClr val="tx1"/>
                </a:solidFill>
              </a:rPr>
              <a:t> деятельности.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http://player.myshared.ru/347002/data/images/img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4470088"/>
            <a:ext cx="3643337" cy="213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306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законы семейной жизни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10</cp:revision>
  <dcterms:created xsi:type="dcterms:W3CDTF">2014-04-19T05:34:04Z</dcterms:created>
  <dcterms:modified xsi:type="dcterms:W3CDTF">2014-04-19T07:15:19Z</dcterms:modified>
</cp:coreProperties>
</file>