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2" r:id="rId4"/>
    <p:sldId id="259" r:id="rId5"/>
    <p:sldId id="265" r:id="rId6"/>
    <p:sldId id="263" r:id="rId7"/>
    <p:sldId id="264" r:id="rId8"/>
    <p:sldId id="266" r:id="rId9"/>
    <p:sldId id="267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403A8-10A5-4AFF-96D5-407AFE660E32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C735F-9E59-4C63-86C0-4AB9B3365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C735F-9E59-4C63-86C0-4AB9B33652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42722E-7933-4537-936C-054B8CDD2C6C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D7BCFD-B7EE-4A2E-8875-8372D5C37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78592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Главные и второстепенные члены предложения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Составь предложение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букв слова </a:t>
            </a:r>
            <a:r>
              <a:rPr lang="ru-RU" sz="3200" dirty="0" smtClean="0">
                <a:solidFill>
                  <a:srgbClr val="FF0000"/>
                </a:solidFill>
              </a:rPr>
              <a:t>фонарь</a:t>
            </a:r>
            <a:r>
              <a:rPr lang="ru-RU" sz="3200" dirty="0" smtClean="0"/>
              <a:t> составь предложение так, чтобы каждая следующая буква была началом следующего слова (кроме буквы </a:t>
            </a:r>
            <a:r>
              <a:rPr lang="ru-RU" sz="3200" dirty="0" err="1" smtClean="0"/>
              <a:t>ь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14324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Ф…   о…    н…   а…   р…  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286256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</a:t>
            </a:r>
            <a:r>
              <a:rPr lang="ru-RU" sz="3200" dirty="0" smtClean="0"/>
              <a:t>онари 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свещают </a:t>
            </a:r>
            <a:r>
              <a:rPr lang="ru-RU" sz="3200" dirty="0" smtClean="0">
                <a:solidFill>
                  <a:srgbClr val="FF0000"/>
                </a:solidFill>
              </a:rPr>
              <a:t>н</a:t>
            </a:r>
            <a:r>
              <a:rPr lang="ru-RU" sz="3200" dirty="0" smtClean="0"/>
              <a:t>абережные, 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ллеи, </a:t>
            </a:r>
            <a:r>
              <a:rPr lang="ru-RU" sz="3200" dirty="0" smtClean="0">
                <a:solidFill>
                  <a:srgbClr val="FF0000"/>
                </a:solidFill>
              </a:rPr>
              <a:t>р</a:t>
            </a:r>
            <a:r>
              <a:rPr lang="ru-RU" sz="3200" dirty="0" smtClean="0"/>
              <a:t>ешётки.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Примерные предложения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Федя Орлов нашёл атлас России.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64305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Финансист Олег написал адрес ресторана.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35743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Фонтан открыли на аллее России.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14324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Фазаны оказались на аллее Решетникова.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85762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Физики освоили новый атомный реактор.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572008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каком предложении отсутствует подлежащее?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Кластер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2928926" y="785794"/>
            <a:ext cx="2928958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Члены предложения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472" y="1785926"/>
            <a:ext cx="2357454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29322" y="1714488"/>
            <a:ext cx="2643206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10800000" flipV="1">
            <a:off x="2714612" y="1500174"/>
            <a:ext cx="21431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6"/>
          </p:cNvCxnSpPr>
          <p:nvPr/>
        </p:nvCxnSpPr>
        <p:spPr>
          <a:xfrm>
            <a:off x="5857884" y="1500174"/>
            <a:ext cx="35719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8662" y="207167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главные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200024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второстепенные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357158" y="3214686"/>
            <a:ext cx="857256" cy="2286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28794" y="3286124"/>
            <a:ext cx="857256" cy="2214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4214810" y="2857496"/>
            <a:ext cx="1285884" cy="18573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5643570" y="4000504"/>
            <a:ext cx="1143008" cy="20002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7250925" y="2893215"/>
            <a:ext cx="1285884" cy="2214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5" idx="3"/>
          </p:cNvCxnSpPr>
          <p:nvPr/>
        </p:nvCxnSpPr>
        <p:spPr>
          <a:xfrm rot="5400000">
            <a:off x="624679" y="2851214"/>
            <a:ext cx="381704" cy="202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5"/>
          </p:cNvCxnSpPr>
          <p:nvPr/>
        </p:nvCxnSpPr>
        <p:spPr>
          <a:xfrm rot="5400000">
            <a:off x="2351140" y="2982141"/>
            <a:ext cx="453142" cy="119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3"/>
          </p:cNvCxnSpPr>
          <p:nvPr/>
        </p:nvCxnSpPr>
        <p:spPr>
          <a:xfrm rot="5400000">
            <a:off x="5742959" y="2569795"/>
            <a:ext cx="331189" cy="815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4"/>
          </p:cNvCxnSpPr>
          <p:nvPr/>
        </p:nvCxnSpPr>
        <p:spPr>
          <a:xfrm rot="5400000">
            <a:off x="6090057" y="3196828"/>
            <a:ext cx="1357324" cy="964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5"/>
          </p:cNvCxnSpPr>
          <p:nvPr/>
        </p:nvCxnSpPr>
        <p:spPr>
          <a:xfrm rot="5400000">
            <a:off x="7927638" y="3028322"/>
            <a:ext cx="474065" cy="415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-126388" y="405542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подлежащее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1480967" y="416258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сказуемое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00496" y="3214686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зависят от</a:t>
            </a:r>
          </a:p>
          <a:p>
            <a:r>
              <a:rPr lang="ru-RU" sz="2400" dirty="0" smtClean="0"/>
              <a:t> главных и</a:t>
            </a:r>
          </a:p>
          <a:p>
            <a:r>
              <a:rPr lang="ru-RU" sz="2400" dirty="0" smtClean="0"/>
              <a:t>     вт. чл.</a:t>
            </a:r>
            <a:endParaRPr lang="ru-R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286380" y="464344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отвечают на</a:t>
            </a:r>
          </a:p>
          <a:p>
            <a:r>
              <a:rPr lang="ru-RU" sz="2400" dirty="0" smtClean="0"/>
              <a:t>   вопросы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215174" y="3429000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дополняют, уточняют, поясняют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4" grpId="0"/>
      <p:bldP spid="35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Лесенка знаний</a:t>
            </a:r>
            <a:endParaRPr lang="ru-RU" sz="4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71470" y="6215082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58" y="5786454"/>
            <a:ext cx="12858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142976" y="5286388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43042" y="4786322"/>
            <a:ext cx="1500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643174" y="4286256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43240" y="3786190"/>
            <a:ext cx="192882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034" y="471488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85918" y="3714752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Б</a:t>
            </a:r>
            <a:endParaRPr lang="ru-RU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714620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В</a:t>
            </a:r>
            <a:endParaRPr lang="ru-RU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6000768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Ничего не понял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1785918" y="492919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Всё понятно, было интересно 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678" y="385762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Хочу узнать больше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71546"/>
            <a:ext cx="1776410" cy="2286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1429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Загадка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214422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Дом – стеклянный пузырёк,</a:t>
            </a:r>
          </a:p>
          <a:p>
            <a:r>
              <a:rPr lang="ru-RU" sz="4000" dirty="0" smtClean="0"/>
              <a:t>А живёт в нём огонёк.</a:t>
            </a:r>
          </a:p>
          <a:p>
            <a:r>
              <a:rPr lang="ru-RU" sz="4000" dirty="0" smtClean="0"/>
              <a:t>Днём он спит, а как проснётся, </a:t>
            </a:r>
          </a:p>
          <a:p>
            <a:r>
              <a:rPr lang="ru-RU" sz="4000" dirty="0" smtClean="0"/>
              <a:t>Ярким пламенем зажжётся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357187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(</a:t>
            </a:r>
            <a:r>
              <a:rPr lang="ru-RU" sz="3600" dirty="0" smtClean="0">
                <a:solidFill>
                  <a:srgbClr val="0070C0"/>
                </a:solidFill>
              </a:rPr>
              <a:t>фонарь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907" t="2392" r="15697" b="4306"/>
          <a:stretch>
            <a:fillRect/>
          </a:stretch>
        </p:blipFill>
        <p:spPr bwMode="auto">
          <a:xfrm>
            <a:off x="714348" y="3786190"/>
            <a:ext cx="200026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500"/>
          <a:stretch>
            <a:fillRect/>
          </a:stretch>
        </p:blipFill>
        <p:spPr bwMode="auto">
          <a:xfrm>
            <a:off x="3143240" y="3857628"/>
            <a:ext cx="2857500" cy="264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451" t="2636" r="6862" b="15641"/>
          <a:stretch>
            <a:fillRect/>
          </a:stretch>
        </p:blipFill>
        <p:spPr bwMode="auto">
          <a:xfrm>
            <a:off x="6143636" y="4143380"/>
            <a:ext cx="264320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42860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50017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нарь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428728" y="1571612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00232" y="150017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нарик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150017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нарный (столб)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150017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нарщик</a:t>
            </a:r>
            <a:endParaRPr lang="ru-RU" sz="2800" dirty="0"/>
          </a:p>
        </p:txBody>
      </p:sp>
      <p:sp>
        <p:nvSpPr>
          <p:cNvPr id="16" name="Арка 15"/>
          <p:cNvSpPr/>
          <p:nvPr/>
        </p:nvSpPr>
        <p:spPr>
          <a:xfrm>
            <a:off x="785786" y="1428736"/>
            <a:ext cx="857256" cy="214314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2143108" y="1428736"/>
            <a:ext cx="857256" cy="214314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3786182" y="1428736"/>
            <a:ext cx="928694" cy="214314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>
            <a:off x="6786578" y="1500174"/>
            <a:ext cx="928694" cy="214314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278605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Происхождение слова 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4000504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Фонарь </a:t>
            </a:r>
            <a:r>
              <a:rPr lang="ru-RU" b="1" i="1" dirty="0" smtClean="0"/>
              <a:t> -  </a:t>
            </a:r>
            <a:r>
              <a:rPr lang="ru-RU" sz="2800" dirty="0" smtClean="0"/>
              <a:t>(греч. </a:t>
            </a:r>
            <a:r>
              <a:rPr lang="ru-RU" sz="2800" i="1" dirty="0" err="1" smtClean="0"/>
              <a:t>fanarion</a:t>
            </a:r>
            <a:r>
              <a:rPr lang="ru-RU" sz="2800" dirty="0" smtClean="0"/>
              <a:t>, уменьшит. от </a:t>
            </a:r>
            <a:r>
              <a:rPr lang="ru-RU" sz="2800" dirty="0" err="1" smtClean="0"/>
              <a:t>o</a:t>
            </a:r>
            <a:r>
              <a:rPr lang="ru-RU" sz="2800" dirty="0" smtClean="0"/>
              <a:t> </a:t>
            </a:r>
            <a:r>
              <a:rPr lang="ru-RU" sz="2800" i="1" dirty="0" err="1" smtClean="0"/>
              <a:t>fanoV</a:t>
            </a:r>
            <a:r>
              <a:rPr lang="ru-RU" sz="2800" dirty="0" smtClean="0"/>
              <a:t> - светоч, факел)</a:t>
            </a:r>
            <a:endParaRPr lang="ru-RU" sz="2800" dirty="0"/>
          </a:p>
        </p:txBody>
      </p:sp>
      <p:pic>
        <p:nvPicPr>
          <p:cNvPr id="17" name="Рисунок 16"/>
          <p:cNvPicPr/>
          <p:nvPr/>
        </p:nvPicPr>
        <p:blipFill>
          <a:blip r:embed="rId3"/>
          <a:srcRect l="58200" b="47000"/>
          <a:stretch>
            <a:fillRect/>
          </a:stretch>
        </p:blipFill>
        <p:spPr bwMode="auto">
          <a:xfrm>
            <a:off x="7072330" y="2000240"/>
            <a:ext cx="1633535" cy="216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6" grpId="0" animBg="1"/>
      <p:bldP spid="18" grpId="0" animBg="1"/>
      <p:bldP spid="20" grpId="0" animBg="1"/>
      <p:bldP spid="22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214282" y="1500174"/>
            <a:ext cx="421484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643446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Фонарь - (</a:t>
            </a:r>
            <a:r>
              <a:rPr lang="ru-RU" sz="2800" i="1" dirty="0" smtClean="0"/>
              <a:t>в авиации</a:t>
            </a:r>
            <a:r>
              <a:rPr lang="ru-RU" sz="2800" dirty="0" smtClean="0"/>
              <a:t>) </a:t>
            </a:r>
          </a:p>
          <a:p>
            <a:r>
              <a:rPr lang="ru-RU" sz="2800" dirty="0" smtClean="0"/>
              <a:t>остеклённая</a:t>
            </a:r>
          </a:p>
          <a:p>
            <a:r>
              <a:rPr lang="ru-RU" sz="2800" dirty="0" smtClean="0"/>
              <a:t> кабина самолёта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35716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Лексическое значение слова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307183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00562" y="4643446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Фонарь – (в архитектуре)-</a:t>
            </a:r>
          </a:p>
          <a:p>
            <a:r>
              <a:rPr lang="ru-RU" sz="2800" dirty="0" smtClean="0"/>
              <a:t>стеклянный просвет в крыше для пропуска света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Подберите к существительному </a:t>
            </a:r>
            <a:r>
              <a:rPr lang="ru-RU" sz="3600" i="1" dirty="0" smtClean="0">
                <a:solidFill>
                  <a:srgbClr val="0070C0"/>
                </a:solidFill>
              </a:rPr>
              <a:t>фонарь </a:t>
            </a:r>
            <a:r>
              <a:rPr lang="ru-RU" sz="3600" dirty="0" smtClean="0"/>
              <a:t>подходящий по смыслу глагол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Фонарь (что делает?)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185736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светит, горит, освещает, мерцает, качается, стоит, украшает, служит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50017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сущ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150017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глагол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58200" b="47000"/>
          <a:stretch>
            <a:fillRect/>
          </a:stretch>
        </p:blipFill>
        <p:spPr bwMode="auto">
          <a:xfrm>
            <a:off x="928662" y="2857496"/>
            <a:ext cx="1990725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Найди «лишнее» слово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существительное</a:t>
            </a:r>
          </a:p>
          <a:p>
            <a:r>
              <a:rPr lang="ru-RU" sz="2800" dirty="0" smtClean="0"/>
              <a:t>прилагательное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21455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сказуемое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643182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глагол</a:t>
            </a:r>
          </a:p>
          <a:p>
            <a:r>
              <a:rPr lang="ru-RU" sz="2800" dirty="0" smtClean="0"/>
              <a:t>местоимение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1357298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приставка</a:t>
            </a:r>
          </a:p>
          <a:p>
            <a:r>
              <a:rPr lang="ru-RU" sz="2800" dirty="0" smtClean="0"/>
              <a:t>корень</a:t>
            </a:r>
          </a:p>
          <a:p>
            <a:r>
              <a:rPr lang="ru-RU" sz="2800" dirty="0" smtClean="0"/>
              <a:t>суффикс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264318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подлежащее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314324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основа</a:t>
            </a:r>
            <a:endParaRPr lang="ru-RU" sz="2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1472" y="5572140"/>
            <a:ext cx="23574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1472" y="5715016"/>
            <a:ext cx="23574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H="1" flipV="1">
            <a:off x="4572000" y="5429264"/>
            <a:ext cx="2571768" cy="29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034" y="585789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Грамматическая основа предложения</a:t>
            </a:r>
            <a:endParaRPr lang="ru-RU" sz="3200" dirty="0"/>
          </a:p>
        </p:txBody>
      </p:sp>
      <p:pic>
        <p:nvPicPr>
          <p:cNvPr id="15" name="Рисунок 14"/>
          <p:cNvPicPr/>
          <p:nvPr/>
        </p:nvPicPr>
        <p:blipFill>
          <a:blip r:embed="rId2"/>
          <a:srcRect l="58200" b="47000"/>
          <a:stretch>
            <a:fillRect/>
          </a:stretch>
        </p:blipFill>
        <p:spPr bwMode="auto">
          <a:xfrm>
            <a:off x="6643702" y="214290"/>
            <a:ext cx="1990725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26 0.06521 L -0.00226 0.39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2143116"/>
            <a:ext cx="328614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Горят фонари.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38576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(как?)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4" y="385762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(какие?)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28662" y="535782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Ярко горят уличные фонари.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57158" y="214290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Главные и второстепенные члены предложения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endCxn id="26" idx="3"/>
          </p:cNvCxnSpPr>
          <p:nvPr/>
        </p:nvCxnSpPr>
        <p:spPr>
          <a:xfrm rot="10800000" flipH="1">
            <a:off x="5072066" y="6042558"/>
            <a:ext cx="15716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28662" y="58578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--    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285852" y="58578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--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643042" y="58578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--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42910" y="58578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---</a:t>
            </a:r>
            <a:endParaRPr lang="ru-RU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43108" y="6000768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143108" y="6143644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2678893" y="3464719"/>
            <a:ext cx="71438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6200000" flipH="1">
            <a:off x="4607719" y="3321843"/>
            <a:ext cx="71438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786050" y="2714620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714612" y="2857496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000496" y="2714620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кругленная соединительная линия 82"/>
          <p:cNvCxnSpPr/>
          <p:nvPr/>
        </p:nvCxnSpPr>
        <p:spPr>
          <a:xfrm>
            <a:off x="3357554" y="6000768"/>
            <a:ext cx="142876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кругленная соединительная линия 84"/>
          <p:cNvCxnSpPr/>
          <p:nvPr/>
        </p:nvCxnSpPr>
        <p:spPr>
          <a:xfrm flipV="1">
            <a:off x="3500430" y="6000768"/>
            <a:ext cx="142876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кругленная соединительная линия 86"/>
          <p:cNvCxnSpPr/>
          <p:nvPr/>
        </p:nvCxnSpPr>
        <p:spPr>
          <a:xfrm>
            <a:off x="3643306" y="6000768"/>
            <a:ext cx="142876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кругленная соединительная линия 88"/>
          <p:cNvCxnSpPr/>
          <p:nvPr/>
        </p:nvCxnSpPr>
        <p:spPr>
          <a:xfrm flipV="1">
            <a:off x="3786182" y="6000768"/>
            <a:ext cx="142876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/>
          <p:nvPr/>
        </p:nvCxnSpPr>
        <p:spPr>
          <a:xfrm>
            <a:off x="3929058" y="6000768"/>
            <a:ext cx="142876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hape 92"/>
          <p:cNvCxnSpPr>
            <a:endCxn id="19" idx="2"/>
          </p:cNvCxnSpPr>
          <p:nvPr/>
        </p:nvCxnSpPr>
        <p:spPr>
          <a:xfrm flipV="1">
            <a:off x="4071934" y="6004157"/>
            <a:ext cx="107157" cy="68049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кругленная соединительная линия 96"/>
          <p:cNvCxnSpPr/>
          <p:nvPr/>
        </p:nvCxnSpPr>
        <p:spPr>
          <a:xfrm flipV="1">
            <a:off x="4286248" y="6000768"/>
            <a:ext cx="142876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кругленная соединительная линия 98"/>
          <p:cNvCxnSpPr/>
          <p:nvPr/>
        </p:nvCxnSpPr>
        <p:spPr>
          <a:xfrm>
            <a:off x="4429124" y="6000768"/>
            <a:ext cx="142876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кругленная соединительная линия 100"/>
          <p:cNvCxnSpPr/>
          <p:nvPr/>
        </p:nvCxnSpPr>
        <p:spPr>
          <a:xfrm flipV="1">
            <a:off x="4572000" y="6000768"/>
            <a:ext cx="142876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кругленная соединительная линия 102"/>
          <p:cNvCxnSpPr/>
          <p:nvPr/>
        </p:nvCxnSpPr>
        <p:spPr>
          <a:xfrm rot="16200000" flipH="1">
            <a:off x="4714876" y="6000768"/>
            <a:ext cx="71438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hape 106"/>
          <p:cNvCxnSpPr>
            <a:stCxn id="19" idx="2"/>
          </p:cNvCxnSpPr>
          <p:nvPr/>
        </p:nvCxnSpPr>
        <p:spPr>
          <a:xfrm rot="16200000" flipH="1">
            <a:off x="4198645" y="5984602"/>
            <a:ext cx="68049" cy="107157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072066" y="514351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сущ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214678" y="514351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прилаг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000232" y="514351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глаг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85786" y="514351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нареч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9" grpId="0"/>
      <p:bldP spid="30" grpId="0"/>
      <p:bldP spid="31" grpId="0"/>
      <p:bldP spid="32" grpId="0"/>
      <p:bldP spid="108" grpId="0"/>
      <p:bldP spid="109" grpId="0"/>
      <p:bldP spid="110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7" y="357166"/>
          <a:ext cx="7477158" cy="6195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2386"/>
                <a:gridCol w="2492386"/>
                <a:gridCol w="2492386"/>
              </a:tblGrid>
              <a:tr h="1608738">
                <a:tc>
                  <a:txBody>
                    <a:bodyPr/>
                    <a:lstStyle/>
                    <a:p>
                      <a:pPr algn="ctr"/>
                      <a:r>
                        <a:rPr lang="ru-RU" sz="4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знаю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хочу  узнать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узнал</a:t>
                      </a:r>
                      <a:endParaRPr lang="ru-RU" sz="4400" dirty="0"/>
                    </a:p>
                  </a:txBody>
                  <a:tcPr/>
                </a:tc>
              </a:tr>
              <a:tr h="458633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2000240"/>
            <a:ext cx="24288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слова в предложениях – члены предложения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подлежащее и сказуемое – главные члены предложения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что обозначает подлежащее, на какие вопросы отвечает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что обозначает сказуемое, на какие вопросы отвечает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второстепенные члены – не главные, вторые по важности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200024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зачем нужны второстепенные члены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292893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как они связаны с главными членами и другими членами предложения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4214818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как называются второстепенные члены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5214950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как нужно подчёркивать второстепенные члены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Составьте предложения из слов: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07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они, путь, горожанам, освещают, вечером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328612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Вечером они освещают путь горожанам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64305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украшают, наш, старинные, днём, фонари, город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57200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Днём старинные фонари украшают наш город.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927</TotalTime>
  <Words>403</Words>
  <Application>Microsoft Office PowerPoint</Application>
  <PresentationFormat>Экран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лицей</cp:lastModifiedBy>
  <cp:revision>101</cp:revision>
  <dcterms:created xsi:type="dcterms:W3CDTF">2012-04-08T04:44:50Z</dcterms:created>
  <dcterms:modified xsi:type="dcterms:W3CDTF">2015-01-15T13:02:32Z</dcterms:modified>
</cp:coreProperties>
</file>