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147" autoAdjust="0"/>
    <p:restoredTop sz="94660"/>
  </p:normalViewPr>
  <p:slideViewPr>
    <p:cSldViewPr>
      <p:cViewPr varScale="1">
        <p:scale>
          <a:sx n="68" d="100"/>
          <a:sy n="68" d="100"/>
        </p:scale>
        <p:origin x="-59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bg>
      <p:bgRef idx="1002">
        <a:schemeClr val="bg2"/>
      </p:bgRef>
    </p:bg>
    <p:spTree>
      <p:nvGrpSpPr>
        <p:cNvPr id="1" name=""/>
        <p:cNvGrpSpPr/>
        <p:nvPr/>
      </p:nvGrpSpPr>
      <p:grpSpPr>
        <a:xfrm>
          <a:off x="0" y="0"/>
          <a:ext cx="0" cy="0"/>
          <a:chOff x="0" y="0"/>
          <a:chExt cx="0" cy="0"/>
        </a:xfrm>
      </p:grpSpPr>
      <p:sp>
        <p:nvSpPr>
          <p:cNvPr id="9" name="Заголовок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30" name="Дата 29"/>
          <p:cNvSpPr>
            <a:spLocks noGrp="1"/>
          </p:cNvSpPr>
          <p:nvPr>
            <p:ph type="dt" sz="half" idx="10"/>
          </p:nvPr>
        </p:nvSpPr>
        <p:spPr/>
        <p:txBody>
          <a:bodyPr/>
          <a:lstStyle/>
          <a:p>
            <a:fld id="{3CC45187-E7A1-4FFF-996F-C932CDDC183E}" type="datetimeFigureOut">
              <a:rPr lang="ru-RU" smtClean="0"/>
              <a:pPr/>
              <a:t>26.02.2014</a:t>
            </a:fld>
            <a:endParaRPr lang="ru-RU"/>
          </a:p>
        </p:txBody>
      </p:sp>
      <p:sp>
        <p:nvSpPr>
          <p:cNvPr id="19" name="Нижний колонтитул 18"/>
          <p:cNvSpPr>
            <a:spLocks noGrp="1"/>
          </p:cNvSpPr>
          <p:nvPr>
            <p:ph type="ftr" sz="quarter" idx="11"/>
          </p:nvPr>
        </p:nvSpPr>
        <p:spPr/>
        <p:txBody>
          <a:bodyPr/>
          <a:lstStyle/>
          <a:p>
            <a:endParaRPr lang="ru-RU"/>
          </a:p>
        </p:txBody>
      </p:sp>
      <p:sp>
        <p:nvSpPr>
          <p:cNvPr id="27" name="Номер слайда 26"/>
          <p:cNvSpPr>
            <a:spLocks noGrp="1"/>
          </p:cNvSpPr>
          <p:nvPr>
            <p:ph type="sldNum" sz="quarter" idx="12"/>
          </p:nvPr>
        </p:nvSpPr>
        <p:spPr/>
        <p:txBody>
          <a:bodyPr/>
          <a:lstStyle/>
          <a:p>
            <a:fld id="{6CCD975A-EC44-42FA-862B-FAEBCA1EB2DF}"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3CC45187-E7A1-4FFF-996F-C932CDDC183E}" type="datetimeFigureOut">
              <a:rPr lang="ru-RU" smtClean="0"/>
              <a:pPr/>
              <a:t>26.02.2014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CCD975A-EC44-42FA-862B-FAEBCA1EB2DF}"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914401"/>
            <a:ext cx="2057400" cy="5211763"/>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914401"/>
            <a:ext cx="6019800" cy="5211763"/>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3CC45187-E7A1-4FFF-996F-C932CDDC183E}" type="datetimeFigureOut">
              <a:rPr lang="ru-RU" smtClean="0"/>
              <a:pPr/>
              <a:t>26.02.2014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CCD975A-EC44-42FA-862B-FAEBCA1EB2DF}"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3CC45187-E7A1-4FFF-996F-C932CDDC183E}" type="datetimeFigureOut">
              <a:rPr lang="ru-RU" smtClean="0"/>
              <a:pPr/>
              <a:t>26.02.2014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CCD975A-EC44-42FA-862B-FAEBCA1EB2DF}"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2">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3CC45187-E7A1-4FFF-996F-C932CDDC183E}" type="datetimeFigureOut">
              <a:rPr lang="ru-RU" smtClean="0"/>
              <a:pPr/>
              <a:t>26.02.2014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CCD975A-EC44-42FA-862B-FAEBCA1EB2DF}"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3CC45187-E7A1-4FFF-996F-C932CDDC183E}" type="datetimeFigureOut">
              <a:rPr lang="ru-RU" smtClean="0"/>
              <a:pPr/>
              <a:t>26.02.2014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6CCD975A-EC44-42FA-862B-FAEBCA1EB2DF}"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tIns="45720" anchor="b"/>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3CC45187-E7A1-4FFF-996F-C932CDDC183E}" type="datetimeFigureOut">
              <a:rPr lang="ru-RU" smtClean="0"/>
              <a:pPr/>
              <a:t>26.02.2014</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6CCD975A-EC44-42FA-862B-FAEBCA1EB2DF}"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3CC45187-E7A1-4FFF-996F-C932CDDC183E}" type="datetimeFigureOut">
              <a:rPr lang="ru-RU" smtClean="0"/>
              <a:pPr/>
              <a:t>26.02.2014</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6CCD975A-EC44-42FA-862B-FAEBCA1EB2DF}"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3CC45187-E7A1-4FFF-996F-C932CDDC183E}" type="datetimeFigureOut">
              <a:rPr lang="ru-RU" smtClean="0"/>
              <a:pPr/>
              <a:t>26.02.2014</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6CCD975A-EC44-42FA-862B-FAEBCA1EB2DF}"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3CC45187-E7A1-4FFF-996F-C932CDDC183E}" type="datetimeFigureOut">
              <a:rPr lang="ru-RU" smtClean="0"/>
              <a:pPr/>
              <a:t>26.02.2014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6CCD975A-EC44-42FA-862B-FAEBCA1EB2DF}"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Прямоугольник с одним вырезанным скругленным углом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Прямоугольный треугольник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Заголовок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ru-RU" smtClean="0"/>
              <a:t>Образец заголовка</a:t>
            </a:r>
            <a:endParaRPr kumimoji="0" lang="en-US"/>
          </a:p>
        </p:txBody>
      </p:sp>
      <p:sp>
        <p:nvSpPr>
          <p:cNvPr id="4" name="Текст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3CC45187-E7A1-4FFF-996F-C932CDDC183E}" type="datetimeFigureOut">
              <a:rPr lang="ru-RU" smtClean="0"/>
              <a:pPr/>
              <a:t>26.02.2014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a:xfrm>
            <a:off x="8077200" y="6356350"/>
            <a:ext cx="609600" cy="365125"/>
          </a:xfrm>
        </p:spPr>
        <p:txBody>
          <a:bodyPr/>
          <a:lstStyle/>
          <a:p>
            <a:fld id="{6CCD975A-EC44-42FA-862B-FAEBCA1EB2DF}" type="slidenum">
              <a:rPr lang="ru-RU" smtClean="0"/>
              <a:pPr/>
              <a:t>‹#›</a:t>
            </a:fld>
            <a:endParaRPr lang="ru-RU"/>
          </a:p>
        </p:txBody>
      </p:sp>
      <p:sp>
        <p:nvSpPr>
          <p:cNvPr id="3" name="Рисунок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ru-RU" smtClean="0"/>
              <a:t>Вставка рисунка</a:t>
            </a:r>
            <a:endParaRPr kumimoji="0" lang="en-US" dirty="0"/>
          </a:p>
        </p:txBody>
      </p:sp>
      <p:sp>
        <p:nvSpPr>
          <p:cNvPr id="10" name="Полилиния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Полилиния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Полилиния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Полилиния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Заголовок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ru-RU" smtClean="0"/>
              <a:t>Образец заголовка</a:t>
            </a:r>
            <a:endParaRPr kumimoji="0" lang="en-US"/>
          </a:p>
        </p:txBody>
      </p:sp>
      <p:sp>
        <p:nvSpPr>
          <p:cNvPr id="30" name="Текст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3CC45187-E7A1-4FFF-996F-C932CDDC183E}" type="datetimeFigureOut">
              <a:rPr lang="ru-RU" smtClean="0"/>
              <a:pPr/>
              <a:t>26.02.2014</a:t>
            </a:fld>
            <a:endParaRPr lang="ru-RU"/>
          </a:p>
        </p:txBody>
      </p:sp>
      <p:sp>
        <p:nvSpPr>
          <p:cNvPr id="22" name="Нижний колонтитул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ru-RU"/>
          </a:p>
        </p:txBody>
      </p:sp>
      <p:sp>
        <p:nvSpPr>
          <p:cNvPr id="18" name="Номер слайда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6CCD975A-EC44-42FA-862B-FAEBCA1EB2DF}" type="slidenum">
              <a:rPr lang="ru-RU" smtClean="0"/>
              <a:pPr/>
              <a:t>‹#›</a:t>
            </a:fld>
            <a:endParaRPr lang="ru-RU"/>
          </a:p>
        </p:txBody>
      </p:sp>
      <p:grpSp>
        <p:nvGrpSpPr>
          <p:cNvPr id="2" name="Группа 1"/>
          <p:cNvGrpSpPr/>
          <p:nvPr/>
        </p:nvGrpSpPr>
        <p:grpSpPr>
          <a:xfrm>
            <a:off x="-19017" y="202408"/>
            <a:ext cx="9180548" cy="649224"/>
            <a:chOff x="-19045" y="216550"/>
            <a:chExt cx="9180548" cy="649224"/>
          </a:xfrm>
        </p:grpSpPr>
        <p:sp>
          <p:nvSpPr>
            <p:cNvPr id="12" name="Полилиния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Полилиния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142976" y="533400"/>
            <a:ext cx="7500990" cy="2824162"/>
          </a:xfrm>
        </p:spPr>
        <p:txBody>
          <a:bodyPr/>
          <a:lstStyle/>
          <a:p>
            <a:r>
              <a:rPr lang="ru-RU" dirty="0" smtClean="0">
                <a:solidFill>
                  <a:srgbClr val="00B050"/>
                </a:solidFill>
              </a:rPr>
              <a:t>«</a:t>
            </a:r>
            <a:r>
              <a:rPr lang="ru-RU" dirty="0" err="1" smtClean="0">
                <a:solidFill>
                  <a:srgbClr val="00B050"/>
                </a:solidFill>
              </a:rPr>
              <a:t>Куркак</a:t>
            </a:r>
            <a:r>
              <a:rPr lang="ru-RU" dirty="0" smtClean="0">
                <a:solidFill>
                  <a:srgbClr val="00B050"/>
                </a:solidFill>
              </a:rPr>
              <a:t> </a:t>
            </a:r>
            <a:r>
              <a:rPr lang="ru-RU" dirty="0" err="1" smtClean="0">
                <a:solidFill>
                  <a:srgbClr val="00B050"/>
                </a:solidFill>
              </a:rPr>
              <a:t>юлдаш</a:t>
            </a:r>
            <a:r>
              <a:rPr lang="ru-RU" dirty="0" smtClean="0">
                <a:solidFill>
                  <a:srgbClr val="00B050"/>
                </a:solidFill>
              </a:rPr>
              <a:t>» тексты </a:t>
            </a:r>
            <a:r>
              <a:rPr lang="ru-RU" dirty="0" err="1" smtClean="0">
                <a:solidFill>
                  <a:srgbClr val="00B050"/>
                </a:solidFill>
              </a:rPr>
              <a:t>өстендә эш</a:t>
            </a:r>
            <a:endParaRPr lang="ru-RU" dirty="0">
              <a:solidFill>
                <a:srgbClr val="00B050"/>
              </a:solidFill>
            </a:endParaRPr>
          </a:p>
        </p:txBody>
      </p:sp>
    </p:spTree>
  </p:cSld>
  <p:clrMapOvr>
    <a:masterClrMapping/>
  </p:clrMapOvr>
  <p:transition>
    <p:wipe di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14348" y="2214554"/>
            <a:ext cx="7239000" cy="4251968"/>
          </a:xfrm>
        </p:spPr>
        <p:txBody>
          <a:bodyPr>
            <a:noAutofit/>
          </a:bodyPr>
          <a:lstStyle/>
          <a:p>
            <a:r>
              <a:rPr lang="tt-RU" sz="4000" dirty="0" smtClean="0">
                <a:solidFill>
                  <a:schemeClr val="accent1"/>
                </a:solidFill>
              </a:rPr>
              <a:t>Уңай                         Тискәре </a:t>
            </a:r>
            <a:r>
              <a:rPr lang="ru-RU" sz="4000" dirty="0" smtClean="0"/>
              <a:t/>
            </a:r>
            <a:br>
              <a:rPr lang="ru-RU" sz="4000" dirty="0" smtClean="0"/>
            </a:br>
            <a:r>
              <a:rPr lang="tt-RU" sz="4000" dirty="0" smtClean="0">
                <a:solidFill>
                  <a:srgbClr val="00B050"/>
                </a:solidFill>
              </a:rPr>
              <a:t>Яхшы                        начар</a:t>
            </a:r>
            <a:r>
              <a:rPr lang="ru-RU" sz="4000" dirty="0" smtClean="0">
                <a:solidFill>
                  <a:srgbClr val="00B050"/>
                </a:solidFill>
              </a:rPr>
              <a:t/>
            </a:r>
            <a:br>
              <a:rPr lang="ru-RU" sz="4000" dirty="0" smtClean="0">
                <a:solidFill>
                  <a:srgbClr val="00B050"/>
                </a:solidFill>
              </a:rPr>
            </a:br>
            <a:r>
              <a:rPr lang="tt-RU" sz="4000" dirty="0" smtClean="0">
                <a:solidFill>
                  <a:srgbClr val="00B050"/>
                </a:solidFill>
              </a:rPr>
              <a:t>Гадел                        гадел түгел</a:t>
            </a:r>
            <a:r>
              <a:rPr lang="ru-RU" sz="4000" dirty="0" smtClean="0">
                <a:solidFill>
                  <a:srgbClr val="00B050"/>
                </a:solidFill>
              </a:rPr>
              <a:t/>
            </a:r>
            <a:br>
              <a:rPr lang="ru-RU" sz="4000" dirty="0" smtClean="0">
                <a:solidFill>
                  <a:srgbClr val="00B050"/>
                </a:solidFill>
              </a:rPr>
            </a:br>
            <a:r>
              <a:rPr lang="tt-RU" sz="4000" dirty="0" smtClean="0">
                <a:solidFill>
                  <a:srgbClr val="00B050"/>
                </a:solidFill>
              </a:rPr>
              <a:t>намуслы                  намуссыз</a:t>
            </a:r>
            <a:r>
              <a:rPr lang="ru-RU" sz="4000" dirty="0" smtClean="0">
                <a:solidFill>
                  <a:srgbClr val="00B050"/>
                </a:solidFill>
              </a:rPr>
              <a:t/>
            </a:r>
            <a:br>
              <a:rPr lang="ru-RU" sz="4000" dirty="0" smtClean="0">
                <a:solidFill>
                  <a:srgbClr val="00B050"/>
                </a:solidFill>
              </a:rPr>
            </a:br>
            <a:r>
              <a:rPr lang="tt-RU" sz="4000" dirty="0" smtClean="0">
                <a:solidFill>
                  <a:srgbClr val="00B050"/>
                </a:solidFill>
              </a:rPr>
              <a:t>игътибарлы            игътибарсыз</a:t>
            </a:r>
            <a:r>
              <a:rPr lang="ru-RU" sz="4000" dirty="0" smtClean="0">
                <a:solidFill>
                  <a:srgbClr val="00B050"/>
                </a:solidFill>
              </a:rPr>
              <a:t/>
            </a:r>
            <a:br>
              <a:rPr lang="ru-RU" sz="4000" dirty="0" smtClean="0">
                <a:solidFill>
                  <a:srgbClr val="00B050"/>
                </a:solidFill>
              </a:rPr>
            </a:br>
            <a:r>
              <a:rPr lang="tt-RU" sz="4000" dirty="0" smtClean="0">
                <a:solidFill>
                  <a:srgbClr val="00B050"/>
                </a:solidFill>
              </a:rPr>
              <a:t>батыр                       куркак</a:t>
            </a:r>
            <a:r>
              <a:rPr lang="ru-RU" sz="4000" dirty="0" smtClean="0">
                <a:solidFill>
                  <a:srgbClr val="00B050"/>
                </a:solidFill>
              </a:rPr>
              <a:t/>
            </a:r>
            <a:br>
              <a:rPr lang="ru-RU" sz="4000" dirty="0" smtClean="0">
                <a:solidFill>
                  <a:srgbClr val="00B050"/>
                </a:solidFill>
              </a:rPr>
            </a:br>
            <a:r>
              <a:rPr lang="tt-RU" sz="4000" dirty="0" smtClean="0">
                <a:solidFill>
                  <a:srgbClr val="00B050"/>
                </a:solidFill>
              </a:rPr>
              <a:t>ярдәмчел                тупас</a:t>
            </a:r>
            <a:r>
              <a:rPr lang="ru-RU" sz="4000" dirty="0" smtClean="0">
                <a:solidFill>
                  <a:srgbClr val="00B050"/>
                </a:solidFill>
              </a:rPr>
              <a:t/>
            </a:r>
            <a:br>
              <a:rPr lang="ru-RU" sz="4000" dirty="0" smtClean="0">
                <a:solidFill>
                  <a:srgbClr val="00B050"/>
                </a:solidFill>
              </a:rPr>
            </a:br>
            <a:r>
              <a:rPr lang="tt-RU" sz="4000" dirty="0" smtClean="0">
                <a:solidFill>
                  <a:srgbClr val="00B050"/>
                </a:solidFill>
              </a:rPr>
              <a:t>шаян                        ялкау</a:t>
            </a:r>
            <a:r>
              <a:rPr lang="ru-RU" sz="4000" dirty="0" smtClean="0"/>
              <a:t/>
            </a:r>
            <a:br>
              <a:rPr lang="ru-RU" sz="4000" dirty="0" smtClean="0"/>
            </a:br>
            <a:endParaRPr lang="ru-RU" sz="4000" dirty="0"/>
          </a:p>
        </p:txBody>
      </p:sp>
    </p:spTree>
  </p:cSld>
  <p:clrMapOvr>
    <a:masterClrMapping/>
  </p:clrMapOvr>
  <p:transition>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571480"/>
            <a:ext cx="8929750" cy="5715016"/>
          </a:xfrm>
        </p:spPr>
        <p:txBody>
          <a:bodyPr>
            <a:normAutofit fontScale="90000"/>
          </a:bodyPr>
          <a:lstStyle/>
          <a:p>
            <a:r>
              <a:rPr lang="tt-RU" dirty="0" smtClean="0">
                <a:solidFill>
                  <a:srgbClr val="FF0000"/>
                </a:solidFill>
              </a:rPr>
              <a:t>                </a:t>
            </a:r>
            <a:br>
              <a:rPr lang="tt-RU" dirty="0" smtClean="0">
                <a:solidFill>
                  <a:srgbClr val="FF0000"/>
                </a:solidFill>
              </a:rPr>
            </a:br>
            <a:r>
              <a:rPr lang="tt-RU" dirty="0" smtClean="0">
                <a:solidFill>
                  <a:srgbClr val="FF0000"/>
                </a:solidFill>
              </a:rPr>
              <a:t/>
            </a:r>
            <a:br>
              <a:rPr lang="tt-RU" dirty="0" smtClean="0">
                <a:solidFill>
                  <a:srgbClr val="FF0000"/>
                </a:solidFill>
              </a:rPr>
            </a:br>
            <a:r>
              <a:rPr lang="tt-RU" dirty="0" smtClean="0">
                <a:solidFill>
                  <a:srgbClr val="FF0000"/>
                </a:solidFill>
              </a:rPr>
              <a:t/>
            </a:r>
            <a:br>
              <a:rPr lang="tt-RU" dirty="0" smtClean="0">
                <a:solidFill>
                  <a:srgbClr val="FF0000"/>
                </a:solidFill>
              </a:rPr>
            </a:br>
            <a:r>
              <a:rPr lang="tt-RU" dirty="0" smtClean="0">
                <a:solidFill>
                  <a:srgbClr val="FF0000"/>
                </a:solidFill>
              </a:rPr>
              <a:t/>
            </a:r>
            <a:br>
              <a:rPr lang="tt-RU" dirty="0" smtClean="0">
                <a:solidFill>
                  <a:srgbClr val="FF0000"/>
                </a:solidFill>
              </a:rPr>
            </a:br>
            <a:r>
              <a:rPr lang="tt-RU" sz="4400" dirty="0" smtClean="0">
                <a:solidFill>
                  <a:schemeClr val="accent1"/>
                </a:solidFill>
              </a:rPr>
              <a:t>Яңа сүзләр.</a:t>
            </a:r>
            <a:r>
              <a:rPr lang="ru-RU" sz="4400" dirty="0" smtClean="0"/>
              <a:t/>
            </a:r>
            <a:br>
              <a:rPr lang="ru-RU" sz="4400" dirty="0" smtClean="0"/>
            </a:br>
            <a:r>
              <a:rPr lang="tt-RU" sz="4400" dirty="0" smtClean="0">
                <a:solidFill>
                  <a:srgbClr val="00B050"/>
                </a:solidFill>
              </a:rPr>
              <a:t>Юлдаш-попутчик</a:t>
            </a:r>
            <a:r>
              <a:rPr lang="ru-RU" sz="4400" dirty="0" smtClean="0">
                <a:solidFill>
                  <a:srgbClr val="00B050"/>
                </a:solidFill>
              </a:rPr>
              <a:t/>
            </a:r>
            <a:br>
              <a:rPr lang="ru-RU" sz="4400" dirty="0" smtClean="0">
                <a:solidFill>
                  <a:srgbClr val="00B050"/>
                </a:solidFill>
              </a:rPr>
            </a:br>
            <a:r>
              <a:rPr lang="tt-RU" sz="4400" dirty="0" smtClean="0">
                <a:solidFill>
                  <a:srgbClr val="00B050"/>
                </a:solidFill>
              </a:rPr>
              <a:t>Берзаман-одна</a:t>
            </a:r>
            <a:r>
              <a:rPr lang="ru-RU" sz="4400" dirty="0" smtClean="0">
                <a:solidFill>
                  <a:srgbClr val="00B050"/>
                </a:solidFill>
              </a:rPr>
              <a:t>ж</a:t>
            </a:r>
            <a:r>
              <a:rPr lang="tt-RU" sz="4400" dirty="0" smtClean="0">
                <a:solidFill>
                  <a:srgbClr val="00B050"/>
                </a:solidFill>
              </a:rPr>
              <a:t>ды	</a:t>
            </a:r>
            <a:r>
              <a:rPr lang="ru-RU" sz="4400" dirty="0" smtClean="0">
                <a:solidFill>
                  <a:srgbClr val="00B050"/>
                </a:solidFill>
              </a:rPr>
              <a:t/>
            </a:r>
            <a:br>
              <a:rPr lang="ru-RU" sz="4400" dirty="0" smtClean="0">
                <a:solidFill>
                  <a:srgbClr val="00B050"/>
                </a:solidFill>
              </a:rPr>
            </a:br>
            <a:r>
              <a:rPr lang="tt-RU" sz="4400" dirty="0" smtClean="0">
                <a:solidFill>
                  <a:srgbClr val="00B050"/>
                </a:solidFill>
              </a:rPr>
              <a:t>Үлгән булып-притворившис</a:t>
            </a:r>
            <a:r>
              <a:rPr lang="ru-RU" sz="4400" dirty="0" err="1" smtClean="0">
                <a:solidFill>
                  <a:srgbClr val="00B050"/>
                </a:solidFill>
              </a:rPr>
              <a:t>ь</a:t>
            </a:r>
            <a:r>
              <a:rPr lang="en-US" sz="4400" dirty="0" smtClean="0">
                <a:solidFill>
                  <a:srgbClr val="00B050"/>
                </a:solidFill>
              </a:rPr>
              <a:t> </a:t>
            </a:r>
            <a:r>
              <a:rPr lang="tt-RU" sz="4400" dirty="0" smtClean="0">
                <a:solidFill>
                  <a:srgbClr val="00B050"/>
                </a:solidFill>
              </a:rPr>
              <a:t>мертвым</a:t>
            </a:r>
            <a:r>
              <a:rPr lang="ru-RU" sz="4400" dirty="0" smtClean="0">
                <a:solidFill>
                  <a:srgbClr val="00B050"/>
                </a:solidFill>
              </a:rPr>
              <a:t/>
            </a:r>
            <a:br>
              <a:rPr lang="ru-RU" sz="4400" dirty="0" smtClean="0">
                <a:solidFill>
                  <a:srgbClr val="00B050"/>
                </a:solidFill>
              </a:rPr>
            </a:br>
            <a:r>
              <a:rPr lang="tt-RU" sz="4400" dirty="0" smtClean="0">
                <a:solidFill>
                  <a:srgbClr val="00B050"/>
                </a:solidFill>
              </a:rPr>
              <a:t>Батыррак-храбрее</a:t>
            </a:r>
            <a:r>
              <a:rPr lang="ru-RU" sz="4400" dirty="0" smtClean="0">
                <a:solidFill>
                  <a:srgbClr val="00B050"/>
                </a:solidFill>
              </a:rPr>
              <a:t/>
            </a:r>
            <a:br>
              <a:rPr lang="ru-RU" sz="4400" dirty="0" smtClean="0">
                <a:solidFill>
                  <a:srgbClr val="00B050"/>
                </a:solidFill>
              </a:rPr>
            </a:br>
            <a:r>
              <a:rPr lang="tt-RU" sz="4400" dirty="0" smtClean="0">
                <a:solidFill>
                  <a:srgbClr val="00B050"/>
                </a:solidFill>
              </a:rPr>
              <a:t>Иснәгән-понюхал</a:t>
            </a:r>
            <a:r>
              <a:rPr lang="ru-RU" sz="4400" dirty="0" smtClean="0">
                <a:solidFill>
                  <a:srgbClr val="00B050"/>
                </a:solidFill>
              </a:rPr>
              <a:t/>
            </a:r>
            <a:br>
              <a:rPr lang="ru-RU" sz="4400" dirty="0" smtClean="0">
                <a:solidFill>
                  <a:srgbClr val="00B050"/>
                </a:solidFill>
              </a:rPr>
            </a:br>
            <a:r>
              <a:rPr lang="tt-RU" sz="4400" dirty="0" smtClean="0">
                <a:solidFill>
                  <a:srgbClr val="00B050"/>
                </a:solidFill>
              </a:rPr>
              <a:t>Китеп барган-уш</a:t>
            </a:r>
            <a:r>
              <a:rPr lang="ru-RU" sz="4400" dirty="0" smtClean="0">
                <a:solidFill>
                  <a:srgbClr val="00B050"/>
                </a:solidFill>
              </a:rPr>
              <a:t>ё</a:t>
            </a:r>
            <a:r>
              <a:rPr lang="tt-RU" sz="4400" dirty="0" smtClean="0">
                <a:solidFill>
                  <a:srgbClr val="00B050"/>
                </a:solidFill>
              </a:rPr>
              <a:t>л</a:t>
            </a:r>
            <a:r>
              <a:rPr lang="ru-RU" sz="4400" dirty="0" smtClean="0"/>
              <a:t/>
            </a:r>
            <a:br>
              <a:rPr lang="ru-RU" sz="4400" dirty="0" smtClean="0"/>
            </a:br>
            <a:endParaRPr lang="ru-RU" sz="4400" dirty="0"/>
          </a:p>
        </p:txBody>
      </p:sp>
    </p:spTree>
  </p:cSld>
  <p:clrMapOvr>
    <a:masterClrMapping/>
  </p:clrMapOvr>
  <p:transition>
    <p:wedg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1000108"/>
            <a:ext cx="8401080" cy="5439556"/>
          </a:xfrm>
        </p:spPr>
        <p:txBody>
          <a:bodyPr>
            <a:noAutofit/>
          </a:bodyPr>
          <a:lstStyle/>
          <a:p>
            <a:r>
              <a:rPr lang="tt-RU" sz="2400" dirty="0" smtClean="0"/>
              <a:t>А)Ике дус юлга чыкканнар.  </a:t>
            </a:r>
            <a:r>
              <a:rPr lang="ru-RU" sz="2400" dirty="0" smtClean="0"/>
              <a:t/>
            </a:r>
            <a:br>
              <a:rPr lang="ru-RU" sz="2400" dirty="0" smtClean="0"/>
            </a:br>
            <a:r>
              <a:rPr lang="tt-RU" sz="2400" dirty="0" smtClean="0"/>
              <a:t>А)туры килә.            Б)туры килми.              В)текстта әйтелми.</a:t>
            </a:r>
            <a:r>
              <a:rPr lang="ru-RU" sz="2400" dirty="0" smtClean="0"/>
              <a:t/>
            </a:r>
            <a:br>
              <a:rPr lang="ru-RU" sz="2400" dirty="0" smtClean="0"/>
            </a:br>
            <a:r>
              <a:rPr lang="tt-RU" sz="2400" dirty="0" smtClean="0"/>
              <a:t>Б)Алар елга буена җиткәннәр.</a:t>
            </a:r>
            <a:r>
              <a:rPr lang="ru-RU" sz="2400" dirty="0" smtClean="0"/>
              <a:t/>
            </a:r>
            <a:br>
              <a:rPr lang="ru-RU" sz="2400" dirty="0" smtClean="0"/>
            </a:br>
            <a:r>
              <a:rPr lang="tt-RU" sz="2400" dirty="0" smtClean="0"/>
              <a:t>А)туры килә.            Б)туры килми.              В)текстта әйтелми</a:t>
            </a:r>
            <a:r>
              <a:rPr lang="ru-RU" sz="2400" dirty="0" smtClean="0"/>
              <a:t/>
            </a:r>
            <a:br>
              <a:rPr lang="ru-RU" sz="2400" dirty="0" smtClean="0"/>
            </a:br>
            <a:r>
              <a:rPr lang="tt-RU" sz="2400" dirty="0" smtClean="0"/>
              <a:t>В)Урманда җиләкләр,гөмбәләр үсә.</a:t>
            </a:r>
            <a:r>
              <a:rPr lang="ru-RU" sz="2400" dirty="0" smtClean="0"/>
              <a:t/>
            </a:r>
            <a:br>
              <a:rPr lang="ru-RU" sz="2400" dirty="0" smtClean="0"/>
            </a:br>
            <a:r>
              <a:rPr lang="tt-RU" sz="2400" dirty="0" smtClean="0"/>
              <a:t>а)туры килә.            Б)туры килми.              В)текстта әйтелми</a:t>
            </a:r>
            <a:r>
              <a:rPr lang="ru-RU" sz="2400" dirty="0" smtClean="0"/>
              <a:t/>
            </a:r>
            <a:br>
              <a:rPr lang="ru-RU" sz="2400" dirty="0" smtClean="0"/>
            </a:br>
            <a:r>
              <a:rPr lang="tt-RU" sz="2400" dirty="0" smtClean="0"/>
              <a:t>Г)Боларның каршысына бер аю килеп чыга.</a:t>
            </a:r>
            <a:r>
              <a:rPr lang="ru-RU" sz="2400" dirty="0" smtClean="0"/>
              <a:t/>
            </a:r>
            <a:br>
              <a:rPr lang="ru-RU" sz="2400" dirty="0" smtClean="0"/>
            </a:br>
            <a:r>
              <a:rPr lang="tt-RU" sz="2400" dirty="0" smtClean="0"/>
              <a:t>а)туры килә.            Б)туры килми.              В)текстта әйтелми</a:t>
            </a:r>
            <a:r>
              <a:rPr lang="ru-RU" sz="2400" dirty="0" smtClean="0"/>
              <a:t/>
            </a:r>
            <a:br>
              <a:rPr lang="ru-RU" sz="2400" dirty="0" smtClean="0"/>
            </a:br>
            <a:r>
              <a:rPr lang="tt-RU" sz="2400" dirty="0" smtClean="0"/>
              <a:t>Е)Ике дус агач башына менеп качканнар.</a:t>
            </a:r>
            <a:r>
              <a:rPr lang="ru-RU" sz="2400" dirty="0" smtClean="0"/>
              <a:t/>
            </a:r>
            <a:br>
              <a:rPr lang="ru-RU" sz="2400" dirty="0" smtClean="0"/>
            </a:br>
            <a:r>
              <a:rPr lang="tt-RU" sz="2400" dirty="0" smtClean="0"/>
              <a:t>а)туры килә.            б)туры килми.              в)текстта әйтелми.</a:t>
            </a:r>
            <a:r>
              <a:rPr lang="ru-RU" sz="2400" dirty="0" smtClean="0"/>
              <a:t/>
            </a:r>
            <a:br>
              <a:rPr lang="ru-RU" sz="2400" dirty="0" smtClean="0"/>
            </a:br>
            <a:r>
              <a:rPr lang="tt-RU" sz="2400" dirty="0" smtClean="0"/>
              <a:t>Ж)Аю малайның кулын иснәгән.</a:t>
            </a:r>
            <a:r>
              <a:rPr lang="ru-RU" sz="2400" dirty="0" smtClean="0"/>
              <a:t/>
            </a:r>
            <a:br>
              <a:rPr lang="ru-RU" sz="2400" dirty="0" smtClean="0"/>
            </a:br>
            <a:r>
              <a:rPr lang="tt-RU" sz="2400" dirty="0" smtClean="0"/>
              <a:t>а</a:t>
            </a:r>
            <a:r>
              <a:rPr lang="ru-RU" sz="2400" dirty="0" smtClean="0"/>
              <a:t>)туры </a:t>
            </a:r>
            <a:r>
              <a:rPr lang="ru-RU" sz="2400" dirty="0" err="1" smtClean="0"/>
              <a:t>килә           </a:t>
            </a:r>
            <a:r>
              <a:rPr lang="ru-RU" sz="2400" dirty="0" smtClean="0"/>
              <a:t>б) туры   </a:t>
            </a:r>
            <a:r>
              <a:rPr lang="ru-RU" sz="2400" dirty="0" err="1" smtClean="0"/>
              <a:t>килми</a:t>
            </a:r>
            <a:r>
              <a:rPr lang="ru-RU" sz="2400" dirty="0" smtClean="0"/>
              <a:t> .           в)</a:t>
            </a:r>
            <a:r>
              <a:rPr lang="ru-RU" sz="2400" dirty="0" err="1" smtClean="0"/>
              <a:t>текстта</a:t>
            </a:r>
            <a:r>
              <a:rPr lang="ru-RU" sz="2400" dirty="0" smtClean="0"/>
              <a:t>  </a:t>
            </a:r>
            <a:r>
              <a:rPr lang="ru-RU" sz="2400" dirty="0" err="1" smtClean="0"/>
              <a:t>әйтелми</a:t>
            </a:r>
            <a:r>
              <a:rPr lang="ru-RU" sz="2400" dirty="0" smtClean="0"/>
              <a:t/>
            </a:r>
            <a:br>
              <a:rPr lang="ru-RU" sz="2400" dirty="0" smtClean="0"/>
            </a:br>
            <a:r>
              <a:rPr lang="tt-RU" sz="2400" dirty="0" smtClean="0"/>
              <a:t>З)Юлга чыксаң,дустың үзеңнән куркак булсын.</a:t>
            </a:r>
            <a:r>
              <a:rPr lang="ru-RU" sz="2400" dirty="0" smtClean="0"/>
              <a:t/>
            </a:r>
            <a:br>
              <a:rPr lang="ru-RU" sz="2400" dirty="0" smtClean="0"/>
            </a:br>
            <a:r>
              <a:rPr lang="tt-RU" sz="2400" dirty="0" smtClean="0"/>
              <a:t>а)туры килә.            б)туры килми.              в)текстта әйтелми.</a:t>
            </a:r>
            <a:r>
              <a:rPr lang="ru-RU" sz="2400" dirty="0" smtClean="0"/>
              <a:t/>
            </a:r>
            <a:br>
              <a:rPr lang="ru-RU" sz="2400" dirty="0" smtClean="0"/>
            </a:br>
            <a:endParaRPr lang="ru-RU" sz="2400" dirty="0"/>
          </a:p>
        </p:txBody>
      </p:sp>
    </p:spTree>
  </p:cSld>
  <p:clrMapOvr>
    <a:masterClrMapping/>
  </p:clrMapOvr>
  <p:transition>
    <p:diamon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1071546"/>
            <a:ext cx="8358246" cy="4225110"/>
          </a:xfrm>
        </p:spPr>
        <p:txBody>
          <a:bodyPr>
            <a:normAutofit fontScale="90000"/>
          </a:bodyPr>
          <a:lstStyle/>
          <a:p>
            <a:r>
              <a:rPr lang="tt-RU" sz="4400" dirty="0" smtClean="0">
                <a:solidFill>
                  <a:schemeClr val="accent1"/>
                </a:solidFill>
              </a:rPr>
              <a:t>Кушымчаларны дөрес итеп куярга:</a:t>
            </a:r>
            <a:r>
              <a:rPr lang="ru-RU" sz="4400" dirty="0" smtClean="0"/>
              <a:t/>
            </a:r>
            <a:br>
              <a:rPr lang="ru-RU" sz="4400" dirty="0" smtClean="0"/>
            </a:br>
            <a:r>
              <a:rPr lang="tt-RU" sz="4400" dirty="0" smtClean="0">
                <a:solidFill>
                  <a:srgbClr val="00B050"/>
                </a:solidFill>
              </a:rPr>
              <a:t>Ике дус юл... чыкканнар.Дусларның берсе агач башы...менеп качкан. Икенче дусты агач башыннан төшкән һәм сора....</a:t>
            </a:r>
            <a:r>
              <a:rPr lang="ru-RU" dirty="0" smtClean="0"/>
              <a:t/>
            </a:r>
            <a:br>
              <a:rPr lang="ru-RU" dirty="0" smtClean="0"/>
            </a:br>
            <a:endParaRPr lang="ru-RU" dirty="0"/>
          </a:p>
        </p:txBody>
      </p:sp>
    </p:spTree>
  </p:cSld>
  <p:clrMapOvr>
    <a:masterClrMapping/>
  </p:clrMapOvr>
  <p:transition>
    <p:split orient="ver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85918" y="1214422"/>
            <a:ext cx="5757874" cy="4082258"/>
          </a:xfrm>
        </p:spPr>
        <p:txBody>
          <a:bodyPr>
            <a:normAutofit/>
          </a:bodyPr>
          <a:lstStyle/>
          <a:p>
            <a:r>
              <a:rPr lang="tt-RU" sz="4800" dirty="0" smtClean="0">
                <a:solidFill>
                  <a:schemeClr val="accent1"/>
                </a:solidFill>
              </a:rPr>
              <a:t>Ситуатив күнегүләр.</a:t>
            </a:r>
            <a:r>
              <a:rPr lang="ru-RU" sz="4800" dirty="0" smtClean="0"/>
              <a:t/>
            </a:r>
            <a:br>
              <a:rPr lang="ru-RU" sz="4800" dirty="0" smtClean="0"/>
            </a:br>
            <a:r>
              <a:rPr lang="tt-RU" sz="4800" dirty="0" smtClean="0">
                <a:solidFill>
                  <a:srgbClr val="00B050"/>
                </a:solidFill>
              </a:rPr>
              <a:t>а)Предло</a:t>
            </a:r>
            <a:r>
              <a:rPr lang="ru-RU" sz="4800" dirty="0" smtClean="0">
                <a:solidFill>
                  <a:srgbClr val="00B050"/>
                </a:solidFill>
              </a:rPr>
              <a:t>жите другу:</a:t>
            </a:r>
            <a:br>
              <a:rPr lang="ru-RU" sz="4800" dirty="0" smtClean="0">
                <a:solidFill>
                  <a:srgbClr val="00B050"/>
                </a:solidFill>
              </a:rPr>
            </a:br>
            <a:r>
              <a:rPr lang="ru-RU" sz="4800" dirty="0" smtClean="0">
                <a:solidFill>
                  <a:srgbClr val="00B050"/>
                </a:solidFill>
              </a:rPr>
              <a:t>-идти </a:t>
            </a:r>
            <a:r>
              <a:rPr lang="ru-RU" sz="4800" dirty="0" smtClean="0">
                <a:solidFill>
                  <a:srgbClr val="00B050"/>
                </a:solidFill>
              </a:rPr>
              <a:t>в </a:t>
            </a:r>
            <a:r>
              <a:rPr lang="ru-RU" sz="4800" dirty="0" smtClean="0">
                <a:solidFill>
                  <a:srgbClr val="00B050"/>
                </a:solidFill>
              </a:rPr>
              <a:t>школу;</a:t>
            </a:r>
            <a:r>
              <a:rPr lang="ru-RU" sz="4800" dirty="0" smtClean="0">
                <a:solidFill>
                  <a:srgbClr val="00B050"/>
                </a:solidFill>
              </a:rPr>
              <a:t/>
            </a:r>
            <a:br>
              <a:rPr lang="ru-RU" sz="4800" dirty="0" smtClean="0">
                <a:solidFill>
                  <a:srgbClr val="00B050"/>
                </a:solidFill>
              </a:rPr>
            </a:br>
            <a:r>
              <a:rPr lang="ru-RU" sz="4800" dirty="0" smtClean="0">
                <a:solidFill>
                  <a:srgbClr val="00B050"/>
                </a:solidFill>
              </a:rPr>
              <a:t>-идти </a:t>
            </a:r>
            <a:r>
              <a:rPr lang="ru-RU" sz="4800" dirty="0" smtClean="0">
                <a:solidFill>
                  <a:srgbClr val="00B050"/>
                </a:solidFill>
              </a:rPr>
              <a:t>в лес.</a:t>
            </a:r>
            <a:r>
              <a:rPr lang="ru-RU" sz="2700" dirty="0" smtClean="0"/>
              <a:t/>
            </a:r>
            <a:br>
              <a:rPr lang="ru-RU" sz="2700" dirty="0" smtClean="0"/>
            </a:br>
            <a:endParaRPr lang="ru-RU" dirty="0"/>
          </a:p>
        </p:txBody>
      </p:sp>
    </p:spTree>
  </p:cSld>
  <p:clrMapOvr>
    <a:masterClrMapping/>
  </p:clrMapOvr>
  <p:transition>
    <p:wheel/>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5510994"/>
          </a:xfrm>
        </p:spPr>
        <p:txBody>
          <a:bodyPr>
            <a:normAutofit fontScale="90000"/>
          </a:bodyPr>
          <a:lstStyle/>
          <a:p>
            <a:r>
              <a:rPr lang="ru-RU" sz="4400" dirty="0" smtClean="0">
                <a:solidFill>
                  <a:srgbClr val="00B050"/>
                </a:solidFill>
              </a:rPr>
              <a:t>б)Сообщите о том ,что:</a:t>
            </a:r>
            <a:br>
              <a:rPr lang="ru-RU" sz="4400" dirty="0" smtClean="0">
                <a:solidFill>
                  <a:srgbClr val="00B050"/>
                </a:solidFill>
              </a:rPr>
            </a:br>
            <a:r>
              <a:rPr lang="ru-RU" sz="4400" dirty="0" smtClean="0">
                <a:solidFill>
                  <a:srgbClr val="00B050"/>
                </a:solidFill>
              </a:rPr>
              <a:t>-вы летом часто ходите в лес;</a:t>
            </a:r>
            <a:br>
              <a:rPr lang="ru-RU" sz="4400" dirty="0" smtClean="0">
                <a:solidFill>
                  <a:srgbClr val="00B050"/>
                </a:solidFill>
              </a:rPr>
            </a:br>
            <a:r>
              <a:rPr lang="ru-RU" sz="4400" dirty="0" smtClean="0">
                <a:solidFill>
                  <a:srgbClr val="00B050"/>
                </a:solidFill>
              </a:rPr>
              <a:t>-за рекой начинается лес;</a:t>
            </a:r>
            <a:br>
              <a:rPr lang="ru-RU" sz="4400" dirty="0" smtClean="0">
                <a:solidFill>
                  <a:srgbClr val="00B050"/>
                </a:solidFill>
              </a:rPr>
            </a:br>
            <a:r>
              <a:rPr lang="ru-RU" sz="4400" dirty="0" smtClean="0">
                <a:solidFill>
                  <a:srgbClr val="00B050"/>
                </a:solidFill>
              </a:rPr>
              <a:t>-вы ходите в лес по грибы;</a:t>
            </a:r>
            <a:br>
              <a:rPr lang="ru-RU" sz="4400" dirty="0" smtClean="0">
                <a:solidFill>
                  <a:srgbClr val="00B050"/>
                </a:solidFill>
              </a:rPr>
            </a:br>
            <a:r>
              <a:rPr lang="ru-RU" sz="4400" dirty="0" smtClean="0">
                <a:solidFill>
                  <a:srgbClr val="00B050"/>
                </a:solidFill>
              </a:rPr>
              <a:t>-к вам навстречу вышел медведь;</a:t>
            </a:r>
            <a:br>
              <a:rPr lang="ru-RU" sz="4400" dirty="0" smtClean="0">
                <a:solidFill>
                  <a:srgbClr val="00B050"/>
                </a:solidFill>
              </a:rPr>
            </a:br>
            <a:r>
              <a:rPr lang="ru-RU" sz="4400" dirty="0" smtClean="0">
                <a:solidFill>
                  <a:srgbClr val="00B050"/>
                </a:solidFill>
              </a:rPr>
              <a:t>-вы испугались.</a:t>
            </a:r>
            <a:br>
              <a:rPr lang="ru-RU" sz="4400" dirty="0" smtClean="0">
                <a:solidFill>
                  <a:srgbClr val="00B050"/>
                </a:solidFill>
              </a:rPr>
            </a:br>
            <a:r>
              <a:rPr lang="ru-RU" dirty="0" smtClean="0"/>
              <a:t/>
            </a:r>
            <a:br>
              <a:rPr lang="ru-RU" dirty="0" smtClean="0"/>
            </a:br>
            <a:endParaRPr lang="ru-RU" dirty="0"/>
          </a:p>
        </p:txBody>
      </p:sp>
    </p:spTree>
  </p:cSld>
  <p:clrMapOvr>
    <a:masterClrMapping/>
  </p:clrMapOvr>
  <p:transition>
    <p:strips dir="r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1357298"/>
            <a:ext cx="8229600" cy="2928958"/>
          </a:xfrm>
        </p:spPr>
        <p:txBody>
          <a:bodyPr>
            <a:normAutofit/>
          </a:bodyPr>
          <a:lstStyle/>
          <a:p>
            <a:r>
              <a:rPr lang="ru-RU" sz="4000" dirty="0" smtClean="0">
                <a:solidFill>
                  <a:srgbClr val="00B050"/>
                </a:solidFill>
              </a:rPr>
              <a:t>в )как скажете о том, что</a:t>
            </a:r>
            <a:br>
              <a:rPr lang="ru-RU" sz="4000" dirty="0" smtClean="0">
                <a:solidFill>
                  <a:srgbClr val="00B050"/>
                </a:solidFill>
              </a:rPr>
            </a:br>
            <a:r>
              <a:rPr lang="ru-RU" sz="4000" dirty="0" smtClean="0">
                <a:solidFill>
                  <a:srgbClr val="00B050"/>
                </a:solidFill>
              </a:rPr>
              <a:t>-мальчик залез на дерево.</a:t>
            </a:r>
            <a:br>
              <a:rPr lang="ru-RU" sz="4000" dirty="0" smtClean="0">
                <a:solidFill>
                  <a:srgbClr val="00B050"/>
                </a:solidFill>
              </a:rPr>
            </a:br>
            <a:r>
              <a:rPr lang="ru-RU" sz="4000" dirty="0" smtClean="0">
                <a:solidFill>
                  <a:srgbClr val="00B050"/>
                </a:solidFill>
              </a:rPr>
              <a:t>-мальчик лежит под деревом.</a:t>
            </a:r>
            <a:br>
              <a:rPr lang="ru-RU" sz="4000" dirty="0" smtClean="0">
                <a:solidFill>
                  <a:srgbClr val="00B050"/>
                </a:solidFill>
              </a:rPr>
            </a:br>
            <a:r>
              <a:rPr lang="ru-RU" sz="4000" dirty="0" smtClean="0">
                <a:solidFill>
                  <a:srgbClr val="00B050"/>
                </a:solidFill>
              </a:rPr>
              <a:t>-медведь стоит за деревом.</a:t>
            </a:r>
            <a:endParaRPr lang="ru-RU" sz="4000" dirty="0">
              <a:solidFill>
                <a:srgbClr val="00B050"/>
              </a:solidFill>
            </a:endParaRPr>
          </a:p>
        </p:txBody>
      </p:sp>
    </p:spTree>
  </p:cSld>
  <p:clrMapOvr>
    <a:masterClrMapping/>
  </p:clrMapOvr>
  <p:transition>
    <p:strips dir="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descr="картинка.jpg"/>
          <p:cNvPicPr>
            <a:picLocks noChangeAspect="1"/>
          </p:cNvPicPr>
          <p:nvPr/>
        </p:nvPicPr>
        <p:blipFill>
          <a:blip r:embed="rId2"/>
          <a:stretch>
            <a:fillRect/>
          </a:stretch>
        </p:blipFill>
        <p:spPr>
          <a:xfrm>
            <a:off x="1500166" y="785794"/>
            <a:ext cx="6500858" cy="5596115"/>
          </a:xfrm>
          <a:prstGeom prst="rect">
            <a:avLst/>
          </a:prstGeom>
        </p:spPr>
      </p:pic>
    </p:spTree>
  </p:cSld>
  <p:clrMapOvr>
    <a:masterClrMapping/>
  </p:clrMapOvr>
  <p:transition>
    <p:wedg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Поток">
  <a:themeElements>
    <a:clrScheme name="Поток">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Поток">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Поток">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47</TotalTime>
  <Words>37</Words>
  <Application>Microsoft Office PowerPoint</Application>
  <PresentationFormat>Экран (4:3)</PresentationFormat>
  <Paragraphs>8</Paragraphs>
  <Slides>9</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9</vt:i4>
      </vt:variant>
    </vt:vector>
  </HeadingPairs>
  <TitlesOfParts>
    <vt:vector size="10" baseType="lpstr">
      <vt:lpstr>Поток</vt:lpstr>
      <vt:lpstr>«Куркак юлдаш» тексты өстендә эш</vt:lpstr>
      <vt:lpstr>Уңай                         Тискәре  Яхшы                        начар Гадел                        гадел түгел намуслы                  намуссыз игътибарлы            игътибарсыз батыр                       куркак ярдәмчел                тупас шаян                        ялкау </vt:lpstr>
      <vt:lpstr>                    Яңа сүзләр. Юлдаш-попутчик Берзаман-однажды  Үлгән булып-притворившись мертвым Батыррак-храбрее Иснәгән-понюхал Китеп барган-ушёл </vt:lpstr>
      <vt:lpstr>А)Ике дус юлга чыкканнар.   А)туры килә.            Б)туры килми.              В)текстта әйтелми. Б)Алар елга буена җиткәннәр. А)туры килә.            Б)туры килми.              В)текстта әйтелми В)Урманда җиләкләр,гөмбәләр үсә. а)туры килә.            Б)туры килми.              В)текстта әйтелми Г)Боларның каршысына бер аю килеп чыга. а)туры килә.            Б)туры килми.              В)текстта әйтелми Е)Ике дус агач башына менеп качканнар. а)туры килә.            б)туры килми.              в)текстта әйтелми. Ж)Аю малайның кулын иснәгән. а)туры килә           б) туры   килми .           в)текстта  әйтелми З)Юлга чыксаң,дустың үзеңнән куркак булсын. а)туры килә.            б)туры килми.              в)текстта әйтелми. </vt:lpstr>
      <vt:lpstr>Кушымчаларны дөрес итеп куярга: Ике дус юл... чыкканнар.Дусларның берсе агач башы...менеп качкан. Икенче дусты агач башыннан төшкән һәм сора.... </vt:lpstr>
      <vt:lpstr>Ситуатив күнегүләр. а)Предложите другу: -идти в школу; -идти в лес. </vt:lpstr>
      <vt:lpstr>б)Сообщите о том ,что: -вы летом часто ходите в лес; -за рекой начинается лес; -вы ходите в лес по грибы; -к вам навстречу вышел медведь; -вы испугались.  </vt:lpstr>
      <vt:lpstr>в )как скажете о том, что -мальчик залез на дерево. -мальчик лежит под деревом. -медведь стоит за деревом.</vt:lpstr>
      <vt:lpstr>Слайд 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«Куркак юлдаш» тексты өстендә эш</dc:title>
  <dc:creator>логопед</dc:creator>
  <cp:lastModifiedBy>pc1107</cp:lastModifiedBy>
  <cp:revision>7</cp:revision>
  <dcterms:created xsi:type="dcterms:W3CDTF">2014-02-25T09:05:17Z</dcterms:created>
  <dcterms:modified xsi:type="dcterms:W3CDTF">2014-02-26T03:49:23Z</dcterms:modified>
</cp:coreProperties>
</file>