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9"/>
  </p:notesMasterIdLst>
  <p:sldIdLst>
    <p:sldId id="281" r:id="rId2"/>
    <p:sldId id="282" r:id="rId3"/>
    <p:sldId id="280" r:id="rId4"/>
    <p:sldId id="283" r:id="rId5"/>
    <p:sldId id="259" r:id="rId6"/>
    <p:sldId id="260" r:id="rId7"/>
    <p:sldId id="264" r:id="rId8"/>
    <p:sldId id="265" r:id="rId9"/>
    <p:sldId id="266" r:id="rId10"/>
    <p:sldId id="288" r:id="rId11"/>
    <p:sldId id="267" r:id="rId12"/>
    <p:sldId id="272" r:id="rId13"/>
    <p:sldId id="284" r:id="rId14"/>
    <p:sldId id="289" r:id="rId15"/>
    <p:sldId id="276" r:id="rId16"/>
    <p:sldId id="273" r:id="rId17"/>
    <p:sldId id="257" r:id="rId18"/>
  </p:sldIdLst>
  <p:sldSz cx="9144000" cy="6858000" type="screen4x3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523FA-66F6-43A9-83C7-BBC9285DFF32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4979F-DBD6-4D44-9BCD-74FBF474D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4979F-DBD6-4D44-9BCD-74FBF474D7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4979F-DBD6-4D44-9BCD-74FBF474D7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45A4-B4DA-4CFC-B3B9-5EFFBD194BB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EB7-D6DA-41EC-8E0B-E708D3DDA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45A4-B4DA-4CFC-B3B9-5EFFBD194BB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EB7-D6DA-41EC-8E0B-E708D3DDA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45A4-B4DA-4CFC-B3B9-5EFFBD194BB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EB7-D6DA-41EC-8E0B-E708D3DDA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45A4-B4DA-4CFC-B3B9-5EFFBD194BB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EB7-D6DA-41EC-8E0B-E708D3DDA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45A4-B4DA-4CFC-B3B9-5EFFBD194BB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EB7-D6DA-41EC-8E0B-E708D3DDA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45A4-B4DA-4CFC-B3B9-5EFFBD194BB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EB7-D6DA-41EC-8E0B-E708D3DDA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45A4-B4DA-4CFC-B3B9-5EFFBD194BB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EB7-D6DA-41EC-8E0B-E708D3DDA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45A4-B4DA-4CFC-B3B9-5EFFBD194BB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EB7-D6DA-41EC-8E0B-E708D3DDA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45A4-B4DA-4CFC-B3B9-5EFFBD194BB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EB7-D6DA-41EC-8E0B-E708D3DDA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45A4-B4DA-4CFC-B3B9-5EFFBD194BB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EB7-D6DA-41EC-8E0B-E708D3DDA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45A4-B4DA-4CFC-B3B9-5EFFBD194BB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12E6EB7-D6DA-41EC-8E0B-E708D3DDA3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B645A4-B4DA-4CFC-B3B9-5EFFBD194BB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2E6EB7-D6DA-41EC-8E0B-E708D3DDA38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9;&#1072;&#1081;&#1090;&#1082;&#1072;%20&#1082;&#1091;&#1103;&#1089;&#1099;%20&#1084;&#1072;&#1090;&#1077;&#1088;&#1080;&#1072;&#1083;\&#1041;&#1080;&#1083;&#1075;&#1077;&#1083;&#1077;%20&#1082;&#1080;&#1083;&#1241;&#1095;&#1241;&#1082;%20&#1079;&#1072;&#1084;&#1072;&#1085;%20&#1087;&#1088;&#1077;&#1079;&#1077;&#1085;&#1090;&#1072;&#1094;&#1080;&#1103;\VN550399.WMA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9;&#1072;&#1081;&#1090;&#1082;&#1072;%20&#1082;&#1091;&#1103;&#1089;&#1099;%20&#1084;&#1072;&#1090;&#1077;&#1088;&#1080;&#1072;&#1083;\&#1041;&#1080;&#1083;&#1075;&#1077;&#1083;&#1077;%20&#1082;&#1080;&#1083;&#1241;&#1095;&#1241;&#1082;%20&#1079;&#1072;&#1084;&#1072;&#1085;%20&#1087;&#1088;&#1077;&#1079;&#1077;&#1085;&#1090;&#1072;&#1094;&#1080;&#1103;\VN550398.WMA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du54.ru/sites/default/files/images/2010/04/dd7165c0b2d1e824719d619fbffc179231268e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t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t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tt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Хәерле көн  </a:t>
            </a:r>
            <a:endParaRPr kumimoji="0" lang="tt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VN550399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71538" y="52863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500306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</a:t>
            </a:r>
            <a:r>
              <a:rPr lang="tt-RU" sz="3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шлә</a:t>
            </a:r>
            <a:r>
              <a:rPr lang="tt-RU" sz="36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ячәк</a:t>
            </a:r>
            <a:r>
              <a:rPr lang="tt-RU" sz="3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- Что сделает?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t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Что будет делать?</a:t>
            </a:r>
            <a:endParaRPr lang="tt-RU" sz="3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714356"/>
            <a:ext cx="807249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Егерме алтынчы феврал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Билгеле</a:t>
            </a:r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 киләчәк заман.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                             Сыйныф эше.</a:t>
            </a:r>
          </a:p>
          <a:p>
            <a:pPr lvl="0"/>
            <a:r>
              <a:rPr lang="tt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Бирем. </a:t>
            </a:r>
            <a:r>
              <a:rPr lang="tt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Фигыльләргә билгеле киләчәк заман </a:t>
            </a:r>
          </a:p>
          <a:p>
            <a:pPr lvl="0"/>
            <a:r>
              <a:rPr lang="tt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кушымчаларын  өстәп языгыз. </a:t>
            </a:r>
          </a:p>
          <a:p>
            <a:r>
              <a:rPr lang="tt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Телдән   тәрҗемә итегез.</a:t>
            </a:r>
          </a:p>
          <a:p>
            <a:endParaRPr lang="tt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tt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Бар... ,  кара...,  күрсәт...,  яшә..., үткәр..., сөйлә....</a:t>
            </a:r>
            <a:endParaRPr lang="tt-RU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tt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tt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tt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tt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tt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2071678"/>
            <a:ext cx="52864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Бар</a:t>
            </a:r>
            <a:r>
              <a:rPr lang="tt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ачак</a:t>
            </a: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 - пойдёт </a:t>
            </a:r>
          </a:p>
          <a:p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кара</a:t>
            </a:r>
            <a:r>
              <a:rPr lang="tt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ячак</a:t>
            </a: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 - посмотрит</a:t>
            </a:r>
          </a:p>
          <a:p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күрсәт</a:t>
            </a:r>
            <a:r>
              <a:rPr lang="tt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әчәк</a:t>
            </a: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 - покажет  </a:t>
            </a:r>
          </a:p>
          <a:p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яшә</a:t>
            </a:r>
            <a:r>
              <a:rPr lang="tt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ячәк </a:t>
            </a: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- будет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ить</a:t>
            </a:r>
          </a:p>
          <a:p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үткәр</a:t>
            </a:r>
            <a:r>
              <a:rPr lang="tt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әчәк</a:t>
            </a: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 - проведёт </a:t>
            </a:r>
          </a:p>
          <a:p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сөйлә</a:t>
            </a:r>
            <a:r>
              <a:rPr lang="tt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ячәк</a:t>
            </a: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 -расскажет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278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286256"/>
            <a:ext cx="160337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ttp://savepic.su/349140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786322"/>
            <a:ext cx="1047750" cy="10477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echlin.de/sturmbringer/icons/pag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28"/>
            <a:ext cx="2357454" cy="1714512"/>
          </a:xfrm>
          <a:prstGeom prst="rect">
            <a:avLst/>
          </a:prstGeom>
          <a:noFill/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785918" y="1071546"/>
            <a:ext cx="647724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t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83 нче бит, 4 нче күнегү.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tt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Бирем.</a:t>
            </a: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Җөмләләрне  укыгыз,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билгеле киләчәк заман хикәя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фигыльләрне табып тәрҗемә итегез.</a:t>
            </a:r>
            <a:endParaRPr kumimoji="0" lang="tt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30300">
            <a:off x="834049" y="738792"/>
            <a:ext cx="3247033" cy="240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rcRect b="14966"/>
          <a:stretch>
            <a:fillRect/>
          </a:stretch>
        </p:blipFill>
        <p:spPr bwMode="auto">
          <a:xfrm rot="463715">
            <a:off x="5073147" y="847730"/>
            <a:ext cx="3205215" cy="23574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8370" name="Picture 2" descr="http://im3-tub-ru.yandex.net/i?id=38589952-71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571876"/>
            <a:ext cx="2262190" cy="2500320"/>
          </a:xfrm>
          <a:prstGeom prst="rect">
            <a:avLst/>
          </a:prstGeom>
          <a:noFill/>
        </p:spPr>
      </p:pic>
      <p:pic>
        <p:nvPicPr>
          <p:cNvPr id="58372" name="Picture 4" descr="http://m2.vgorode.ru/4493954/6435845/3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3571876"/>
            <a:ext cx="2214578" cy="2428860"/>
          </a:xfrm>
          <a:prstGeom prst="rect">
            <a:avLst/>
          </a:prstGeom>
          <a:noFill/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3571876"/>
            <a:ext cx="228601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1431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тест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4038600" cy="5926321"/>
          </a:xfrm>
        </p:spPr>
        <p:txBody>
          <a:bodyPr>
            <a:normAutofit fontScale="62500" lnSpcReduction="20000"/>
          </a:bodyPr>
          <a:lstStyle/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tabLst>
                <a:tab pos="858838" algn="l"/>
              </a:tabLst>
            </a:pPr>
            <a:r>
              <a:rPr lang="tt-RU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ЧАСТЬ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858838" algn="l"/>
              </a:tabLs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858838" algn="l"/>
              </a:tabLs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А1</a:t>
            </a:r>
            <a:r>
              <a:rPr lang="tt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какие вопросы отвечает глагол?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58838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1.Нишли?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Нишләде?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Нишл</a:t>
            </a:r>
            <a:r>
              <a:rPr lang="tt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әячәк?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58838" algn="l"/>
              </a:tabLst>
            </a:pPr>
            <a:r>
              <a:rPr lang="tt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2.К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ем? </a:t>
            </a:r>
            <a:r>
              <a:rPr lang="tt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әрсә?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58838" algn="l"/>
              </a:tabLst>
            </a:pPr>
            <a:r>
              <a:rPr lang="tt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3.Н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lang="tt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айсы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58838" algn="l"/>
              </a:tabLst>
            </a:pPr>
            <a:r>
              <a:rPr lang="tt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4.Ничек?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58838" algn="l"/>
              </a:tabLst>
            </a:pPr>
            <a:r>
              <a:rPr lang="tt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А2. Найдите окончания настоя</a:t>
            </a:r>
            <a:r>
              <a:rPr lang="ru-RU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щего</a:t>
            </a:r>
            <a:r>
              <a:rPr lang="tt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времени.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58838" algn="l"/>
              </a:tabLst>
            </a:pPr>
            <a:r>
              <a:rPr lang="tt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1.-ган, -гән,-кан,-кән;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58838" algn="l"/>
              </a:tabLst>
            </a:pPr>
            <a:r>
              <a:rPr lang="tt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2.-а, -ә,-ый,-и;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58838" algn="l"/>
              </a:tabLst>
            </a:pPr>
            <a:r>
              <a:rPr lang="tt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3.-чы, -че;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58838" algn="l"/>
              </a:tabLst>
            </a:pPr>
            <a:r>
              <a:rPr lang="tt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4.-ма, -мә.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58838" algn="l"/>
              </a:tabLs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tt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Укажите глагол</a:t>
            </a:r>
            <a:r>
              <a:rPr lang="tt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неопределённого  прошедшего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времени.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58838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1.биеде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58838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2.сөйли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58838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3.барыр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58838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4.укыган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58838" algn="l"/>
              </a:tabLst>
            </a:pPr>
            <a:r>
              <a:rPr lang="tt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tt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Найдите правильное окончание   глагола.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58838" algn="l"/>
              </a:tabLst>
            </a:pPr>
            <a:r>
              <a:rPr lang="tt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 </a:t>
            </a:r>
            <a:r>
              <a:rPr lang="ru-RU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lang="tt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әрестә  яхшы эшләде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 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58838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1.– 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58838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2.– м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58838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3.–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егез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58838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4.–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ң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28604"/>
            <a:ext cx="4038600" cy="5926321"/>
          </a:xfrm>
        </p:spPr>
        <p:txBody>
          <a:bodyPr>
            <a:normAutofit fontScale="625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58838" algn="l"/>
              </a:tabLst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58838" algn="l"/>
              </a:tabLst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58838" algn="l"/>
              </a:tabLs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tt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Найдите глагол определённого   будущего времени.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58838" algn="l"/>
              </a:tabLst>
            </a:pPr>
            <a:r>
              <a:rPr lang="tt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1.шуам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58838" algn="l"/>
              </a:tabLst>
            </a:pPr>
            <a:r>
              <a:rPr lang="tt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2.эшләде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58838" algn="l"/>
              </a:tabLst>
            </a:pPr>
            <a:r>
              <a:rPr lang="tt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3.барачак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58838" algn="l"/>
              </a:tabLst>
            </a:pPr>
            <a:r>
              <a:rPr lang="tt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4.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сөйлибез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58838" algn="l"/>
              </a:tabLst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tt-RU" b="1" u="sng" dirty="0" smtClean="0">
                <a:latin typeface="Times New Roman" pitchFamily="18" charset="0"/>
                <a:cs typeface="Times New Roman" pitchFamily="18" charset="0"/>
              </a:rPr>
              <a:t>2 ЧАСТЬ</a:t>
            </a:r>
          </a:p>
          <a:p>
            <a:pPr>
              <a:buNone/>
            </a:pP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       Җәй көне  Татарстанга бик күп кунаклар киләчәк  монда күп милләт кешеләре очрашачак  алар вакытны бик күңелле һәм файдалы үткәрәчәк.</a:t>
            </a:r>
          </a:p>
          <a:p>
            <a:pPr>
              <a:buNone/>
            </a:pPr>
            <a:r>
              <a:rPr lang="tt-RU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В1. Сколько предложений в этом    тексте?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В2. Найдите и запишите из текста правильный перевод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лова: </a:t>
            </a:r>
          </a:p>
          <a:p>
            <a:pPr>
              <a:buNone/>
            </a:pPr>
            <a:r>
              <a:rPr lang="tt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t-RU" sz="2800" b="1" i="1" dirty="0" smtClean="0">
                <a:latin typeface="Times New Roman" pitchFamily="18" charset="0"/>
                <a:cs typeface="Times New Roman" pitchFamily="18" charset="0"/>
              </a:rPr>
              <a:t>гости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В3. Найдите и запишите из первого предложения глагол определенного будущего  времени.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t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tt-RU" dirty="0" smtClean="0"/>
              <a:t>                Тест  җаваплары: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1428736"/>
            <a:ext cx="2428892" cy="642942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</a:t>
            </a:r>
            <a:r>
              <a:rPr lang="ru-RU" sz="6000" dirty="0" smtClean="0"/>
              <a:t> 1 </a:t>
            </a:r>
            <a:r>
              <a:rPr lang="ru-RU" sz="6000" dirty="0" err="1" smtClean="0"/>
              <a:t>өлеш</a:t>
            </a:r>
            <a:endParaRPr lang="ru-RU" sz="6000" dirty="0" smtClean="0"/>
          </a:p>
          <a:p>
            <a:endParaRPr lang="ru-RU" sz="6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86314" y="1428736"/>
            <a:ext cx="3143273" cy="854076"/>
          </a:xfrm>
        </p:spPr>
        <p:txBody>
          <a:bodyPr/>
          <a:lstStyle/>
          <a:p>
            <a:r>
              <a:rPr lang="ru-RU" dirty="0" smtClean="0"/>
              <a:t>      2  </a:t>
            </a:r>
            <a:r>
              <a:rPr lang="ru-RU" dirty="0" err="1" smtClean="0"/>
              <a:t>өлеш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858838" algn="l"/>
              </a:tabLs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А1</a:t>
            </a:r>
            <a:r>
              <a:rPr lang="tt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.- 1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58838" algn="l"/>
              </a:tabLst>
            </a:pPr>
            <a:r>
              <a:rPr lang="tt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tt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А2.- 2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58838" algn="l"/>
              </a:tabLst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А</a:t>
            </a:r>
            <a:r>
              <a:rPr lang="tt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3.- 4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58838" algn="l"/>
              </a:tabLst>
            </a:pPr>
            <a:r>
              <a:rPr lang="tt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tt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.- 1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58838" algn="l"/>
              </a:tabLst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А</a:t>
            </a:r>
            <a:r>
              <a:rPr lang="tt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-3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58838" algn="l"/>
              </a:tabLst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В1. - 3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В2. -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кунаклар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В3. -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киләчәк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6" descr="http://savepic.su/349140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357694"/>
            <a:ext cx="1047750" cy="10477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2071678"/>
            <a:ext cx="5429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Өй эше : 8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нче</a:t>
            </a:r>
            <a:r>
              <a:rPr lang="tt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бит, 7 нче күнегү. </a:t>
            </a:r>
          </a:p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                Әниең шимбә нишләячәк?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                Шул турыда яз.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6" name="Picture 2" descr="C:\Users\рифат\Desktop\shkolnye_kartinki_41.2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3071810"/>
            <a:ext cx="2693640" cy="179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i022.radikal.ru/1303/27/e57157e442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" name="VN550398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214414" y="5857892"/>
            <a:ext cx="304800" cy="304800"/>
          </a:xfrm>
          <a:prstGeom prst="rect">
            <a:avLst/>
          </a:prstGeom>
        </p:spPr>
      </p:pic>
      <p:pic>
        <p:nvPicPr>
          <p:cNvPr id="18" name="Picture 4" descr="http://img0.liveinternet.ru/images/attach/c/4/82/772/82772934_1327526233_solnc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415001">
            <a:off x="7307943" y="50388"/>
            <a:ext cx="1345302" cy="181578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9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photocentra.ru/images/main10/102032_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52" name="Picture 12" descr="http://im6-tub-ru.yandex.net/i?id=154944276-1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74537">
            <a:off x="345765" y="3067247"/>
            <a:ext cx="1032692" cy="94030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g1.liveinternet.ru/images/attach/c/2/72/858/72858599_1301562516_ZHurchat_ruch_i_vesennie_SCHerbakov_B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pic>
        <p:nvPicPr>
          <p:cNvPr id="3" name="Picture 8" descr="http://upload.iranvij.ir/images_dey91/456900446516270028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8"/>
            <a:ext cx="714380" cy="357190"/>
          </a:xfrm>
          <a:prstGeom prst="rect">
            <a:avLst/>
          </a:prstGeom>
          <a:noFill/>
        </p:spPr>
      </p:pic>
      <p:pic>
        <p:nvPicPr>
          <p:cNvPr id="8" name="Picture 16" descr="http://ann-pages.narod.ru/a13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90" y="6286520"/>
            <a:ext cx="285752" cy="157160"/>
          </a:xfrm>
          <a:prstGeom prst="rect">
            <a:avLst/>
          </a:prstGeom>
          <a:noFill/>
        </p:spPr>
      </p:pic>
      <p:pic>
        <p:nvPicPr>
          <p:cNvPr id="9" name="Picture 16" descr="http://ann-pages.narod.ru/a13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05868">
            <a:off x="8371316" y="6171071"/>
            <a:ext cx="256314" cy="144190"/>
          </a:xfrm>
          <a:prstGeom prst="rect">
            <a:avLst/>
          </a:prstGeom>
          <a:noFill/>
        </p:spPr>
      </p:pic>
      <p:pic>
        <p:nvPicPr>
          <p:cNvPr id="10" name="Picture 16" descr="http://ann-pages.narod.ru/a13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6357958"/>
            <a:ext cx="285752" cy="157160"/>
          </a:xfrm>
          <a:prstGeom prst="rect">
            <a:avLst/>
          </a:prstGeom>
          <a:noFill/>
        </p:spPr>
      </p:pic>
      <p:pic>
        <p:nvPicPr>
          <p:cNvPr id="11" name="Picture 16" descr="http://ann-pages.narod.ru/a13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43966" y="6143644"/>
            <a:ext cx="285752" cy="157160"/>
          </a:xfrm>
          <a:prstGeom prst="rect">
            <a:avLst/>
          </a:prstGeom>
          <a:noFill/>
        </p:spPr>
      </p:pic>
      <p:pic>
        <p:nvPicPr>
          <p:cNvPr id="13" name="Picture 16" descr="http://ann-pages.narod.ru/a13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7738" y="6510358"/>
            <a:ext cx="285752" cy="157160"/>
          </a:xfrm>
          <a:prstGeom prst="rect">
            <a:avLst/>
          </a:prstGeom>
          <a:noFill/>
        </p:spPr>
      </p:pic>
      <p:pic>
        <p:nvPicPr>
          <p:cNvPr id="14" name="Picture 16" descr="http://ann-pages.narod.ru/a13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6700840"/>
            <a:ext cx="285752" cy="157160"/>
          </a:xfrm>
          <a:prstGeom prst="rect">
            <a:avLst/>
          </a:prstGeom>
          <a:noFill/>
        </p:spPr>
      </p:pic>
      <p:pic>
        <p:nvPicPr>
          <p:cNvPr id="15" name="Picture 16" descr="http://ann-pages.narod.ru/a13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58248" y="6357958"/>
            <a:ext cx="285752" cy="157160"/>
          </a:xfrm>
          <a:prstGeom prst="rect">
            <a:avLst/>
          </a:prstGeom>
          <a:noFill/>
        </p:spPr>
      </p:pic>
      <p:pic>
        <p:nvPicPr>
          <p:cNvPr id="16" name="Picture 16" descr="http://ann-pages.narod.ru/a13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6572272"/>
            <a:ext cx="285752" cy="157160"/>
          </a:xfrm>
          <a:prstGeom prst="rect">
            <a:avLst/>
          </a:prstGeom>
          <a:noFill/>
        </p:spPr>
      </p:pic>
      <p:pic>
        <p:nvPicPr>
          <p:cNvPr id="17" name="Picture 16" descr="http://ann-pages.narod.ru/a13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6779420"/>
            <a:ext cx="285752" cy="15716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867788"/>
          </a:xfrm>
        </p:spPr>
        <p:txBody>
          <a:bodyPr/>
          <a:lstStyle/>
          <a:p>
            <a:r>
              <a:rPr lang="ru-RU" dirty="0" smtClean="0"/>
              <a:t>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Билгеле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248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</a:t>
            </a:r>
            <a:br>
              <a:rPr lang="ru-RU" dirty="0" smtClean="0"/>
            </a:br>
            <a:r>
              <a:rPr lang="ru-RU" dirty="0" smtClean="0"/>
              <a:t>            </a:t>
            </a:r>
            <a:r>
              <a:rPr lang="ru-RU" dirty="0" err="1" smtClean="0"/>
              <a:t>Билгеле</a:t>
            </a:r>
            <a:r>
              <a:rPr lang="ru-RU" dirty="0" smtClean="0"/>
              <a:t> кил</a:t>
            </a:r>
            <a:r>
              <a:rPr lang="tt-RU" dirty="0" smtClean="0"/>
              <a:t>әчәк заман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681418"/>
          </a:xfrm>
        </p:spPr>
        <p:txBody>
          <a:bodyPr/>
          <a:lstStyle/>
          <a:p>
            <a:pPr>
              <a:buNone/>
            </a:pPr>
            <a:r>
              <a:rPr lang="tt-RU" dirty="0" smtClean="0"/>
              <a:t>           </a:t>
            </a:r>
          </a:p>
          <a:p>
            <a:pPr>
              <a:buNone/>
            </a:pPr>
            <a:r>
              <a:rPr lang="tt-RU" dirty="0" smtClean="0"/>
              <a:t>                     ( Определ</a:t>
            </a:r>
            <a:r>
              <a:rPr lang="ru-RU" dirty="0" smtClean="0"/>
              <a:t>ё</a:t>
            </a:r>
            <a:r>
              <a:rPr lang="tt-RU" dirty="0" smtClean="0"/>
              <a:t>нное буду</a:t>
            </a:r>
            <a:r>
              <a:rPr lang="ru-RU" dirty="0" err="1" smtClean="0"/>
              <a:t>щ</a:t>
            </a:r>
            <a:r>
              <a:rPr lang="tt-RU" dirty="0" smtClean="0"/>
              <a:t>ее  время) 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082102"/>
          </a:xfrm>
        </p:spPr>
        <p:txBody>
          <a:bodyPr>
            <a:normAutofit/>
          </a:bodyPr>
          <a:lstStyle/>
          <a:p>
            <a:r>
              <a:rPr lang="tt-RU" dirty="0" smtClean="0"/>
              <a:t>            </a:t>
            </a:r>
            <a:br>
              <a:rPr lang="tt-RU" dirty="0" smtClean="0"/>
            </a:br>
            <a:r>
              <a:rPr lang="tt-RU" dirty="0" smtClean="0"/>
              <a:t>           Киләчәк – будущее </a:t>
            </a:r>
            <a:br>
              <a:rPr lang="tt-RU" dirty="0" smtClean="0"/>
            </a:br>
            <a:r>
              <a:rPr lang="tt-RU" dirty="0" smtClean="0"/>
              <a:t>           Кил</a:t>
            </a:r>
            <a:r>
              <a:rPr lang="tt-RU" u="sng" dirty="0" smtClean="0"/>
              <a:t>әчәк </a:t>
            </a:r>
            <a:r>
              <a:rPr lang="tt-RU" dirty="0" smtClean="0"/>
              <a:t>-  прид</a:t>
            </a:r>
            <a:r>
              <a:rPr lang="ru-RU" dirty="0" smtClean="0"/>
              <a:t>ё</a:t>
            </a:r>
            <a:r>
              <a:rPr lang="tt-RU" dirty="0" smtClean="0"/>
              <a:t>т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1214422"/>
          <a:ext cx="7649221" cy="4071968"/>
        </p:xfrm>
        <a:graphic>
          <a:graphicData uri="http://schemas.openxmlformats.org/drawingml/2006/table">
            <a:tbl>
              <a:tblPr/>
              <a:tblGrid>
                <a:gridCol w="1911706"/>
                <a:gridCol w="1803070"/>
                <a:gridCol w="2021940"/>
                <a:gridCol w="1912505"/>
              </a:tblGrid>
              <a:tr h="1163419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400" b="1" dirty="0">
                          <a:latin typeface="Times New Roman"/>
                          <a:ea typeface="Calibri"/>
                          <a:cs typeface="Times New Roman"/>
                        </a:rPr>
                        <a:t>Билгеле киләчәк заман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400" b="1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tt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Определённое </a:t>
                      </a:r>
                      <a:r>
                        <a:rPr lang="tt-RU" sz="2400" b="1" dirty="0">
                          <a:latin typeface="Times New Roman"/>
                          <a:ea typeface="Calibri"/>
                          <a:cs typeface="Times New Roman"/>
                        </a:rPr>
                        <a:t>буду</a:t>
                      </a:r>
                      <a:r>
                        <a:rPr lang="ru-RU" sz="2400" b="1" dirty="0" err="1">
                          <a:latin typeface="Times New Roman"/>
                          <a:ea typeface="Calibri"/>
                          <a:cs typeface="Times New Roman"/>
                        </a:rPr>
                        <a:t>щее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 время)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171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400" b="1" dirty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400" b="1" dirty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17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400" b="1" dirty="0">
                          <a:latin typeface="Times New Roman"/>
                          <a:ea typeface="Calibri"/>
                          <a:cs typeface="Times New Roman"/>
                        </a:rPr>
                        <a:t>калын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>
                          <a:latin typeface="Times New Roman"/>
                          <a:ea typeface="Calibri"/>
                          <a:cs typeface="Times New Roman"/>
                        </a:rPr>
                        <a:t>нечкә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400" b="1" dirty="0">
                          <a:latin typeface="Times New Roman"/>
                          <a:ea typeface="Calibri"/>
                          <a:cs typeface="Times New Roman"/>
                        </a:rPr>
                        <a:t>калын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>
                          <a:latin typeface="Times New Roman"/>
                          <a:ea typeface="Calibri"/>
                          <a:cs typeface="Times New Roman"/>
                        </a:rPr>
                        <a:t>нечкә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1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-ачак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>
                          <a:latin typeface="Times New Roman"/>
                          <a:ea typeface="Calibri"/>
                          <a:cs typeface="Times New Roman"/>
                        </a:rPr>
                        <a:t>шатлан+</a:t>
                      </a:r>
                      <a:r>
                        <a:rPr lang="tt-RU" sz="2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ачак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 smtClean="0">
                          <a:latin typeface="Times New Roman"/>
                          <a:ea typeface="Calibri"/>
                          <a:cs typeface="Times New Roman"/>
                        </a:rPr>
                        <a:t>(обрадуется)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-әчәк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>
                          <a:latin typeface="Times New Roman"/>
                          <a:ea typeface="Calibri"/>
                          <a:cs typeface="Times New Roman"/>
                        </a:rPr>
                        <a:t>үткәр+</a:t>
                      </a:r>
                      <a:r>
                        <a:rPr lang="tt-RU" sz="2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әчәк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 smtClean="0">
                          <a:latin typeface="Times New Roman"/>
                          <a:ea typeface="Calibri"/>
                          <a:cs typeface="Times New Roman"/>
                        </a:rPr>
                        <a:t>(проведёт)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tt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ячак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400" b="0" u="none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уйн</a:t>
                      </a:r>
                      <a:r>
                        <a:rPr lang="tt-RU" sz="2400" b="1" u="sng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tt-RU" sz="24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tt-RU" sz="24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ячак</a:t>
                      </a:r>
                      <a:endParaRPr lang="ru-RU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 smtClean="0">
                          <a:latin typeface="Times New Roman"/>
                          <a:ea typeface="Calibri"/>
                          <a:cs typeface="Times New Roman"/>
                        </a:rPr>
                        <a:t>(будет играть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-ячәк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>
                          <a:latin typeface="Times New Roman"/>
                          <a:ea typeface="Calibri"/>
                          <a:cs typeface="Times New Roman"/>
                        </a:rPr>
                        <a:t>сөйл</a:t>
                      </a:r>
                      <a:r>
                        <a:rPr lang="tt-RU" sz="24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ә</a:t>
                      </a:r>
                      <a:r>
                        <a:rPr lang="tt-RU" sz="2400" dirty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tt-RU" sz="2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ячәк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 smtClean="0">
                          <a:latin typeface="Times New Roman"/>
                          <a:ea typeface="Calibri"/>
                          <a:cs typeface="Times New Roman"/>
                        </a:rPr>
                        <a:t>(расскажет)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1428736"/>
          <a:ext cx="8530310" cy="5062286"/>
        </p:xfrm>
        <a:graphic>
          <a:graphicData uri="http://schemas.openxmlformats.org/drawingml/2006/table">
            <a:tbl>
              <a:tblPr/>
              <a:tblGrid>
                <a:gridCol w="2131910"/>
                <a:gridCol w="2132800"/>
                <a:gridCol w="2132800"/>
                <a:gridCol w="2132800"/>
              </a:tblGrid>
              <a:tr h="1163419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400" b="1" dirty="0">
                          <a:latin typeface="Times New Roman"/>
                          <a:ea typeface="Calibri"/>
                          <a:cs typeface="Times New Roman"/>
                        </a:rPr>
                        <a:t>Билгеле киләчәк заман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400" b="1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tt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Определённое </a:t>
                      </a:r>
                      <a:r>
                        <a:rPr lang="tt-RU" sz="2400" b="1" dirty="0">
                          <a:latin typeface="Times New Roman"/>
                          <a:ea typeface="Calibri"/>
                          <a:cs typeface="Times New Roman"/>
                        </a:rPr>
                        <a:t>буду</a:t>
                      </a:r>
                      <a:r>
                        <a:rPr lang="ru-RU" sz="2400" b="1" dirty="0" err="1">
                          <a:latin typeface="Times New Roman"/>
                          <a:ea typeface="Calibri"/>
                          <a:cs typeface="Times New Roman"/>
                        </a:rPr>
                        <a:t>щее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 время)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259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>
                          <a:latin typeface="Times New Roman"/>
                          <a:ea typeface="Calibri"/>
                          <a:cs typeface="Times New Roman"/>
                        </a:rPr>
                        <a:t>Тартык авазлардан соң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>
                          <a:latin typeface="Times New Roman"/>
                          <a:ea typeface="Calibri"/>
                          <a:cs typeface="Times New Roman"/>
                        </a:rPr>
                        <a:t>(После согласных)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 smtClean="0">
                          <a:latin typeface="Times New Roman"/>
                          <a:ea typeface="Calibri"/>
                          <a:cs typeface="Times New Roman"/>
                        </a:rPr>
                        <a:t>Сузык авазлардан соң</a:t>
                      </a: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 smtClean="0">
                          <a:latin typeface="Times New Roman"/>
                          <a:ea typeface="Calibri"/>
                          <a:cs typeface="Times New Roman"/>
                        </a:rPr>
                        <a:t>(После гласных)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17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400" b="1" dirty="0">
                          <a:latin typeface="Times New Roman"/>
                          <a:ea typeface="Calibri"/>
                          <a:cs typeface="Times New Roman"/>
                        </a:rPr>
                        <a:t>калын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>
                          <a:latin typeface="Times New Roman"/>
                          <a:ea typeface="Calibri"/>
                          <a:cs typeface="Times New Roman"/>
                        </a:rPr>
                        <a:t>нечкә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400" b="1" dirty="0">
                          <a:latin typeface="Times New Roman"/>
                          <a:ea typeface="Calibri"/>
                          <a:cs typeface="Times New Roman"/>
                        </a:rPr>
                        <a:t>калын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>
                          <a:latin typeface="Times New Roman"/>
                          <a:ea typeface="Calibri"/>
                          <a:cs typeface="Times New Roman"/>
                        </a:rPr>
                        <a:t>нечкә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1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-ачак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>
                          <a:latin typeface="Times New Roman"/>
                          <a:ea typeface="Calibri"/>
                          <a:cs typeface="Times New Roman"/>
                        </a:rPr>
                        <a:t>шатлан+</a:t>
                      </a:r>
                      <a:r>
                        <a:rPr lang="tt-RU" sz="2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ачак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 smtClean="0">
                          <a:latin typeface="Times New Roman"/>
                          <a:ea typeface="Calibri"/>
                          <a:cs typeface="Times New Roman"/>
                        </a:rPr>
                        <a:t>(обрадуется)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-әчәк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>
                          <a:latin typeface="Times New Roman"/>
                          <a:ea typeface="Calibri"/>
                          <a:cs typeface="Times New Roman"/>
                        </a:rPr>
                        <a:t>үткәр+</a:t>
                      </a:r>
                      <a:r>
                        <a:rPr lang="tt-RU" sz="2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әчәк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 smtClean="0">
                          <a:latin typeface="Times New Roman"/>
                          <a:ea typeface="Calibri"/>
                          <a:cs typeface="Times New Roman"/>
                        </a:rPr>
                        <a:t>(проведёт)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tt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ячак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400" b="0" u="none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уйн</a:t>
                      </a:r>
                      <a:r>
                        <a:rPr lang="tt-RU" sz="2400" b="1" u="sng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tt-RU" sz="24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tt-RU" sz="24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ячак</a:t>
                      </a:r>
                      <a:endParaRPr lang="ru-RU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 smtClean="0">
                          <a:latin typeface="Times New Roman"/>
                          <a:ea typeface="Calibri"/>
                          <a:cs typeface="Times New Roman"/>
                        </a:rPr>
                        <a:t>(будет играть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-ячәк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>
                          <a:latin typeface="Times New Roman"/>
                          <a:ea typeface="Calibri"/>
                          <a:cs typeface="Times New Roman"/>
                        </a:rPr>
                        <a:t>сөйл</a:t>
                      </a:r>
                      <a:r>
                        <a:rPr lang="tt-RU" sz="24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ә</a:t>
                      </a:r>
                      <a:r>
                        <a:rPr lang="tt-RU" sz="2400" dirty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tt-RU" sz="2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ячәк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 smtClean="0">
                          <a:latin typeface="Times New Roman"/>
                          <a:ea typeface="Calibri"/>
                          <a:cs typeface="Times New Roman"/>
                        </a:rPr>
                        <a:t>(расскажет)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1295</TotalTime>
  <Words>462</Words>
  <Application>Microsoft Office PowerPoint</Application>
  <PresentationFormat>Экран (4:3)</PresentationFormat>
  <Paragraphs>145</Paragraphs>
  <Slides>17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Слайд 2</vt:lpstr>
      <vt:lpstr>Слайд 3</vt:lpstr>
      <vt:lpstr>Слайд 4</vt:lpstr>
      <vt:lpstr>            Билгеле  </vt:lpstr>
      <vt:lpstr>                                         Билгеле киләчәк заман</vt:lpstr>
      <vt:lpstr>                        Киләчәк – будущее             Киләчәк -  придёт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тест</vt:lpstr>
      <vt:lpstr>                Тест  җаваплары: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141</cp:revision>
  <dcterms:created xsi:type="dcterms:W3CDTF">2014-02-16T17:53:19Z</dcterms:created>
  <dcterms:modified xsi:type="dcterms:W3CDTF">2014-03-27T16:22:50Z</dcterms:modified>
</cp:coreProperties>
</file>