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57"/>
  </p:notesMasterIdLst>
  <p:sldIdLst>
    <p:sldId id="256" r:id="rId2"/>
    <p:sldId id="432" r:id="rId3"/>
    <p:sldId id="257" r:id="rId4"/>
    <p:sldId id="433" r:id="rId5"/>
    <p:sldId id="416" r:id="rId6"/>
    <p:sldId id="417" r:id="rId7"/>
    <p:sldId id="419" r:id="rId8"/>
    <p:sldId id="370" r:id="rId9"/>
    <p:sldId id="371" r:id="rId10"/>
    <p:sldId id="372" r:id="rId11"/>
    <p:sldId id="374" r:id="rId12"/>
    <p:sldId id="410" r:id="rId13"/>
    <p:sldId id="420" r:id="rId14"/>
    <p:sldId id="396" r:id="rId15"/>
    <p:sldId id="412" r:id="rId16"/>
    <p:sldId id="411" r:id="rId17"/>
    <p:sldId id="421" r:id="rId18"/>
    <p:sldId id="375" r:id="rId19"/>
    <p:sldId id="376" r:id="rId20"/>
    <p:sldId id="422" r:id="rId21"/>
    <p:sldId id="423" r:id="rId22"/>
    <p:sldId id="377" r:id="rId23"/>
    <p:sldId id="427" r:id="rId24"/>
    <p:sldId id="399" r:id="rId25"/>
    <p:sldId id="409" r:id="rId26"/>
    <p:sldId id="378" r:id="rId27"/>
    <p:sldId id="428" r:id="rId28"/>
    <p:sldId id="380" r:id="rId29"/>
    <p:sldId id="379" r:id="rId30"/>
    <p:sldId id="382" r:id="rId31"/>
    <p:sldId id="390" r:id="rId32"/>
    <p:sldId id="429" r:id="rId33"/>
    <p:sldId id="383" r:id="rId34"/>
    <p:sldId id="385" r:id="rId35"/>
    <p:sldId id="386" r:id="rId36"/>
    <p:sldId id="387" r:id="rId37"/>
    <p:sldId id="388" r:id="rId38"/>
    <p:sldId id="389" r:id="rId39"/>
    <p:sldId id="430" r:id="rId40"/>
    <p:sldId id="384" r:id="rId41"/>
    <p:sldId id="393" r:id="rId42"/>
    <p:sldId id="392" r:id="rId43"/>
    <p:sldId id="397" r:id="rId44"/>
    <p:sldId id="398" r:id="rId45"/>
    <p:sldId id="401" r:id="rId46"/>
    <p:sldId id="402" r:id="rId47"/>
    <p:sldId id="413" r:id="rId48"/>
    <p:sldId id="406" r:id="rId49"/>
    <p:sldId id="414" r:id="rId50"/>
    <p:sldId id="424" r:id="rId51"/>
    <p:sldId id="434" r:id="rId52"/>
    <p:sldId id="425" r:id="rId53"/>
    <p:sldId id="426" r:id="rId54"/>
    <p:sldId id="418" r:id="rId55"/>
    <p:sldId id="364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99FF99"/>
    <a:srgbClr val="FAB0EF"/>
    <a:srgbClr val="000099"/>
    <a:srgbClr val="00FF00"/>
    <a:srgbClr val="E4F8FC"/>
    <a:srgbClr val="008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878" autoAdjust="0"/>
    <p:restoredTop sz="65045" autoAdjust="0"/>
  </p:normalViewPr>
  <p:slideViewPr>
    <p:cSldViewPr>
      <p:cViewPr varScale="1">
        <p:scale>
          <a:sx n="104" d="100"/>
          <a:sy n="104" d="100"/>
        </p:scale>
        <p:origin x="10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DFC0820-BA72-4EA0-87EF-BC724DBD0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138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138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29 января 2007 года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69087-A5A9-454C-AE7C-338494D0E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29 января 2007 года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8539C-AFC3-48D0-B842-05DCCF814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29 января 2007 года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62C5C-5313-442D-A26E-DEB10AE03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29 января 2007 года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11C14-1148-4E68-8C5C-E22722FE1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29 января 2007 года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02B9F-D123-4B98-88FF-AA1633071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29 января 2007 года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89458-FD6E-40BA-BEE5-24328CFF4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29 января 2007 года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F1F67-4C05-46CE-91B8-0EF1A4086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29 января 2007 года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1F32D-374A-4430-962C-0AC40235C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29 января 2007 года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BB823-6AED-4ECB-90AC-9F7D809DD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29 января 2007 года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4C9B4-49E4-43AF-AFC8-AFF86CB54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29 января 2007 года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7A46-42E1-427A-862F-9294E53B4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29 января 2007 года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128AB-2CDE-48B8-9F2B-88A0C3E96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29 января 2007 года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4478B-06B1-4BD7-8B5C-F0D5046FD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035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082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0357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0358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036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6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r>
              <a:rPr lang="ru-RU"/>
              <a:t>29 января 2007 года</a:t>
            </a:r>
          </a:p>
        </p:txBody>
      </p:sp>
      <p:sp>
        <p:nvSpPr>
          <p:cNvPr id="1003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9260E263-E7CB-45E3-87A0-37E88E7EC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0364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1143000"/>
            <a:ext cx="7901014" cy="2209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Родительское</a:t>
            </a:r>
            <a:b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собрание: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933825"/>
            <a:ext cx="7343775" cy="1600200"/>
          </a:xfrm>
        </p:spPr>
        <p:txBody>
          <a:bodyPr/>
          <a:lstStyle/>
          <a:p>
            <a:pPr eaLnBrk="1" hangingPunct="1"/>
            <a:r>
              <a:rPr lang="ru-RU" b="1" smtClean="0"/>
              <a:t>«Жестокие взрослые -жестокие дети.</a:t>
            </a:r>
          </a:p>
          <a:p>
            <a:pPr eaLnBrk="1" hangingPunct="1"/>
            <a:r>
              <a:rPr lang="ru-RU" b="1" smtClean="0"/>
              <a:t>Профилактика насилия в семье»</a:t>
            </a:r>
            <a:r>
              <a:rPr lang="ru-RU" smtClean="0"/>
              <a:t> </a:t>
            </a:r>
          </a:p>
        </p:txBody>
      </p:sp>
      <p:pic>
        <p:nvPicPr>
          <p:cNvPr id="5124" name="Picture 5" descr="nasilnik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smtClean="0"/>
              <a:t>Мифы и факты в отношении проблемы насилия над детьми.</a:t>
            </a:r>
            <a:br>
              <a:rPr lang="ru-RU" sz="3400" smtClean="0"/>
            </a:br>
            <a:endParaRPr lang="ru-RU" sz="3400" smtClean="0"/>
          </a:p>
        </p:txBody>
      </p:sp>
      <p:graphicFrame>
        <p:nvGraphicFramePr>
          <p:cNvPr id="279574" name="Group 22"/>
          <p:cNvGraphicFramePr>
            <a:graphicFrameLocks noGrp="1"/>
          </p:cNvGraphicFramePr>
          <p:nvPr>
            <p:ph idx="1"/>
          </p:nvPr>
        </p:nvGraphicFramePr>
        <p:xfrm>
          <a:off x="914400" y="1600200"/>
          <a:ext cx="7772400" cy="4530726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2265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4.Сексуальное насилие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детей -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редкость.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Ежегодно в России регистрируют 7-8 тыс.случаев сексуального насилия над детьми, по которым возбуждено уголовное дело.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Их в 3 раза больше , чем случаев избиения детей.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25% женщин России подвергалось сексуальному насилию в детстве.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5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5.Сексуальное насилие чаще совершается незнакомцами.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75-80% случаев насильники знакомы детям, из них 45% -это родственники, родители или лица их заменяющие.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smtClean="0"/>
              <a:t>Мифы и факты в отношении проблемы насилия над детьми.</a:t>
            </a:r>
            <a:br>
              <a:rPr lang="ru-RU" sz="3400" smtClean="0"/>
            </a:br>
            <a:endParaRPr lang="ru-RU" sz="3400" smtClean="0"/>
          </a:p>
        </p:txBody>
      </p:sp>
      <p:graphicFrame>
        <p:nvGraphicFramePr>
          <p:cNvPr id="282646" name="Group 22"/>
          <p:cNvGraphicFramePr>
            <a:graphicFrameLocks noGrp="1"/>
          </p:cNvGraphicFramePr>
          <p:nvPr>
            <p:ph idx="1"/>
          </p:nvPr>
        </p:nvGraphicFramePr>
        <p:xfrm>
          <a:off x="914400" y="1600200"/>
          <a:ext cx="7772400" cy="4708525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182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6.Сексуальному насилию подвергаются подростки.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Наиболее часто насилию подвергаются дети от 8 до 11лет, дошкольники тоже считаются повышенной группой риска.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7.Дети часто сами выступают в роли сексуальных соблазнителей.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Дети могут испытывать сексуальные чувство, однако у них  отсутствуют знания и опыт для того чтобы инициировать сексуальную активность вне группы сверстников.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Взрослые, обладая таким опытом осознают какой  физический и моральный вред могут нанести эти действия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Статистика: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77724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ru-RU" sz="1800" b="1" dirty="0" smtClean="0">
                <a:latin typeface="Times New Roman" pitchFamily="18" charset="0"/>
              </a:rPr>
              <a:t>Насилие в той или иной форме совершается в каждой четвертой российской семье;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latin typeface="Times New Roman" pitchFamily="18" charset="0"/>
              </a:rPr>
              <a:t>Ежегодно около 2 млн. детей в возрасте до 14 лет избиваются родителями;</a:t>
            </a:r>
          </a:p>
          <a:p>
            <a:pPr eaLnBrk="1" hangingPunct="1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§"/>
            </a:pPr>
            <a:r>
              <a:rPr lang="ru-RU" sz="1800" b="1" dirty="0" smtClean="0">
                <a:latin typeface="Times New Roman" pitchFamily="18" charset="0"/>
              </a:rPr>
              <a:t>для 10% этих детей исходом становится смерть, а для 2 тыс.- самоубийство;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</a:rPr>
              <a:t>более 50 тысяч - убегают из дома, спасаясь от жестокого обращения в семье;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latin typeface="Times New Roman" pitchFamily="18" charset="0"/>
              </a:rPr>
              <a:t>25 тыс. находятся в розыске;</a:t>
            </a:r>
          </a:p>
          <a:p>
            <a:pPr eaLnBrk="1" hangingPunct="1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ru-RU" sz="1800" b="1" dirty="0" smtClean="0">
                <a:latin typeface="Times New Roman" pitchFamily="18" charset="0"/>
              </a:rPr>
              <a:t>В 2008 </a:t>
            </a:r>
            <a:r>
              <a:rPr lang="ru-RU" sz="1800" b="1" dirty="0" smtClean="0">
                <a:latin typeface="Times New Roman" pitchFamily="18" charset="0"/>
              </a:rPr>
              <a:t>году от жестокого обращения с детьми погибло 1914 детей, искалечено 2330 детей (по данным из Совета Федераций);</a:t>
            </a:r>
          </a:p>
          <a:p>
            <a:pPr eaLnBrk="1" hangingPunct="1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ru-RU" sz="1800" b="1" dirty="0" smtClean="0">
                <a:latin typeface="Times New Roman" pitchFamily="18" charset="0"/>
              </a:rPr>
              <a:t>около 10 тыс. родителей лишаются судами </a:t>
            </a:r>
          </a:p>
          <a:p>
            <a:pPr eaLnBrk="1" hangingPunct="1">
              <a:lnSpc>
                <a:spcPct val="80000"/>
              </a:lnSpc>
              <a:buClr>
                <a:srgbClr val="A50021"/>
              </a:buClr>
              <a:buFont typeface="Wingdings" pitchFamily="2" charset="2"/>
              <a:buNone/>
            </a:pPr>
            <a:r>
              <a:rPr lang="ru-RU" sz="1800" b="1" dirty="0" smtClean="0">
                <a:latin typeface="Times New Roman" pitchFamily="18" charset="0"/>
              </a:rPr>
              <a:t>      родительских прав и более 2,5 тыс. детей </a:t>
            </a:r>
          </a:p>
          <a:p>
            <a:pPr eaLnBrk="1" hangingPunct="1">
              <a:lnSpc>
                <a:spcPct val="80000"/>
              </a:lnSpc>
              <a:buClr>
                <a:srgbClr val="A50021"/>
              </a:buClr>
              <a:buFont typeface="Wingdings" pitchFamily="2" charset="2"/>
              <a:buNone/>
            </a:pPr>
            <a:r>
              <a:rPr lang="ru-RU" sz="1800" b="1" dirty="0" smtClean="0">
                <a:latin typeface="Times New Roman" pitchFamily="18" charset="0"/>
              </a:rPr>
              <a:t>     забираются   у родителей без такого лишения, </a:t>
            </a:r>
          </a:p>
          <a:p>
            <a:pPr eaLnBrk="1" hangingPunct="1">
              <a:lnSpc>
                <a:spcPct val="80000"/>
              </a:lnSpc>
              <a:buClr>
                <a:srgbClr val="A50021"/>
              </a:buClr>
              <a:buFont typeface="Wingdings" pitchFamily="2" charset="2"/>
              <a:buNone/>
            </a:pPr>
            <a:r>
              <a:rPr lang="ru-RU" sz="1800" b="1" dirty="0" smtClean="0">
                <a:latin typeface="Times New Roman" pitchFamily="18" charset="0"/>
              </a:rPr>
              <a:t>     поскольку     нахождение      ребенка в семье </a:t>
            </a:r>
          </a:p>
          <a:p>
            <a:pPr eaLnBrk="1" hangingPunct="1">
              <a:lnSpc>
                <a:spcPct val="80000"/>
              </a:lnSpc>
              <a:buClr>
                <a:srgbClr val="A50021"/>
              </a:buClr>
              <a:buFont typeface="Wingdings" pitchFamily="2" charset="2"/>
              <a:buNone/>
            </a:pPr>
            <a:r>
              <a:rPr lang="ru-RU" sz="1800" b="1" dirty="0" smtClean="0">
                <a:latin typeface="Times New Roman" pitchFamily="18" charset="0"/>
              </a:rPr>
              <a:t>     представляет угрозу  его жизни      и здоровью.</a:t>
            </a:r>
          </a:p>
          <a:p>
            <a:pPr eaLnBrk="1" hangingPunct="1">
              <a:lnSpc>
                <a:spcPct val="80000"/>
              </a:lnSpc>
            </a:pPr>
            <a:endParaRPr lang="ru-RU" sz="1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800" dirty="0" smtClean="0"/>
              <a:t/>
            </a:r>
            <a:br>
              <a:rPr lang="ru-RU" sz="800" dirty="0" smtClean="0"/>
            </a:br>
            <a:endParaRPr lang="ru-RU" sz="800" dirty="0" smtClean="0"/>
          </a:p>
        </p:txBody>
      </p:sp>
      <p:pic>
        <p:nvPicPr>
          <p:cNvPr id="18436" name="Рисунок 2" descr="Жестокое обращение с детьми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475163"/>
            <a:ext cx="2744787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g_157_44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49738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f4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597275"/>
            <a:ext cx="4618038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716463" y="260350"/>
            <a:ext cx="4103687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>
                <a:latin typeface="Georgia" pitchFamily="18" charset="0"/>
              </a:rPr>
              <a:t>В 2000 г. зарегистрировано 2557 преступлений (в 1998 г. - 1969, в 1999 г. - 2116), предусмотренных ст. 156 УК РФ (неисполнение обязанностей по воспитанию несовершеннолетних).</a:t>
            </a:r>
            <a:br>
              <a:rPr lang="ru-RU" sz="2400">
                <a:latin typeface="Georgia" pitchFamily="18" charset="0"/>
              </a:rPr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79388" y="3644900"/>
            <a:ext cx="42481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>
                <a:latin typeface="Georgia" pitchFamily="18" charset="0"/>
              </a:rPr>
              <a:t>В 80% случаев дети попадают в приюты и детские дома из-за невыполнения родителями своих прямых обязанностей по воспитанию, что создает реальную угрозу их жизни и здоровью.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Статистика</a:t>
            </a:r>
          </a:p>
        </p:txBody>
      </p:sp>
      <p:sp>
        <p:nvSpPr>
          <p:cNvPr id="20483" name="Rectangle 9"/>
          <p:cNvSpPr>
            <a:spLocks noChangeArrowheads="1"/>
          </p:cNvSpPr>
          <p:nvPr/>
        </p:nvSpPr>
        <p:spPr bwMode="auto">
          <a:xfrm>
            <a:off x="323850" y="1916113"/>
            <a:ext cx="6192838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52% жертв - девочки,</a:t>
            </a:r>
          </a:p>
          <a:p>
            <a:r>
              <a:rPr lang="ru-RU" sz="2400" b="1"/>
              <a:t> 48% – мальчики</a:t>
            </a:r>
            <a:r>
              <a:rPr lang="ru-RU" sz="2400"/>
              <a:t> </a:t>
            </a:r>
          </a:p>
          <a:p>
            <a:endParaRPr lang="ru-RU" sz="2400"/>
          </a:p>
          <a:p>
            <a:r>
              <a:rPr lang="ru-RU" sz="2400" b="1"/>
              <a:t>возраст</a:t>
            </a:r>
            <a:r>
              <a:rPr lang="ru-RU" sz="2400"/>
              <a:t>: 67% детей младше одного </a:t>
            </a:r>
          </a:p>
          <a:p>
            <a:r>
              <a:rPr lang="ru-RU" sz="2400"/>
              <a:t>                года, </a:t>
            </a:r>
          </a:p>
          <a:p>
            <a:r>
              <a:rPr lang="ru-RU" sz="2400"/>
              <a:t>                80% -младше трех лет. </a:t>
            </a:r>
            <a:br>
              <a:rPr lang="ru-RU" sz="2400"/>
            </a:br>
            <a:endParaRPr lang="ru-RU" sz="2400"/>
          </a:p>
          <a:p>
            <a:r>
              <a:rPr lang="ru-RU" sz="2400"/>
              <a:t>В 50% случаях насилие </a:t>
            </a:r>
          </a:p>
          <a:p>
            <a:r>
              <a:rPr lang="ru-RU" sz="2400"/>
              <a:t>повторяется. </a:t>
            </a:r>
          </a:p>
          <a:p>
            <a:r>
              <a:rPr lang="ru-RU" sz="2400"/>
              <a:t>В 10% случаях насилия –</a:t>
            </a:r>
          </a:p>
          <a:p>
            <a:r>
              <a:rPr lang="ru-RU" sz="2400"/>
              <a:t> смертельные исходы. </a:t>
            </a:r>
            <a:br>
              <a:rPr lang="ru-RU" sz="2400"/>
            </a:br>
            <a:endParaRPr lang="ru-RU" sz="2400"/>
          </a:p>
        </p:txBody>
      </p:sp>
      <p:pic>
        <p:nvPicPr>
          <p:cNvPr id="20484" name="Picture 10" descr="3459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9588" y="3141663"/>
            <a:ext cx="3554412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6" name="Picture 12" descr="4ildren_siz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0"/>
            <a:ext cx="31321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Статистика: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75 % процентов обидчиков - это родители, у которых наблюдаются ментальные отклонения;</a:t>
            </a:r>
          </a:p>
          <a:p>
            <a:pPr eaLnBrk="1" hangingPunct="1"/>
            <a:r>
              <a:rPr lang="ru-RU" smtClean="0"/>
              <a:t>61 %  матерей избивают своих детей. </a:t>
            </a:r>
            <a:br>
              <a:rPr lang="ru-RU" smtClean="0"/>
            </a:b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</a:t>
            </a:r>
          </a:p>
        </p:txBody>
      </p:sp>
      <p:pic>
        <p:nvPicPr>
          <p:cNvPr id="21508" name="Picture 4" descr="2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0"/>
            <a:ext cx="22669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lip-image001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6788" y="3760788"/>
            <a:ext cx="3097212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hild_abuse_2_p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240982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Кто обижает детей? </a:t>
            </a:r>
            <a:r>
              <a:rPr lang="ru-RU" sz="3800" smtClean="0"/>
              <a:t/>
            </a:r>
            <a:br>
              <a:rPr lang="ru-RU" sz="3800" smtClean="0"/>
            </a:br>
            <a:endParaRPr lang="ru-RU" sz="38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12875"/>
            <a:ext cx="7772400" cy="4718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/>
              <a:t>77% обидчиков - родители ребенка,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11% - родственники жертвы,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2% - люди у которых не наблюдается родственной связи с ребенком (например, няни, неродные родители)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 10% всех обидчиков детей - это те люди, которые не связаны родственными отношениями с ребенком.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 81% обидчиков моложе 40 лет,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 61% составляют женщины,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Пол обидчиков различается в зависимости от вида причиняемого насилия: отсутствие заботы часто приписывается женщинам, а нанесение травм и увечий - мужчинам. 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496300" cy="6337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0000FF"/>
                </a:solidFill>
                <a:latin typeface="Georgia" pitchFamily="18" charset="0"/>
              </a:rPr>
              <a:t>Основная причина жестокого обращения с детьми - </a:t>
            </a:r>
            <a:r>
              <a:rPr lang="ru-RU" smtClean="0">
                <a:latin typeface="Georgia" pitchFamily="18" charset="0"/>
              </a:rPr>
              <a:t>внутренняя агрессивность – эмоциональное состояние, возникающее как реакция на переживание непреодолимости каких-то барьеров или недоступность чего-то желанного.</a:t>
            </a:r>
            <a:r>
              <a:rPr lang="ru-RU" smtClean="0"/>
              <a:t> </a:t>
            </a:r>
          </a:p>
        </p:txBody>
      </p:sp>
      <p:pic>
        <p:nvPicPr>
          <p:cNvPr id="23555" name="Picture 3" descr="ep2008_10_23_5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284538"/>
            <a:ext cx="46799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772400" cy="1143000"/>
          </a:xfrm>
        </p:spPr>
        <p:txBody>
          <a:bodyPr/>
          <a:lstStyle/>
          <a:p>
            <a:pPr eaLnBrk="1" hangingPunct="1"/>
            <a:r>
              <a:rPr lang="ru-RU" sz="5700" smtClean="0">
                <a:solidFill>
                  <a:schemeClr val="tx1"/>
                </a:solidFill>
              </a:rPr>
              <a:t>ВИДЫ   НАСИЛИЯ: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/>
              <a:t>ФИЗИЧЕСКОЕ-16%</a:t>
            </a:r>
          </a:p>
          <a:p>
            <a:pPr eaLnBrk="1" hangingPunct="1"/>
            <a:r>
              <a:rPr lang="ru-RU" sz="2400" b="1" dirty="0" smtClean="0"/>
              <a:t>ПСИХОЛОГИЧЕСКОЕ (эмоциональное)-7%</a:t>
            </a:r>
          </a:p>
          <a:p>
            <a:pPr eaLnBrk="1" hangingPunct="1"/>
            <a:r>
              <a:rPr lang="ru-RU" sz="2400" b="1" dirty="0" smtClean="0"/>
              <a:t>ПРЕНЕБРЕЖЕНИЕ ОСНОВНЫМИ НУЖДАМИ </a:t>
            </a:r>
            <a:r>
              <a:rPr lang="ru-RU" sz="2400" b="1" dirty="0" smtClean="0"/>
              <a:t>РЕБЁНКА - 63</a:t>
            </a:r>
            <a:r>
              <a:rPr lang="ru-RU" sz="2400" b="1" dirty="0" smtClean="0"/>
              <a:t>%</a:t>
            </a:r>
          </a:p>
          <a:p>
            <a:pPr eaLnBrk="1" hangingPunct="1"/>
            <a:r>
              <a:rPr lang="ru-RU" sz="2400" b="1" dirty="0" smtClean="0"/>
              <a:t>СЕКСУАЛЬНОЕ  </a:t>
            </a:r>
            <a:r>
              <a:rPr lang="ru-RU" sz="2400" b="1" dirty="0" smtClean="0"/>
              <a:t>НАСИЛИЕ -</a:t>
            </a:r>
            <a:r>
              <a:rPr lang="ru-RU" sz="2400" b="1" dirty="0" smtClean="0"/>
              <a:t>10%</a:t>
            </a:r>
          </a:p>
        </p:txBody>
      </p:sp>
      <p:pic>
        <p:nvPicPr>
          <p:cNvPr id="284677" name="Picture 5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2825" y="3141663"/>
            <a:ext cx="3051175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678" name="Picture 6" descr="2321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60800"/>
            <a:ext cx="25495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8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28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Физическое насилие-16%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5807075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</a:rPr>
              <a:t>  </a:t>
            </a:r>
            <a:r>
              <a:rPr lang="ru-RU" sz="2400" b="1" smtClean="0">
                <a:latin typeface="Times New Roman" pitchFamily="18" charset="0"/>
              </a:rPr>
              <a:t>Преднамеренное  нанесение ребенку родителями или лицами, их заменяющими физических травм, различных телесных повреждений.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</a:rPr>
              <a:t>   Физическое насилие — это действительно физическое нападение, оно почти всегда сопровождается словесными оскорблениями и психической травмой.</a:t>
            </a:r>
          </a:p>
          <a:p>
            <a:pPr eaLnBrk="1" hangingPunct="1"/>
            <a:endParaRPr lang="ru-RU" smtClean="0"/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/>
          <a:srcRect l="400" b="11983"/>
          <a:stretch>
            <a:fillRect/>
          </a:stretch>
        </p:blipFill>
        <p:spPr bwMode="auto">
          <a:xfrm>
            <a:off x="5437188" y="3270250"/>
            <a:ext cx="3706812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План родительского собрания: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bg2"/>
                </a:solidFill>
              </a:rPr>
              <a:t> 1.  </a:t>
            </a:r>
            <a:r>
              <a:rPr lang="ru-RU" sz="2000" b="1" dirty="0" smtClean="0">
                <a:solidFill>
                  <a:schemeClr val="bg2"/>
                </a:solidFill>
              </a:rPr>
              <a:t>«Понятие жестокого обращения в семье и его формы, виды» ( </a:t>
            </a:r>
            <a:r>
              <a:rPr lang="ru-RU" sz="2000" b="1" dirty="0" err="1" smtClean="0">
                <a:solidFill>
                  <a:schemeClr val="bg2"/>
                </a:solidFill>
              </a:rPr>
              <a:t>Тронина</a:t>
            </a:r>
            <a:r>
              <a:rPr lang="ru-RU" sz="2000" b="1" dirty="0" smtClean="0">
                <a:solidFill>
                  <a:schemeClr val="bg2"/>
                </a:solidFill>
              </a:rPr>
              <a:t> И.Д.)</a:t>
            </a:r>
          </a:p>
          <a:p>
            <a:pPr marL="533400" indent="-533400" eaLnBrk="1" hangingPunct="1">
              <a:buFont typeface="Wingdings" pitchFamily="2" charset="2"/>
              <a:buAutoNum type="arabicPeriod" startAt="2"/>
            </a:pPr>
            <a:r>
              <a:rPr lang="ru-RU" sz="2000" b="1" dirty="0" smtClean="0">
                <a:solidFill>
                  <a:schemeClr val="bg2"/>
                </a:solidFill>
              </a:rPr>
              <a:t>Последствия жестокого обращения в семье. Дети «</a:t>
            </a:r>
            <a:r>
              <a:rPr lang="ru-RU" sz="2000" b="1" dirty="0" err="1" smtClean="0">
                <a:solidFill>
                  <a:schemeClr val="bg2"/>
                </a:solidFill>
              </a:rPr>
              <a:t>Маугли</a:t>
            </a:r>
            <a:r>
              <a:rPr lang="ru-RU" sz="2000" b="1" dirty="0" smtClean="0">
                <a:solidFill>
                  <a:schemeClr val="bg2"/>
                </a:solidFill>
              </a:rPr>
              <a:t>».(Короткова И.В.)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bg2"/>
                </a:solidFill>
              </a:rPr>
              <a:t>3.    Жестокое обращение с детьми -</a:t>
            </a:r>
            <a:r>
              <a:rPr lang="ru-RU" sz="2000" b="1" smtClean="0">
                <a:solidFill>
                  <a:schemeClr val="bg2"/>
                </a:solidFill>
              </a:rPr>
              <a:t>порочный круг . </a:t>
            </a:r>
            <a:r>
              <a:rPr lang="ru-RU" sz="2000" b="1" dirty="0" smtClean="0">
                <a:solidFill>
                  <a:schemeClr val="bg2"/>
                </a:solidFill>
              </a:rPr>
              <a:t>(</a:t>
            </a:r>
            <a:r>
              <a:rPr lang="ru-RU" sz="2000" b="1" dirty="0" err="1" smtClean="0">
                <a:solidFill>
                  <a:schemeClr val="bg2"/>
                </a:solidFill>
              </a:rPr>
              <a:t>Юртайкина</a:t>
            </a:r>
            <a:r>
              <a:rPr lang="ru-RU" sz="2000" b="1" dirty="0" smtClean="0">
                <a:solidFill>
                  <a:schemeClr val="bg2"/>
                </a:solidFill>
              </a:rPr>
              <a:t> О.А.)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bg2"/>
                </a:solidFill>
              </a:rPr>
              <a:t>4.    Виды ответственности лиц, допускающих жестокое обращение с детьми (    Максимова Т.В.)  заместитель начальника отдела Государственного комитета  юстиции)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bg2"/>
                </a:solidFill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08400" y="1989138"/>
            <a:ext cx="5111750" cy="46085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smtClean="0">
                <a:solidFill>
                  <a:srgbClr val="A50021"/>
                </a:solidFill>
                <a:latin typeface="Georgia" pitchFamily="18" charset="0"/>
              </a:rPr>
              <a:t>Физическое насилие проявляется как:</a:t>
            </a:r>
            <a:endParaRPr lang="ru-RU" sz="200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ru-RU" sz="2000" b="1" smtClean="0">
                <a:latin typeface="Georgia" pitchFamily="18" charset="0"/>
              </a:rPr>
              <a:t>удары по лицу;</a:t>
            </a:r>
          </a:p>
          <a:p>
            <a:pPr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ru-RU" sz="2000" b="1" smtClean="0">
                <a:latin typeface="Georgia" pitchFamily="18" charset="0"/>
              </a:rPr>
              <a:t>тряски, толчки;</a:t>
            </a:r>
          </a:p>
          <a:p>
            <a:pPr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ru-RU" sz="2000" b="1" smtClean="0">
                <a:latin typeface="Georgia" pitchFamily="18" charset="0"/>
              </a:rPr>
              <a:t>затрещины,</a:t>
            </a:r>
          </a:p>
          <a:p>
            <a:pPr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ru-RU" sz="2000" b="1" smtClean="0">
                <a:latin typeface="Georgia" pitchFamily="18" charset="0"/>
              </a:rPr>
              <a:t>удушения,</a:t>
            </a:r>
          </a:p>
          <a:p>
            <a:pPr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ru-RU" sz="2000" b="1" smtClean="0">
                <a:latin typeface="Georgia" pitchFamily="18" charset="0"/>
              </a:rPr>
              <a:t>пинки;</a:t>
            </a:r>
          </a:p>
          <a:p>
            <a:pPr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ru-RU" sz="2000" b="1" smtClean="0">
                <a:latin typeface="Georgia" pitchFamily="18" charset="0"/>
              </a:rPr>
              <a:t>заключение в запертом помещении, где они удерживаются силой;</a:t>
            </a:r>
          </a:p>
          <a:p>
            <a:pPr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ru-RU" sz="2000" b="1" smtClean="0">
                <a:latin typeface="Georgia" pitchFamily="18" charset="0"/>
              </a:rPr>
              <a:t>избиение ремнем, веревками;</a:t>
            </a:r>
          </a:p>
          <a:p>
            <a:pPr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q"/>
            </a:pPr>
            <a:r>
              <a:rPr lang="ru-RU" sz="2000" b="1" smtClean="0">
                <a:latin typeface="Georgia" pitchFamily="18" charset="0"/>
              </a:rPr>
              <a:t>нанесение увечий тяжелыми предметами, даже ножом.</a:t>
            </a:r>
          </a:p>
        </p:txBody>
      </p:sp>
      <p:pic>
        <p:nvPicPr>
          <p:cNvPr id="26627" name="Picture 3" descr="1017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76250"/>
            <a:ext cx="3313112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1052719_12084184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500438"/>
            <a:ext cx="33845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smtClean="0">
                <a:solidFill>
                  <a:srgbClr val="A50021"/>
                </a:solidFill>
                <a:latin typeface="Georgia" pitchFamily="18" charset="0"/>
              </a:rPr>
              <a:t>Распознание факта физического насилия над ребенком</a:t>
            </a:r>
            <a:r>
              <a:rPr lang="ru-RU" sz="3800" smtClean="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600200"/>
            <a:ext cx="7921625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latin typeface="Georgia" pitchFamily="18" charset="0"/>
              </a:rPr>
              <a:t>Характер повреждений: 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000" b="1" smtClean="0">
                <a:latin typeface="Georgia" pitchFamily="18" charset="0"/>
              </a:rPr>
              <a:t>синяки,   ссадины,   раны,  следы  от  ударов  ремнем,  укусов, прижигания  горячими  предметами, сигаретами, располагающиеся на лице, теле, конечностях; 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000" b="1" smtClean="0">
                <a:latin typeface="Georgia" pitchFamily="18" charset="0"/>
              </a:rPr>
              <a:t>ожоги  горячими  жидкостями  кистей  и  ног в виде перчатки или носка (от погружения в горячую воду), а также на ягодицах; 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000" b="1" smtClean="0">
                <a:latin typeface="Georgia" pitchFamily="18" charset="0"/>
              </a:rPr>
              <a:t>повреждения  и  переломы  костей,  припухлость  и болезненность суставов;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000" b="1" smtClean="0">
                <a:latin typeface="Georgia" pitchFamily="18" charset="0"/>
              </a:rPr>
              <a:t>выбитые  и  расшатанные  зубы,  разрывы  или  порезы во рту, на губах; 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000" b="1" smtClean="0">
                <a:latin typeface="Georgia" pitchFamily="18" charset="0"/>
              </a:rPr>
              <a:t>участки облысения, кровоподтеки на голове; 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000" b="1" smtClean="0">
                <a:latin typeface="Georgia" pitchFamily="18" charset="0"/>
              </a:rPr>
              <a:t>повреждения внутренних органов.     </a:t>
            </a:r>
          </a:p>
        </p:txBody>
      </p:sp>
      <p:pic>
        <p:nvPicPr>
          <p:cNvPr id="27652" name="Picture 4" descr="74b52c83e8d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4851400"/>
            <a:ext cx="23399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Множественные повреждения имеющие специфический характер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smtClean="0"/>
              <a:t>     (отпечатки пальцев, ремня, ожоги и т. д..)</a:t>
            </a:r>
          </a:p>
          <a:p>
            <a:pPr eaLnBrk="1" hangingPunct="1"/>
            <a:r>
              <a:rPr lang="ru-RU" sz="2000" smtClean="0"/>
              <a:t>задержка физического развития;</a:t>
            </a:r>
          </a:p>
          <a:p>
            <a:pPr eaLnBrk="1" hangingPunct="1"/>
            <a:r>
              <a:rPr lang="ru-RU" sz="2000" smtClean="0"/>
              <a:t>боязнь физического контакта со взрослыми;</a:t>
            </a:r>
          </a:p>
          <a:p>
            <a:pPr eaLnBrk="1" hangingPunct="1"/>
            <a:r>
              <a:rPr lang="ru-RU" sz="2000" smtClean="0"/>
              <a:t>стремление скрыть причину травмы;</a:t>
            </a:r>
          </a:p>
          <a:p>
            <a:pPr eaLnBrk="1" hangingPunct="1"/>
            <a:r>
              <a:rPr lang="ru-RU" sz="2000" smtClean="0"/>
              <a:t>плаксивость, одиночество, отсутствие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smtClean="0"/>
              <a:t>    друзей;</a:t>
            </a:r>
          </a:p>
          <a:p>
            <a:pPr eaLnBrk="1" hangingPunct="1"/>
            <a:r>
              <a:rPr lang="ru-RU" sz="2000" smtClean="0"/>
              <a:t>раздражительное поведение;</a:t>
            </a:r>
          </a:p>
          <a:p>
            <a:pPr eaLnBrk="1" hangingPunct="1"/>
            <a:r>
              <a:rPr lang="ru-RU" sz="2000" smtClean="0"/>
              <a:t>негативизм, агрессивность, жестокое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smtClean="0"/>
              <a:t>    обращение с животными;</a:t>
            </a:r>
          </a:p>
          <a:p>
            <a:pPr eaLnBrk="1" hangingPunct="1"/>
            <a:r>
              <a:rPr lang="ru-RU" sz="2000" smtClean="0"/>
              <a:t>суицидальные попытки.</a:t>
            </a:r>
          </a:p>
          <a:p>
            <a:pPr eaLnBrk="1" hangingPunct="1"/>
            <a:endParaRPr lang="ru-RU" sz="1800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/>
              <a:t>Физическое насилие, имеющее систематический характер, можно распознать по особенностям психического состояния и поведения ребенка:</a:t>
            </a:r>
            <a:br>
              <a:rPr lang="ru-RU" sz="2000" b="1" smtClean="0"/>
            </a:br>
            <a:endParaRPr lang="ru-RU" sz="2000" b="1" smtClean="0"/>
          </a:p>
        </p:txBody>
      </p:sp>
      <p:pic>
        <p:nvPicPr>
          <p:cNvPr id="28676" name="Picture 5" descr="9635333_7116125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5213" y="3500438"/>
            <a:ext cx="299878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35375" y="404813"/>
            <a:ext cx="5257800" cy="63373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solidFill>
                  <a:srgbClr val="0000FF"/>
                </a:solidFill>
                <a:latin typeface="Georgia" pitchFamily="18" charset="0"/>
              </a:rPr>
              <a:t>Основными  особенностями  поведения  родителей или опекунов, если они избивают детей, являются: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smtClean="0">
              <a:solidFill>
                <a:srgbClr val="0000FF"/>
              </a:solidFill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smtClean="0">
              <a:solidFill>
                <a:srgbClr val="0000FF"/>
              </a:solidFill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smtClean="0">
              <a:solidFill>
                <a:srgbClr val="0000FF"/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66FF33"/>
              </a:buClr>
            </a:pPr>
            <a:r>
              <a:rPr lang="ru-RU" sz="1800" b="1" smtClean="0">
                <a:latin typeface="Georgia" pitchFamily="18" charset="0"/>
              </a:rPr>
              <a:t>противоречивые, путаные объяснения причин травм у детей; </a:t>
            </a:r>
          </a:p>
          <a:p>
            <a:pPr eaLnBrk="1" hangingPunct="1">
              <a:lnSpc>
                <a:spcPct val="80000"/>
              </a:lnSpc>
              <a:buClr>
                <a:srgbClr val="66FF33"/>
              </a:buClr>
            </a:pPr>
            <a:r>
              <a:rPr lang="ru-RU" sz="1800" b="1" smtClean="0">
                <a:latin typeface="Georgia" pitchFamily="18" charset="0"/>
              </a:rPr>
              <a:t>обвинение в травмах самого ребенка;</a:t>
            </a:r>
          </a:p>
          <a:p>
            <a:pPr eaLnBrk="1" hangingPunct="1">
              <a:lnSpc>
                <a:spcPct val="80000"/>
              </a:lnSpc>
              <a:buClr>
                <a:srgbClr val="66FF33"/>
              </a:buClr>
            </a:pPr>
            <a:r>
              <a:rPr lang="ru-RU" sz="1800" b="1" smtClean="0">
                <a:latin typeface="Georgia" pitchFamily="18" charset="0"/>
              </a:rPr>
              <a:t>позднее обращение или не обращение за медицинской помощью; </a:t>
            </a:r>
          </a:p>
          <a:p>
            <a:pPr eaLnBrk="1" hangingPunct="1">
              <a:lnSpc>
                <a:spcPct val="80000"/>
              </a:lnSpc>
              <a:buClr>
                <a:srgbClr val="66FF33"/>
              </a:buClr>
            </a:pPr>
            <a:r>
              <a:rPr lang="ru-RU" sz="1800" b="1" smtClean="0">
                <a:latin typeface="Georgia" pitchFamily="18" charset="0"/>
              </a:rPr>
              <a:t>отсутствие  эмоциональной  поддержки  и  ласки  в  обращении  с ребенком;</a:t>
            </a:r>
          </a:p>
          <a:p>
            <a:pPr eaLnBrk="1" hangingPunct="1">
              <a:lnSpc>
                <a:spcPct val="80000"/>
              </a:lnSpc>
              <a:buClr>
                <a:srgbClr val="66FF33"/>
              </a:buClr>
            </a:pPr>
            <a:r>
              <a:rPr lang="ru-RU" sz="1800" b="1" smtClean="0">
                <a:latin typeface="Georgia" pitchFamily="18" charset="0"/>
              </a:rPr>
              <a:t>неспровоцированная агрессия по отношению к персоналу; </a:t>
            </a:r>
          </a:p>
          <a:p>
            <a:pPr eaLnBrk="1" hangingPunct="1">
              <a:lnSpc>
                <a:spcPct val="80000"/>
              </a:lnSpc>
              <a:buClr>
                <a:srgbClr val="66FF33"/>
              </a:buClr>
            </a:pPr>
            <a:r>
              <a:rPr lang="ru-RU" sz="1800" b="1" smtClean="0">
                <a:latin typeface="Georgia" pitchFamily="18" charset="0"/>
              </a:rPr>
              <a:t>большее  внимание  собственным  проблемам,  нежели  имеющимся у ребенка повреждениям. </a:t>
            </a:r>
          </a:p>
        </p:txBody>
      </p:sp>
      <p:pic>
        <p:nvPicPr>
          <p:cNvPr id="29699" name="Picture 3" descr="cf51131_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33115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smtClean="0"/>
              <a:t>Причины почему родители бьют своих детей:</a:t>
            </a:r>
            <a:br>
              <a:rPr lang="ru-RU" sz="3800" smtClean="0"/>
            </a:br>
            <a:endParaRPr lang="ru-RU" sz="3800" smtClean="0"/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5720" y="1600200"/>
            <a:ext cx="840108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dirty="0" smtClean="0"/>
              <a:t>Традиция </a:t>
            </a:r>
            <a:r>
              <a:rPr lang="ru-RU" sz="2400" dirty="0" smtClean="0"/>
              <a:t>(Учить – значит пороть. </a:t>
            </a:r>
            <a:r>
              <a:rPr lang="ru-RU" sz="2400" dirty="0" smtClean="0"/>
              <a:t>)</a:t>
            </a:r>
            <a:endParaRPr lang="ru-RU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/>
              <a:t>Наследственность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(Меня били – и я своих детей бью. 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/>
              <a:t>Скудный словарный запас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/>
              <a:t>    (</a:t>
            </a:r>
            <a:r>
              <a:rPr lang="ru-RU" sz="2400" dirty="0" smtClean="0"/>
              <a:t>Аргументы заканчиваются раньше, чем обсуждение темы)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/>
              <a:t>Ощущение своего ничтожества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/>
              <a:t>    </a:t>
            </a:r>
            <a:r>
              <a:rPr lang="ru-RU" sz="2400" dirty="0" smtClean="0"/>
              <a:t>(Бей своих, чтоб чужие боялись)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/>
              <a:t>Сексуальная неудовлетворенность.</a:t>
            </a:r>
          </a:p>
        </p:txBody>
      </p:sp>
      <p:pic>
        <p:nvPicPr>
          <p:cNvPr id="53250" name="Picture 2" descr="http://im8-tub-ru.yandex.net/i?id=230584909-4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959638"/>
            <a:ext cx="3176593" cy="18983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На основании изучения характеристик родителей, чьи дети пострадали от физического насилия, были выделены </a:t>
            </a:r>
            <a:r>
              <a:rPr lang="ru-RU" sz="2400" b="1" i="1" smtClean="0"/>
              <a:t>семьи, относящиеся к группе риска</a:t>
            </a:r>
            <a:r>
              <a:rPr lang="ru-RU" sz="2400" b="1" smtClean="0"/>
              <a:t>:</a:t>
            </a:r>
            <a:br>
              <a:rPr lang="ru-RU" sz="2400" b="1" smtClean="0"/>
            </a:br>
            <a:endParaRPr lang="ru-RU" sz="2400" b="1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/>
              <a:t>семьи, где родители (или один из них) являются алкоголиками, наркоманами, токсикоманами;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семьи, где родители (или один из них) имеют психические заболевания;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семьи, где нарушен эмоционально-психологический климат, что приводит к частым ссорам и скандалам;</a:t>
            </a:r>
            <a:endParaRPr lang="ru-RU" sz="2000" i="1" smtClean="0"/>
          </a:p>
          <a:p>
            <a:pPr eaLnBrk="1" hangingPunct="1">
              <a:lnSpc>
                <a:spcPct val="90000"/>
              </a:lnSpc>
            </a:pPr>
            <a:r>
              <a:rPr lang="ru-RU" sz="2000" i="1" smtClean="0"/>
              <a:t>семьи, где родители предъявляют чрезмерные требования к детям, несоответствующие их возрасту и развитию;</a:t>
            </a:r>
            <a:endParaRPr lang="ru-RU" sz="2000" smtClean="0"/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семьи, где родители находятся в состоянии стресса, в связи со смертью близких, безработицей или тяжелыми социальными условиями проживания семьи в данный период времени.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ПСИХОЛОГИЧЕСКОЕ (эмоциональное) насилие- 7%</a:t>
            </a:r>
            <a:r>
              <a:rPr lang="ru-RU" sz="4600" b="1" smtClean="0"/>
              <a:t>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Постоянное или периодическое словесное оскорбление ребенка, унижение его человеческого достоинства, обвинение его в том, в чем он не виноват, демонстрация нелюбви, неприязни к ребенку. Снижение самооценки ребенка, утраты веры в себя.</a:t>
            </a:r>
            <a:endParaRPr lang="ru-RU" sz="24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200" i="1" smtClean="0"/>
              <a:t>Отвержение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200" i="1" smtClean="0"/>
              <a:t>Терроризирование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200" i="1" smtClean="0"/>
              <a:t>Изоляция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200" i="1" smtClean="0"/>
              <a:t>Игнорирование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3600" b="1" smtClean="0"/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429000"/>
            <a:ext cx="3571875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865188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900" smtClean="0">
                <a:solidFill>
                  <a:srgbClr val="A50021"/>
                </a:solidFill>
                <a:latin typeface="Georgia" pitchFamily="18" charset="0"/>
              </a:rPr>
              <a:t>Особенности   поведения   взрослых,   совершающих   эмоциональное насилие</a:t>
            </a:r>
            <a:r>
              <a:rPr lang="ru-RU" sz="3800" smtClean="0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5040312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mtClean="0">
                <a:latin typeface="Georgia" pitchFamily="18" charset="0"/>
              </a:rPr>
              <a:t>не утешают ребенка, когда тот в этом нуждается;  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mtClean="0">
                <a:latin typeface="Georgia" pitchFamily="18" charset="0"/>
              </a:rPr>
              <a:t>публично оскорбляют, бранят, унижают, осмеивают ребенка; 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mtClean="0">
                <a:latin typeface="Georgia" pitchFamily="18" charset="0"/>
              </a:rPr>
              <a:t>сравнивают   с  другими  детьми  не  в  его  пользу,  постоянно сверхкритично относятся к нему;  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mtClean="0">
                <a:latin typeface="Georgia" pitchFamily="18" charset="0"/>
              </a:rPr>
              <a:t>обвиняют  его  во всех своих неудачах, делают из ребенка "козла отпущения" и пр.</a:t>
            </a:r>
            <a:r>
              <a:rPr lang="ru-RU" smtClean="0"/>
              <a:t> </a:t>
            </a:r>
          </a:p>
        </p:txBody>
      </p:sp>
      <p:pic>
        <p:nvPicPr>
          <p:cNvPr id="33796" name="Picture 4" descr="image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765175"/>
            <a:ext cx="18351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000" b="1" smtClean="0">
                <a:solidFill>
                  <a:srgbClr val="FF0000"/>
                </a:solidFill>
                <a:cs typeface="Times New Roman" pitchFamily="18" charset="0"/>
              </a:rPr>
              <a:t>Психологическое насилие позволяет заподозрить следующие особенности состояния и развития ребенка: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задержка физического и умственного развития ребенка;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нервный тик, энурез;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проблемы с едой;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постоянно печальный вид;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различные соматические заболевания.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беспокойство, тревожность, нарушения сна;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длительно сохраняющееся подавленное состояние;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агрессивность;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склонность к уединению, неумение общаться;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излишняя уступчивость или осторожность;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плохая успеваемость.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ПРЕНЕБРЕЖЕНИЕ ОСНОВНЫМИ НУЖДАМИ РЕБЁНКА</a:t>
            </a:r>
            <a:r>
              <a:rPr lang="ru-RU" sz="4600" b="1" smtClean="0"/>
              <a:t>-63%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Отсутствие адекватного возрасту и потребностям ребенка питания, одежды, гигиенического ухода, жилья, образования, мед.помощи, отказ от лечения.</a:t>
            </a:r>
          </a:p>
          <a:p>
            <a:pPr eaLnBrk="1" hangingPunct="1"/>
            <a:r>
              <a:rPr lang="ru-RU" sz="2400" b="1" smtClean="0"/>
              <a:t>Оставление ребенка без присмотра.</a:t>
            </a:r>
          </a:p>
          <a:p>
            <a:pPr eaLnBrk="1" hangingPunct="1"/>
            <a:r>
              <a:rPr lang="ru-RU" sz="2400" b="1" smtClean="0"/>
              <a:t>Лишение ребенка должного внимания и заботы, риск для ребенка стать жертвой несчастного случая, быть вовлеченным в употребление алкоголя, наркотиков, совершение преступлений</a:t>
            </a:r>
            <a:r>
              <a:rPr lang="ru-RU" smtClean="0"/>
              <a:t>.</a:t>
            </a:r>
          </a:p>
          <a:p>
            <a:pPr eaLnBrk="1" hangingPunct="1"/>
            <a:r>
              <a:rPr lang="ru-RU" sz="2400" b="1" smtClean="0"/>
              <a:t>Эксплуатация ребенка непосильным трудом.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33375"/>
            <a:ext cx="5832475" cy="1584325"/>
          </a:xfrm>
          <a:solidFill>
            <a:schemeClr val="bg1"/>
          </a:solidFill>
          <a:ln>
            <a:solidFill>
              <a:schemeClr val="hlink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200" smtClean="0"/>
              <a:t>    </a:t>
            </a:r>
            <a:r>
              <a:rPr lang="ru-RU" sz="2000" b="1" smtClean="0">
                <a:solidFill>
                  <a:schemeClr val="accent2"/>
                </a:solidFill>
              </a:rPr>
              <a:t>Цель:</a:t>
            </a:r>
            <a:r>
              <a:rPr lang="ru-RU" sz="2000" b="1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    Создание условий для эффективного функционирования системы профилактики по жестокому обращению с детьми.</a:t>
            </a:r>
            <a:endParaRPr lang="ru-RU" sz="2000" smtClean="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2205038"/>
            <a:ext cx="8075612" cy="4319587"/>
          </a:xfrm>
          <a:ln>
            <a:solidFill>
              <a:schemeClr val="hlink"/>
            </a:solidFill>
          </a:ln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chemeClr val="hlink"/>
                </a:solidFill>
              </a:rPr>
              <a:t>Задачи: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b="1" smtClean="0">
              <a:solidFill>
                <a:schemeClr val="hlink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000" b="1" smtClean="0"/>
              <a:t>Информирование о формах и видах насилия, причинах  и последствиях жестокого обращения взрослых с детьми.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000" b="1" smtClean="0"/>
              <a:t>Осознание  последствий жестокого обращения для развития личности ребенка и формирования его жизненного стиля.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000" b="1" smtClean="0"/>
              <a:t>Формирование навыков конструктивного общения с ребенком.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000" b="1" smtClean="0"/>
              <a:t>Формирование адекватным способов  реагирования на проявление жестокости по отношению к ребенку.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000" b="1" smtClean="0"/>
              <a:t>Организация профилактической работы с родителями, с целью предотвращения жестокого обращения с детьми.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smtClean="0"/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6156325" y="260350"/>
          <a:ext cx="2700338" cy="2338388"/>
        </p:xfrm>
        <a:graphic>
          <a:graphicData uri="http://schemas.openxmlformats.org/presentationml/2006/ole">
            <p:oleObj spid="_x0000_s1026" name="Clip" r:id="rId3" imgW="1450800" imgH="125532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>
                <a:solidFill>
                  <a:srgbClr val="FF0000"/>
                </a:solidFill>
                <a:cs typeface="Times New Roman" pitchFamily="18" charset="0"/>
              </a:rPr>
              <a:t>Признаки, по которым можно заподозрить «заброшенность» ребенка: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утомленный, сонный вид;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санитарно-гигиеническая запущенность;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отставание в физическом развитии;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частая вялотекущая заболеваемость;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задержка речевого и моторного развития;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постоянный голод;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кража пищи;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низкая самооценка, низкая успеваемость;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агрессивность и импульсивность;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антиобщественное поведение вплоть до вандализма.</a:t>
            </a:r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Сексуальное насилие (развращение)-10%</a:t>
            </a:r>
            <a:r>
              <a:rPr lang="ru-RU" sz="3800" smtClean="0"/>
              <a:t>: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7772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Вовлечение ребенка  с его согласия или без, в сексуальные действия с взрослыми с целью получения последними сексуального удовлетворения или выгоды.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Сексуальные действия: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Половой акт, контакт.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Сексуальные касания, ласки эрогенных зон.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Разговоры и звонки сексуального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     характера.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Эксгибиционизм.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Демонстрация эротической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     продукции.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Фото и видеосъемка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 порнографического характера</a:t>
            </a:r>
          </a:p>
          <a:p>
            <a:pPr eaLnBrk="1" hangingPunct="1">
              <a:lnSpc>
                <a:spcPct val="90000"/>
              </a:lnSpc>
            </a:pPr>
            <a:endParaRPr lang="ru-RU" sz="2000" b="1" smtClean="0"/>
          </a:p>
        </p:txBody>
      </p:sp>
      <p:pic>
        <p:nvPicPr>
          <p:cNvPr id="300038" name="Picture 6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7300" y="3573463"/>
            <a:ext cx="280670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0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569325" cy="64087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rgbClr val="A50021"/>
                </a:solidFill>
                <a:latin typeface="Georgia" pitchFamily="18" charset="0"/>
              </a:rPr>
              <a:t>Сексуальное насилие чаще всего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rgbClr val="A50021"/>
                </a:solidFill>
                <a:latin typeface="Georgia" pitchFamily="18" charset="0"/>
              </a:rPr>
              <a:t>происходит в семьях, где:</a:t>
            </a:r>
            <a:r>
              <a:rPr lang="ru-RU" sz="2000" smtClean="0">
                <a:latin typeface="Georgia" pitchFamily="18" charset="0"/>
              </a:rPr>
              <a:t>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000" smtClean="0">
                <a:latin typeface="Georgia" pitchFamily="18" charset="0"/>
              </a:rPr>
              <a:t>патриархально-авторитарный уклад; 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000" smtClean="0">
                <a:latin typeface="Georgia" pitchFamily="18" charset="0"/>
              </a:rPr>
              <a:t>плохие   взаимоотношения   ребенка  с  родителями,  особенно  с матерью;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000" smtClean="0">
                <a:latin typeface="Georgia" pitchFamily="18" charset="0"/>
              </a:rPr>
              <a:t>конфликтные отношения между родителями; 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000" smtClean="0">
                <a:latin typeface="Georgia" pitchFamily="18" charset="0"/>
              </a:rPr>
              <a:t>мать ребенка чрезмерно занята на работе; 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000" smtClean="0">
                <a:latin typeface="Georgia" pitchFamily="18" charset="0"/>
              </a:rPr>
              <a:t>ребенок долгое время жил без родного отца;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000" smtClean="0">
                <a:latin typeface="Georgia" pitchFamily="18" charset="0"/>
              </a:rPr>
              <a:t>вместо родного отца - отчим или сожитель матери;  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000" smtClean="0">
                <a:latin typeface="Georgia" pitchFamily="18" charset="0"/>
              </a:rPr>
              <a:t>мать  имеет  хроническое заболевание или инвалидность и подолгу лежит в больнице;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000" smtClean="0">
                <a:latin typeface="Georgia" pitchFamily="18" charset="0"/>
              </a:rPr>
              <a:t>родители  (или один из них) являются алкоголиками, наркоманами, токсикоманами; 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000" smtClean="0">
                <a:latin typeface="Georgia" pitchFamily="18" charset="0"/>
              </a:rPr>
              <a:t>родители (или один из них) имеют психические заболевания; 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000" smtClean="0">
                <a:latin typeface="Georgia" pitchFamily="18" charset="0"/>
              </a:rPr>
              <a:t>мать в детстве подвергалась сексуальному насилию и т.п.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500" b="1" smtClean="0">
                <a:solidFill>
                  <a:srgbClr val="FF0000"/>
                </a:solidFill>
                <a:cs typeface="Times New Roman" pitchFamily="18" charset="0"/>
              </a:rPr>
              <a:t>Сексуальное насилие позволяет распознать особенности состояния и повреждения ребенка: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557338"/>
            <a:ext cx="7772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800" b="1" smtClean="0"/>
              <a:t>Заболевания, передающиеся половым путём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smtClean="0"/>
              <a:t>повреждения частей тела и внутренних органов различной степени тяжести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smtClean="0"/>
              <a:t>тики, заикание, энурез;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smtClean="0"/>
              <a:t>ночные кошмары, страхи, трудности социализации;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smtClean="0"/>
              <a:t>несвойственные характеру сексуальные игры, несвойственные возрасту знания о сексуальном поведении;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smtClean="0"/>
              <a:t>использование непристойных слов сексуального характера для оскорбления других;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smtClean="0"/>
              <a:t>Прикосновения сексуального характера к другим детям;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smtClean="0"/>
              <a:t>стремление полностью закрыть свое тело;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smtClean="0"/>
              <a:t>депрессия, низкая самооценка, отчужденность;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smtClean="0"/>
              <a:t>проституция, беспорядочные половые связи;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smtClean="0"/>
              <a:t>эротизированное поведение.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smtClean="0"/>
              <a:t>пристрастие к алкоголю и наркотикам</a:t>
            </a:r>
          </a:p>
          <a:p>
            <a:pPr eaLnBrk="1" hangingPunct="1">
              <a:lnSpc>
                <a:spcPct val="90000"/>
              </a:lnSpc>
            </a:pPr>
            <a:endParaRPr lang="ru-RU" sz="18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>
                <a:solidFill>
                  <a:schemeClr val="tx1"/>
                </a:solidFill>
              </a:rPr>
              <a:t>ПОСЛЕДСТВИЯ  НАСИЛИЯ</a:t>
            </a:r>
            <a:br>
              <a:rPr lang="ru-RU" sz="3800" b="1" smtClean="0">
                <a:solidFill>
                  <a:schemeClr val="tx1"/>
                </a:solidFill>
              </a:rPr>
            </a:br>
            <a:r>
              <a:rPr lang="ru-RU" sz="2900" b="1" smtClean="0">
                <a:solidFill>
                  <a:schemeClr val="tx1"/>
                </a:solidFill>
              </a:rPr>
              <a:t>ДЛЯ  ДЕТЕЙ  3-х  ЛЕТ</a:t>
            </a:r>
            <a:endParaRPr lang="ru-RU" sz="3800" b="1" smtClean="0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/>
            <a:r>
              <a:rPr lang="ru-RU" smtClean="0"/>
              <a:t>Тревоги, страхи, беспокойство</a:t>
            </a:r>
          </a:p>
          <a:p>
            <a:pPr eaLnBrk="1" hangingPunct="1"/>
            <a:r>
              <a:rPr lang="ru-RU" smtClean="0"/>
              <a:t>Спутанность чувств</a:t>
            </a:r>
          </a:p>
          <a:p>
            <a:pPr eaLnBrk="1" hangingPunct="1"/>
            <a:r>
              <a:rPr lang="ru-RU" smtClean="0"/>
              <a:t>Расстройство сна</a:t>
            </a:r>
          </a:p>
          <a:p>
            <a:pPr eaLnBrk="1" hangingPunct="1"/>
            <a:r>
              <a:rPr lang="ru-RU" smtClean="0"/>
              <a:t>Потеря аппетита</a:t>
            </a:r>
          </a:p>
          <a:p>
            <a:pPr eaLnBrk="1" hangingPunct="1"/>
            <a:r>
              <a:rPr lang="ru-RU" smtClean="0"/>
              <a:t>Агрессия</a:t>
            </a:r>
          </a:p>
          <a:p>
            <a:pPr eaLnBrk="1" hangingPunct="1"/>
            <a:r>
              <a:rPr lang="ru-RU" smtClean="0"/>
              <a:t>Страх перед чужими людьми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294916" name="Picture 4" descr="GO9LCAZ3WTU5CA04ZRF9CAKBNML3CAVC2GPDCAKFYG53CA0NV99CCAVIIJPVCADH75PPCAOX9PJGCARQEJ5LCAH1R7QHCA8A5GBYCATOS2JWCA5S60HXCAE7XCKVCA0VAIMTCA08T4T1CANT8HY5CAD70BK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3914775"/>
            <a:ext cx="2916237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9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>
                <a:solidFill>
                  <a:schemeClr val="tx1"/>
                </a:solidFill>
              </a:rPr>
              <a:t>ПОСЛЕДСТВИЯ НАСИЛИЯ</a:t>
            </a:r>
            <a:br>
              <a:rPr lang="ru-RU" sz="3800" b="1" smtClean="0">
                <a:solidFill>
                  <a:schemeClr val="tx1"/>
                </a:solidFill>
              </a:rPr>
            </a:br>
            <a:r>
              <a:rPr lang="ru-RU" sz="2900" b="1" smtClean="0">
                <a:solidFill>
                  <a:schemeClr val="tx1"/>
                </a:solidFill>
              </a:rPr>
              <a:t>ДЛЯ  ДОШКОЛЬНИКОВ</a:t>
            </a:r>
            <a:endParaRPr lang="ru-RU" sz="3800" b="1" smtClean="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/>
            <a:r>
              <a:rPr lang="ru-RU" smtClean="0"/>
              <a:t>Тревога</a:t>
            </a:r>
          </a:p>
          <a:p>
            <a:pPr eaLnBrk="1" hangingPunct="1"/>
            <a:r>
              <a:rPr lang="ru-RU" smtClean="0"/>
              <a:t>Боязливость</a:t>
            </a:r>
          </a:p>
          <a:p>
            <a:pPr eaLnBrk="1" hangingPunct="1"/>
            <a:r>
              <a:rPr lang="ru-RU" smtClean="0"/>
              <a:t>Чувство вины, стыда, отвращения</a:t>
            </a:r>
          </a:p>
          <a:p>
            <a:pPr eaLnBrk="1" hangingPunct="1"/>
            <a:r>
              <a:rPr lang="ru-RU" smtClean="0"/>
              <a:t>Чувство беспомощности, испорченности</a:t>
            </a:r>
          </a:p>
          <a:p>
            <a:pPr eaLnBrk="1" hangingPunct="1"/>
            <a:r>
              <a:rPr lang="ru-RU" smtClean="0"/>
              <a:t>Отстранённость</a:t>
            </a:r>
          </a:p>
          <a:p>
            <a:pPr eaLnBrk="1" hangingPunct="1"/>
            <a:r>
              <a:rPr lang="ru-RU" smtClean="0"/>
              <a:t>Агрессия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11268" name="Picture 4" descr="agresi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613150"/>
            <a:ext cx="3995737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http://im8-tub-ru.yandex.net/i?id=267351235-2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8462"/>
            <a:ext cx="2786050" cy="20895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>
                <a:solidFill>
                  <a:schemeClr val="tx1"/>
                </a:solidFill>
              </a:rPr>
              <a:t>ПОСЛЕДСТВИЯ  НАСИЛИЯ</a:t>
            </a:r>
            <a:br>
              <a:rPr lang="ru-RU" sz="3800" b="1" smtClean="0">
                <a:solidFill>
                  <a:schemeClr val="tx1"/>
                </a:solidFill>
              </a:rPr>
            </a:br>
            <a:r>
              <a:rPr lang="ru-RU" sz="2900" b="1" smtClean="0">
                <a:solidFill>
                  <a:schemeClr val="tx1"/>
                </a:solidFill>
              </a:rPr>
              <a:t>ДЛЯ  МЛАДШИХ  ШКОЛЬНИКОВ</a:t>
            </a:r>
            <a:endParaRPr lang="ru-RU" sz="3800" b="1" smtClean="0">
              <a:solidFill>
                <a:schemeClr val="tx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Страх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Чувство стыда, отвращения, испорченности, недоверия к миру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Сложности в определении семейных ролей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Нарушение сна, аппетита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Молчаливость либо неожиданная разговорчивость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Агрессивное поведение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pic>
        <p:nvPicPr>
          <p:cNvPr id="296964" name="Picture 4" descr="img_0fb913a1471a2dc6d0859c7ec77487d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3546475"/>
            <a:ext cx="26273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agr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10175"/>
            <a:ext cx="16192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9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>
                <a:solidFill>
                  <a:schemeClr val="tx1"/>
                </a:solidFill>
              </a:rPr>
              <a:t>ПОСЛЕДСТВИЯ НАСИЛИЯ</a:t>
            </a:r>
            <a:br>
              <a:rPr lang="ru-RU" sz="3800" b="1" smtClean="0">
                <a:solidFill>
                  <a:schemeClr val="tx1"/>
                </a:solidFill>
              </a:rPr>
            </a:br>
            <a:r>
              <a:rPr lang="ru-RU" sz="2900" b="1" smtClean="0">
                <a:solidFill>
                  <a:schemeClr val="tx1"/>
                </a:solidFill>
              </a:rPr>
              <a:t>ДЛЯ ДЕТЕЙ 9-13 ЛЕТ</a:t>
            </a:r>
            <a:endParaRPr lang="ru-RU" sz="3800" b="1" smtClean="0">
              <a:solidFill>
                <a:schemeClr val="tx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Депрессия</a:t>
            </a:r>
            <a:endParaRPr lang="ru-RU" sz="1400" b="1" smtClean="0"/>
          </a:p>
          <a:p>
            <a:pPr eaLnBrk="1" hangingPunct="1"/>
            <a:r>
              <a:rPr lang="ru-RU" b="1" smtClean="0"/>
              <a:t>Чувство потери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  ощущений</a:t>
            </a:r>
            <a:endParaRPr lang="ru-RU" sz="1400" b="1" smtClean="0"/>
          </a:p>
          <a:p>
            <a:pPr eaLnBrk="1" hangingPunct="1"/>
            <a:r>
              <a:rPr lang="ru-RU" b="1" smtClean="0"/>
              <a:t>Изоляция</a:t>
            </a:r>
            <a:endParaRPr lang="ru-RU" sz="1400" b="1" smtClean="0"/>
          </a:p>
          <a:p>
            <a:pPr eaLnBrk="1" hangingPunct="1"/>
            <a:r>
              <a:rPr lang="ru-RU" b="1" smtClean="0"/>
              <a:t>Манипулирование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    другими детьми</a:t>
            </a:r>
            <a:endParaRPr lang="ru-RU" sz="1400" b="1" smtClean="0"/>
          </a:p>
          <a:p>
            <a:pPr eaLnBrk="1" hangingPunct="1"/>
            <a:r>
              <a:rPr lang="ru-RU" b="1" smtClean="0"/>
              <a:t>Противоречивое</a:t>
            </a:r>
          </a:p>
          <a:p>
            <a:pPr eaLnBrk="1" hangingPunct="1"/>
            <a:r>
              <a:rPr lang="ru-RU" b="1" smtClean="0"/>
              <a:t> поведение</a:t>
            </a:r>
          </a:p>
          <a:p>
            <a:pPr eaLnBrk="1" hangingPunct="1"/>
            <a:endParaRPr lang="ru-RU" b="1" smtClean="0"/>
          </a:p>
          <a:p>
            <a:pPr eaLnBrk="1" hangingPunct="1"/>
            <a:endParaRPr lang="ru-RU" smtClean="0"/>
          </a:p>
        </p:txBody>
      </p:sp>
      <p:pic>
        <p:nvPicPr>
          <p:cNvPr id="10244" name="Picture 4" descr="1107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0350" y="1314450"/>
            <a:ext cx="38036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>
                <a:solidFill>
                  <a:schemeClr val="tx1"/>
                </a:solidFill>
              </a:rPr>
              <a:t>ПОСЛЕДСТВИЯ НАСИЛИЯ</a:t>
            </a:r>
            <a:br>
              <a:rPr lang="ru-RU" sz="3800" b="1" smtClean="0">
                <a:solidFill>
                  <a:schemeClr val="tx1"/>
                </a:solidFill>
              </a:rPr>
            </a:br>
            <a:r>
              <a:rPr lang="ru-RU" sz="2900" b="1" smtClean="0">
                <a:solidFill>
                  <a:schemeClr val="tx1"/>
                </a:solidFill>
              </a:rPr>
              <a:t>ДЛЯ  ПОДРОСТКОВ (13-18 лет)</a:t>
            </a:r>
            <a:endParaRPr lang="ru-RU" sz="3800" b="1" smtClean="0">
              <a:solidFill>
                <a:schemeClr val="tx1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Отвращение, стыд, вина, недоверие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Сексуальные нарушения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Несформированность социальных ролей и своей роли в семье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Чувство собственной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 ненужности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Агрессивное поведение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Уход из дома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Суициды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pic>
        <p:nvPicPr>
          <p:cNvPr id="46084" name="Picture 5" descr="279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9563" y="3860800"/>
            <a:ext cx="375443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633412"/>
          </a:xfrm>
        </p:spPr>
        <p:txBody>
          <a:bodyPr/>
          <a:lstStyle/>
          <a:p>
            <a:pPr eaLnBrk="1" hangingPunct="1"/>
            <a:r>
              <a:rPr lang="ru-RU" sz="2900" b="1" i="1" smtClean="0">
                <a:solidFill>
                  <a:srgbClr val="A50021"/>
                </a:solidFill>
                <a:latin typeface="Georgia" pitchFamily="18" charset="0"/>
              </a:rPr>
              <a:t>Последствия жестокого обращения с детьми в семье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5329238" cy="5256212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ь"/>
            </a:pPr>
            <a:endParaRPr lang="ru-RU" sz="2400" smtClean="0">
              <a:latin typeface="Georgia" pitchFamily="18" charset="0"/>
            </a:endParaRP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ь"/>
            </a:pPr>
            <a:r>
              <a:rPr lang="ru-RU" sz="2400" smtClean="0">
                <a:latin typeface="Georgia" pitchFamily="18" charset="0"/>
              </a:rPr>
              <a:t>уход в религиозные секты;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ь"/>
            </a:pPr>
            <a:r>
              <a:rPr lang="ru-RU" sz="2400" smtClean="0">
                <a:latin typeface="Georgia" pitchFamily="18" charset="0"/>
              </a:rPr>
              <a:t>объединения в неформальные группы с криминальной и фашисткой направленностью;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ь"/>
            </a:pPr>
            <a:r>
              <a:rPr lang="ru-RU" sz="2400" smtClean="0">
                <a:latin typeface="Georgia" pitchFamily="18" charset="0"/>
              </a:rPr>
              <a:t>агрессивное, преступное поведение детей;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ь"/>
            </a:pPr>
            <a:r>
              <a:rPr lang="ru-RU" sz="2400" smtClean="0">
                <a:latin typeface="Georgia" pitchFamily="18" charset="0"/>
              </a:rPr>
              <a:t>сбежавшие из дома дети умирают от голода и холода, становятся жертвами других детей, также сбежавших от домашнего насилия и др.</a:t>
            </a:r>
          </a:p>
        </p:txBody>
      </p:sp>
      <p:pic>
        <p:nvPicPr>
          <p:cNvPr id="47108" name="Picture 4" descr="197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1813" y="1196975"/>
            <a:ext cx="310991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5214974" cy="453072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dirty="0" smtClean="0"/>
              <a:t>   «</a:t>
            </a:r>
            <a:r>
              <a:rPr lang="ru-RU" sz="1800" b="1" i="1" dirty="0" smtClean="0"/>
              <a:t>Мир </a:t>
            </a:r>
            <a:r>
              <a:rPr lang="ru-RU" sz="1800" b="1" i="1" dirty="0" smtClean="0"/>
              <a:t>жив добротою и уваженьем, </a:t>
            </a:r>
            <a:br>
              <a:rPr lang="ru-RU" sz="1800" b="1" i="1" dirty="0" smtClean="0"/>
            </a:br>
            <a:r>
              <a:rPr lang="ru-RU" sz="1800" b="1" i="1" dirty="0" smtClean="0"/>
              <a:t>А плетка рождает лишь страх и ложь. </a:t>
            </a:r>
            <a:br>
              <a:rPr lang="ru-RU" sz="1800" b="1" i="1" dirty="0" smtClean="0"/>
            </a:br>
            <a:r>
              <a:rPr lang="ru-RU" sz="1800" b="1" i="1" dirty="0" smtClean="0"/>
              <a:t>И то, что не можешь взять убежденьем - </a:t>
            </a:r>
            <a:br>
              <a:rPr lang="ru-RU" sz="1800" b="1" i="1" dirty="0" smtClean="0"/>
            </a:br>
            <a:r>
              <a:rPr lang="ru-RU" sz="1800" b="1" i="1" dirty="0" smtClean="0"/>
              <a:t>Хоть тресни - побоями не возьмешь!... </a:t>
            </a:r>
            <a:br>
              <a:rPr lang="ru-RU" sz="1800" b="1" i="1" dirty="0" smtClean="0"/>
            </a:br>
            <a:r>
              <a:rPr lang="ru-RU" sz="1800" b="1" i="1" dirty="0" smtClean="0"/>
              <a:t>В ребячьей душе все хрустально-тонко, </a:t>
            </a:r>
            <a:br>
              <a:rPr lang="ru-RU" sz="1800" b="1" i="1" dirty="0" smtClean="0"/>
            </a:br>
            <a:r>
              <a:rPr lang="ru-RU" sz="1800" b="1" i="1" dirty="0" smtClean="0"/>
              <a:t>Разрушим - вовеки не соберем. </a:t>
            </a:r>
            <a:br>
              <a:rPr lang="ru-RU" sz="1800" b="1" i="1" dirty="0" smtClean="0"/>
            </a:br>
            <a:r>
              <a:rPr lang="ru-RU" sz="1800" b="1" i="1" dirty="0" smtClean="0"/>
              <a:t>И день, когда мы избили ребенка, </a:t>
            </a:r>
            <a:br>
              <a:rPr lang="ru-RU" sz="1800" b="1" i="1" dirty="0" smtClean="0"/>
            </a:br>
            <a:r>
              <a:rPr lang="ru-RU" sz="1800" b="1" i="1" dirty="0" smtClean="0"/>
              <a:t>Пусть станет позорнейшим нашим днем!" </a:t>
            </a:r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1600200"/>
            <a:ext cx="3543296" cy="45307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im2-tub-ru.yandex.net/i?id=277361643-0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500042"/>
            <a:ext cx="4000496" cy="56435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Причины жестокого обращения в семье: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Социально-экономические факторы риска насилия в семье.</a:t>
            </a:r>
          </a:p>
          <a:p>
            <a:pPr eaLnBrk="1" hangingPunct="1"/>
            <a:r>
              <a:rPr lang="ru-RU" smtClean="0"/>
              <a:t>Структура семьи и модель общения в ней.</a:t>
            </a:r>
          </a:p>
          <a:p>
            <a:pPr eaLnBrk="1" hangingPunct="1"/>
            <a:r>
              <a:rPr lang="ru-RU" smtClean="0"/>
              <a:t>Личность родителей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(их психическое и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эмоциональное здоровье).</a:t>
            </a:r>
          </a:p>
          <a:p>
            <a:pPr eaLnBrk="1" hangingPunct="1"/>
            <a:r>
              <a:rPr lang="ru-RU" smtClean="0"/>
              <a:t>Невежество</a:t>
            </a:r>
          </a:p>
          <a:p>
            <a:pPr eaLnBrk="1" hangingPunct="1"/>
            <a:r>
              <a:rPr lang="ru-RU" smtClean="0"/>
              <a:t>Личность ребенка</a:t>
            </a:r>
          </a:p>
        </p:txBody>
      </p:sp>
      <p:pic>
        <p:nvPicPr>
          <p:cNvPr id="4813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213100"/>
            <a:ext cx="295275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smtClean="0"/>
              <a:t>Факторы риска, увеличивающие вероятность насильственного поведения родителей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Опыт насилия в детстве.</a:t>
            </a:r>
          </a:p>
          <a:p>
            <a:pPr eaLnBrk="1" hangingPunct="1"/>
            <a:r>
              <a:rPr lang="ru-RU" sz="2400" smtClean="0"/>
              <a:t>Особенности личности взрослого.</a:t>
            </a:r>
          </a:p>
          <a:p>
            <a:pPr eaLnBrk="1" hangingPunct="1"/>
            <a:r>
              <a:rPr lang="ru-RU" sz="2400" smtClean="0"/>
              <a:t>Особенности отношения к ребенку.</a:t>
            </a:r>
          </a:p>
          <a:p>
            <a:pPr eaLnBrk="1" hangingPunct="1"/>
            <a:r>
              <a:rPr lang="ru-RU" sz="2400" smtClean="0"/>
              <a:t>Низкий	 уровень развития социальных навыков.</a:t>
            </a:r>
          </a:p>
          <a:p>
            <a:pPr eaLnBrk="1" hangingPunct="1"/>
            <a:r>
              <a:rPr lang="ru-RU" sz="2400" smtClean="0"/>
              <a:t>Неразвитость родительских навыков и чувств.</a:t>
            </a:r>
          </a:p>
          <a:p>
            <a:pPr eaLnBrk="1" hangingPunct="1"/>
            <a:r>
              <a:rPr lang="ru-RU" sz="2400" smtClean="0"/>
              <a:t>Психическое здоровье.</a:t>
            </a:r>
          </a:p>
          <a:p>
            <a:pPr eaLnBrk="1" hangingPunct="1"/>
            <a:r>
              <a:rPr lang="ru-RU" sz="2400" smtClean="0"/>
              <a:t>Ситуационные факторы(стрессы, переживания)</a:t>
            </a:r>
          </a:p>
          <a:p>
            <a:pPr eaLnBrk="1" hangingPunct="1"/>
            <a:r>
              <a:rPr lang="ru-RU" sz="2400" smtClean="0"/>
              <a:t>Алкогольное, наркотическое опьянение.</a:t>
            </a:r>
          </a:p>
          <a:p>
            <a:pPr eaLnBrk="1" hangingPunct="1"/>
            <a:endParaRPr lang="ru-RU" sz="2400" smtClean="0"/>
          </a:p>
        </p:txBody>
      </p:sp>
      <p:pic>
        <p:nvPicPr>
          <p:cNvPr id="34818" name="Picture 2" descr="http://im6-tub-ru.yandex.net/i?id=378386633-3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5009940"/>
            <a:ext cx="2833692" cy="18480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Особенности физического и личностного развития детей, повышающие риск насилия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Дети –инвалиды с физическими и умственными недостатками.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Дети с врожденными уродствами.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Дети, родившиеся в результате изнасилования или случайной половой связи.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Недоношенные дети.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Дети разлученные с матерью в течение первого года жизни.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Дети, чей пол не соответствует ожиданием родителей.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Нежеланные дети.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Нелюбимый ребенок в семье.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Дети имеющие сходство с нелюбимыми родственниками.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Дети с расстройствами поведения (раздражительные, гиперактивные, агрессивные, )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Высокоодаренные или талантливые дети.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>
                <a:solidFill>
                  <a:srgbClr val="FF0000"/>
                </a:solidFill>
                <a:cs typeface="Times New Roman" pitchFamily="18" charset="0"/>
              </a:rPr>
              <a:t>Что делать если ребенок сообщает нам о насилии.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</a:rPr>
              <a:t>Отнеситесь к ребенку серьезно.</a:t>
            </a:r>
          </a:p>
          <a:p>
            <a:pPr eaLnBrk="1" hangingPunct="1"/>
            <a:r>
              <a:rPr lang="ru-RU" b="1" smtClean="0">
                <a:latin typeface="Times New Roman" pitchFamily="18" charset="0"/>
              </a:rPr>
              <a:t>Попытайтесь оставаться спокойными.</a:t>
            </a:r>
          </a:p>
          <a:p>
            <a:pPr eaLnBrk="1" hangingPunct="1"/>
            <a:r>
              <a:rPr lang="ru-RU" b="1" smtClean="0">
                <a:latin typeface="Times New Roman" pitchFamily="18" charset="0"/>
              </a:rPr>
              <a:t>Не отвергайте его, если он, обратившись к вам, встретит осуждение, страх, гнев, то, что может нанести ему более глубокую рану, чем само насилие.</a:t>
            </a:r>
          </a:p>
          <a:p>
            <a:pPr eaLnBrk="1" hangingPunct="1"/>
            <a:r>
              <a:rPr lang="ru-RU" b="1" smtClean="0">
                <a:latin typeface="Times New Roman" pitchFamily="18" charset="0"/>
              </a:rPr>
              <a:t>Выясните, насколько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</a:rPr>
              <a:t> сильна угроза для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</a:rPr>
              <a:t> жизни ребёнка.</a:t>
            </a:r>
          </a:p>
          <a:p>
            <a:pPr eaLnBrk="1" hangingPunct="1"/>
            <a:endParaRPr lang="ru-RU" b="1" smtClean="0">
              <a:latin typeface="Times New Roman" pitchFamily="18" charset="0"/>
            </a:endParaRPr>
          </a:p>
          <a:p>
            <a:pPr eaLnBrk="1" hangingPunct="1"/>
            <a:endParaRPr lang="ru-RU" smtClean="0"/>
          </a:p>
        </p:txBody>
      </p:sp>
      <p:pic>
        <p:nvPicPr>
          <p:cNvPr id="5120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4076700"/>
            <a:ext cx="41402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/>
            </a:r>
            <a:br>
              <a:rPr lang="ru-RU" sz="3600" b="1" smtClean="0"/>
            </a:br>
            <a:r>
              <a:rPr lang="ru-RU" sz="3600" b="1" smtClean="0"/>
              <a:t>Успокойте и поддержите ребенка словами.</a:t>
            </a:r>
            <a:r>
              <a:rPr lang="ru-RU" b="1" smtClean="0"/>
              <a:t> </a:t>
            </a:r>
            <a:br>
              <a:rPr lang="ru-RU" b="1" smtClean="0"/>
            </a:br>
            <a:endParaRPr lang="ru-RU" b="1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ru-RU" sz="2200" smtClean="0">
                <a:latin typeface="Times New Roman" pitchFamily="18" charset="0"/>
              </a:rPr>
              <a:t>«Хорошо, что ты мне сказал. Ты правильно сделал».</a:t>
            </a:r>
          </a:p>
          <a:p>
            <a:pPr lvl="1" eaLnBrk="1" hangingPunct="1"/>
            <a:r>
              <a:rPr lang="ru-RU" sz="2200" smtClean="0">
                <a:latin typeface="Times New Roman" pitchFamily="18" charset="0"/>
              </a:rPr>
              <a:t>«Я тебе верю».</a:t>
            </a:r>
          </a:p>
          <a:p>
            <a:pPr lvl="1" eaLnBrk="1" hangingPunct="1"/>
            <a:r>
              <a:rPr lang="ru-RU" sz="2200" smtClean="0">
                <a:latin typeface="Times New Roman" pitchFamily="18" charset="0"/>
              </a:rPr>
              <a:t>«Ты в этом не виноват».</a:t>
            </a:r>
          </a:p>
          <a:p>
            <a:pPr lvl="1" eaLnBrk="1" hangingPunct="1"/>
            <a:r>
              <a:rPr lang="ru-RU" sz="2200" smtClean="0">
                <a:latin typeface="Times New Roman" pitchFamily="18" charset="0"/>
              </a:rPr>
              <a:t>«Ты не один попал в такую ситуацию, это случается и с другими детьми».</a:t>
            </a:r>
          </a:p>
          <a:p>
            <a:pPr lvl="1" eaLnBrk="1" hangingPunct="1"/>
            <a:r>
              <a:rPr lang="ru-RU" sz="2200" smtClean="0">
                <a:latin typeface="Times New Roman" pitchFamily="18" charset="0"/>
              </a:rPr>
              <a:t>«Мне жаль, что с тобой это случилось».</a:t>
            </a:r>
          </a:p>
          <a:p>
            <a:pPr lvl="1" eaLnBrk="1" hangingPunct="1"/>
            <a:r>
              <a:rPr lang="ru-RU" sz="2200" smtClean="0">
                <a:latin typeface="Times New Roman" pitchFamily="18" charset="0"/>
              </a:rPr>
              <a:t>«Мне надо поговорить о том, что случилось с ...(юристом, учителем). Они захотят задать тебе несколько вопросов. Они постараются сделать так, чтобы ты чувствовал себя в безопасности. Бывают такие секреты, которые нельзя хранить, если тебе сделали плохо».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b="1" smtClean="0">
                <a:latin typeface="Times New Roman" pitchFamily="18" charset="0"/>
              </a:rPr>
              <a:t>Не думайте, что ребенок обязательно ненавидит своего обидчика или сердится на него.</a:t>
            </a:r>
          </a:p>
          <a:p>
            <a:pPr eaLnBrk="1" hangingPunct="1">
              <a:lnSpc>
                <a:spcPct val="80000"/>
              </a:lnSpc>
            </a:pPr>
            <a:r>
              <a:rPr lang="ru-RU" b="1" smtClean="0">
                <a:latin typeface="Times New Roman" pitchFamily="18" charset="0"/>
              </a:rPr>
              <a:t>Терпеливо отвечайте на вопросы и рассеивайте тревоги ребенка.</a:t>
            </a:r>
          </a:p>
          <a:p>
            <a:pPr eaLnBrk="1" hangingPunct="1">
              <a:lnSpc>
                <a:spcPct val="80000"/>
              </a:lnSpc>
            </a:pPr>
            <a:r>
              <a:rPr lang="ru-RU" b="1" smtClean="0">
                <a:latin typeface="Times New Roman" pitchFamily="18" charset="0"/>
              </a:rPr>
              <a:t>Следите за тем, чтобы не давать обещаний, которые вы не можете исполнить.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53252" name="Picture 4" descr="26-9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2113" y="4221163"/>
            <a:ext cx="2401887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1240390603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92613"/>
            <a:ext cx="255587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ru-RU" sz="2400" b="1" smtClean="0">
                <a:latin typeface="Times New Roman" pitchFamily="18" charset="0"/>
              </a:rPr>
              <a:t>Организуйте разговор с ребенком наедине и чем скорее, тем лучше.</a:t>
            </a:r>
          </a:p>
          <a:p>
            <a:pPr algn="just" eaLnBrk="1" hangingPunct="1"/>
            <a:r>
              <a:rPr lang="ru-RU" sz="2400" b="1" smtClean="0">
                <a:latin typeface="Times New Roman" pitchFamily="18" charset="0"/>
              </a:rPr>
              <a:t>Поддерживайте нормальный статус ребенка в классе.</a:t>
            </a:r>
          </a:p>
          <a:p>
            <a:pPr algn="just" eaLnBrk="1" hangingPunct="1"/>
            <a:r>
              <a:rPr lang="ru-RU" sz="2400" b="1" smtClean="0">
                <a:latin typeface="Times New Roman" pitchFamily="18" charset="0"/>
              </a:rPr>
              <a:t>Не решайте за ребенка, что он хочет и чего не хочет. Спрашивайте! Это поможет вам проявить теплое отношение на уровне, комфортном для ребенка.</a:t>
            </a:r>
          </a:p>
          <a:p>
            <a:pPr algn="just" eaLnBrk="1" hangingPunct="1"/>
            <a:r>
              <a:rPr lang="ru-RU" sz="2400" b="1" smtClean="0">
                <a:latin typeface="Times New Roman" pitchFamily="18" charset="0"/>
              </a:rPr>
              <a:t>Используйте нормальное выражение теплого отношения, пусть в вашем голосе звучит тепло</a:t>
            </a:r>
            <a:r>
              <a:rPr lang="ru-RU" sz="2400" smtClean="0">
                <a:latin typeface="Times New Roman" pitchFamily="18" charset="0"/>
              </a:rPr>
              <a:t>.</a:t>
            </a:r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Профилактические мероприятия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000" smtClean="0"/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- необходимо научить детей  определять, какое  поведение взрослых (имеются ввиду поведенческие формы насилия) является неподобающим и как реагировать в соответствующих ситуациях.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- необходимо убедить ребенка немедленно обращаться за помощью в случае возможного или уже случившегося насилия, несмотря на то, что взрослые-насильники убеждают их все держать в секрете (детям необходимо помочь разобраться, какая информация должна быть конфиденциальной, а что следует сообщить окружающим; с кем им стоит поделиться своими проблемами, и что делать в случае, если взрослый им не поверит).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500" b="1" u="sng" smtClean="0"/>
              <a:t>Для защиты прав детей в Российской Федерации созданы специальные институты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1600" b="1" smtClean="0"/>
              <a:t>Уполномоченный при Президенте Российской Федерации по правам ребенка</a:t>
            </a:r>
          </a:p>
          <a:p>
            <a:pPr eaLnBrk="1" hangingPunct="1"/>
            <a:r>
              <a:rPr lang="ru-RU" sz="1600" b="1" smtClean="0"/>
              <a:t>Уполномоченный по правам ребенка при Главе Республики Мордовия</a:t>
            </a:r>
          </a:p>
          <a:p>
            <a:pPr eaLnBrk="1" hangingPunct="1"/>
            <a:r>
              <a:rPr lang="ru-RU" sz="1600" b="1" smtClean="0"/>
              <a:t>Органы опеки и попечительства (администрация муниципального района и ГО Саранск)</a:t>
            </a:r>
          </a:p>
          <a:p>
            <a:pPr eaLnBrk="1" hangingPunct="1"/>
            <a:r>
              <a:rPr lang="ru-RU" sz="1600" b="1" smtClean="0"/>
              <a:t>Органы прокуратуры</a:t>
            </a:r>
          </a:p>
          <a:p>
            <a:pPr eaLnBrk="1" hangingPunct="1"/>
            <a:r>
              <a:rPr lang="ru-RU" sz="1600" b="1" smtClean="0"/>
              <a:t>Комиссии по делам несовершеннолетних и защите их прав (Республиканская и муниципальных районов и городского округа Саранск)</a:t>
            </a:r>
          </a:p>
          <a:p>
            <a:pPr eaLnBrk="1" hangingPunct="1"/>
            <a:r>
              <a:rPr lang="ru-RU" sz="1600" b="1" smtClean="0"/>
              <a:t>Общественный инспектор по охране прав детства образовательного учреждения</a:t>
            </a:r>
          </a:p>
          <a:p>
            <a:pPr eaLnBrk="1" hangingPunct="1"/>
            <a:r>
              <a:rPr lang="ru-RU" sz="1600" b="1" smtClean="0"/>
              <a:t>Отделение по делам несовершеннолетних полиции</a:t>
            </a:r>
          </a:p>
          <a:p>
            <a:pPr eaLnBrk="1" hangingPunct="1"/>
            <a:r>
              <a:rPr lang="ru-RU" sz="1600" b="1" smtClean="0"/>
              <a:t>Детский телефон Доверия с единым общероссийским номером и другие телефоны доверия, действующие в Республике Мордовия</a:t>
            </a:r>
          </a:p>
          <a:p>
            <a:pPr eaLnBrk="1" hangingPunct="1"/>
            <a:r>
              <a:rPr lang="ru-RU" sz="1600" b="1" smtClean="0"/>
              <a:t>Управление Федеральной службы по контролю за оборотом наркотиков РФ по Республике Мордовия</a:t>
            </a:r>
          </a:p>
          <a:p>
            <a:pPr eaLnBrk="1" hangingPunct="1"/>
            <a:r>
              <a:rPr lang="ru-RU" sz="1600" b="1" smtClean="0"/>
              <a:t>Другие правозащитные органы и общественные организации</a:t>
            </a:r>
          </a:p>
          <a:p>
            <a:pPr eaLnBrk="1" hangingPunct="1"/>
            <a:endParaRPr lang="ru-RU" sz="16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КУДА  ОБРАЩАТЬСЯ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ПСИХОЛОГ</a:t>
            </a:r>
            <a:r>
              <a:rPr lang="ru-RU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ru-RU" sz="1200" smtClean="0"/>
          </a:p>
          <a:p>
            <a:pPr eaLnBrk="1" hangingPunct="1"/>
            <a:r>
              <a:rPr lang="ru-RU" sz="3600" smtClean="0"/>
              <a:t>ВРАЧ – ПСИХОТЕРАПЕВТ</a:t>
            </a:r>
          </a:p>
          <a:p>
            <a:pPr eaLnBrk="1" hangingPunct="1">
              <a:buFont typeface="Wingdings" pitchFamily="2" charset="2"/>
              <a:buNone/>
            </a:pPr>
            <a:endParaRPr lang="ru-RU" sz="1000" smtClean="0"/>
          </a:p>
          <a:p>
            <a:pPr eaLnBrk="1" hangingPunct="1"/>
            <a:r>
              <a:rPr lang="ru-RU" sz="3600" smtClean="0"/>
              <a:t>ВРАЧ – ПСИХИАТР</a:t>
            </a:r>
          </a:p>
          <a:p>
            <a:pPr eaLnBrk="1" hangingPunct="1">
              <a:buFont typeface="Wingdings" pitchFamily="2" charset="2"/>
              <a:buNone/>
            </a:pPr>
            <a:endParaRPr lang="ru-RU" sz="1000" smtClean="0"/>
          </a:p>
          <a:p>
            <a:pPr eaLnBrk="1" hangingPunct="1"/>
            <a:r>
              <a:rPr lang="ru-RU" sz="3600" smtClean="0"/>
              <a:t>ВРАЧ -  ПСИХИАТР - НАРКОЛОГ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0" name="Picture 2" descr="kid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44888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852" name="Picture 4" descr="a9951fbe0933748cf813f4c908e081d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95688"/>
            <a:ext cx="37084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853" name="Picture 5" descr="vi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2463" y="0"/>
            <a:ext cx="341153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855" name="Picture 7" descr="ca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0"/>
            <a:ext cx="30686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856" name="Picture 8" descr="j7266_12318389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3357563"/>
            <a:ext cx="38893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857" name="Picture 9" descr="hand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46788" y="3284538"/>
            <a:ext cx="3097212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63938" y="1628775"/>
            <a:ext cx="5329237" cy="50403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1800" dirty="0" smtClean="0"/>
              <a:t>      </a:t>
            </a:r>
            <a:r>
              <a:rPr lang="ru-RU" sz="1800" b="1" i="1" dirty="0" smtClean="0"/>
              <a:t>Берегите </a:t>
            </a:r>
            <a:r>
              <a:rPr lang="ru-RU" sz="1800" b="1" i="1" dirty="0" smtClean="0"/>
              <a:t>своих детей,</a:t>
            </a:r>
            <a:br>
              <a:rPr lang="ru-RU" sz="1800" b="1" i="1" dirty="0" smtClean="0"/>
            </a:br>
            <a:r>
              <a:rPr lang="ru-RU" sz="1800" b="1" i="1" dirty="0" smtClean="0"/>
              <a:t>Их за шалости не ругайте.</a:t>
            </a:r>
            <a:br>
              <a:rPr lang="ru-RU" sz="1800" b="1" i="1" dirty="0" smtClean="0"/>
            </a:br>
            <a:r>
              <a:rPr lang="ru-RU" sz="1800" b="1" i="1" dirty="0" smtClean="0"/>
              <a:t>Зло своих неудачных дней</a:t>
            </a:r>
            <a:br>
              <a:rPr lang="ru-RU" sz="1800" b="1" i="1" dirty="0" smtClean="0"/>
            </a:br>
            <a:r>
              <a:rPr lang="ru-RU" sz="1800" b="1" i="1" dirty="0" smtClean="0"/>
              <a:t>Никогда на них не срывайте.</a:t>
            </a:r>
            <a:br>
              <a:rPr lang="ru-RU" sz="1800" b="1" i="1" dirty="0" smtClean="0"/>
            </a:br>
            <a:r>
              <a:rPr lang="ru-RU" sz="1800" b="1" i="1" dirty="0" smtClean="0"/>
              <a:t>Не сердитесь на них всерьез,</a:t>
            </a:r>
            <a:br>
              <a:rPr lang="ru-RU" sz="1800" b="1" i="1" dirty="0" smtClean="0"/>
            </a:br>
            <a:r>
              <a:rPr lang="ru-RU" sz="1800" b="1" i="1" dirty="0" smtClean="0"/>
              <a:t>Даже если они провинились,</a:t>
            </a:r>
            <a:br>
              <a:rPr lang="ru-RU" sz="1800" b="1" i="1" dirty="0" smtClean="0"/>
            </a:br>
            <a:r>
              <a:rPr lang="ru-RU" sz="1800" b="1" i="1" dirty="0" smtClean="0"/>
              <a:t>Ничего нет дороже слез,</a:t>
            </a:r>
            <a:br>
              <a:rPr lang="ru-RU" sz="1800" b="1" i="1" dirty="0" smtClean="0"/>
            </a:br>
            <a:r>
              <a:rPr lang="ru-RU" sz="1800" b="1" i="1" dirty="0" smtClean="0"/>
              <a:t>Что с ресничек родных скатились.</a:t>
            </a:r>
            <a:br>
              <a:rPr lang="ru-RU" sz="1800" b="1" i="1" dirty="0" smtClean="0"/>
            </a:br>
            <a:r>
              <a:rPr lang="ru-RU" sz="1800" b="1" i="1" dirty="0" smtClean="0"/>
              <a:t>Если валит усталость с ног</a:t>
            </a:r>
            <a:br>
              <a:rPr lang="ru-RU" sz="1800" b="1" i="1" dirty="0" smtClean="0"/>
            </a:br>
            <a:r>
              <a:rPr lang="ru-RU" sz="1800" b="1" i="1" dirty="0" smtClean="0"/>
              <a:t>Совладать с нею нету мочи,</a:t>
            </a:r>
            <a:br>
              <a:rPr lang="ru-RU" sz="1800" b="1" i="1" dirty="0" smtClean="0"/>
            </a:br>
            <a:r>
              <a:rPr lang="ru-RU" sz="1800" b="1" i="1" dirty="0" smtClean="0"/>
              <a:t>Ну а к Вам подойдет сынок</a:t>
            </a:r>
            <a:br>
              <a:rPr lang="ru-RU" sz="1800" b="1" i="1" dirty="0" smtClean="0"/>
            </a:br>
            <a:r>
              <a:rPr lang="ru-RU" sz="1800" b="1" i="1" dirty="0" smtClean="0"/>
              <a:t>Или руки протянет дочка.</a:t>
            </a:r>
            <a:br>
              <a:rPr lang="ru-RU" sz="1800" b="1" i="1" dirty="0" smtClean="0"/>
            </a:br>
            <a:r>
              <a:rPr lang="ru-RU" sz="1800" b="1" i="1" dirty="0" smtClean="0"/>
              <a:t>Обнимите покрепче их,</a:t>
            </a:r>
            <a:br>
              <a:rPr lang="ru-RU" sz="1800" b="1" i="1" dirty="0" smtClean="0"/>
            </a:br>
            <a:r>
              <a:rPr lang="ru-RU" sz="1800" b="1" i="1" dirty="0" smtClean="0"/>
              <a:t>Детской ласкою дорожите</a:t>
            </a:r>
            <a:br>
              <a:rPr lang="ru-RU" sz="1800" b="1" i="1" dirty="0" smtClean="0"/>
            </a:br>
            <a:r>
              <a:rPr lang="ru-RU" sz="1800" b="1" i="1" dirty="0" smtClean="0"/>
              <a:t>Это счастье ? короткий миг,</a:t>
            </a:r>
            <a:br>
              <a:rPr lang="ru-RU" sz="1800" b="1" i="1" dirty="0" smtClean="0"/>
            </a:br>
            <a:r>
              <a:rPr lang="ru-RU" sz="1800" b="1" i="1" dirty="0" smtClean="0"/>
              <a:t>Быть счастливыми поспешите.</a:t>
            </a:r>
            <a:br>
              <a:rPr lang="ru-RU" sz="1800" b="1" i="1" dirty="0" smtClean="0"/>
            </a:br>
            <a:r>
              <a:rPr lang="ru-RU" sz="1800" b="1" i="1" dirty="0" smtClean="0"/>
              <a:t>Ведь растают как снег весной,</a:t>
            </a:r>
            <a:br>
              <a:rPr lang="ru-RU" sz="1800" b="1" i="1" dirty="0" smtClean="0"/>
            </a:br>
            <a:r>
              <a:rPr lang="ru-RU" sz="1800" b="1" i="1" dirty="0" smtClean="0"/>
              <a:t>Промелькнут дни златые эти</a:t>
            </a:r>
            <a:br>
              <a:rPr lang="ru-RU" sz="1800" b="1" i="1" dirty="0" smtClean="0"/>
            </a:br>
            <a:r>
              <a:rPr lang="ru-RU" sz="1800" b="1" i="1" dirty="0" smtClean="0"/>
              <a:t>И покинут очаг родной</a:t>
            </a:r>
            <a:br>
              <a:rPr lang="ru-RU" sz="1800" b="1" i="1" dirty="0" smtClean="0"/>
            </a:br>
            <a:r>
              <a:rPr lang="ru-RU" sz="1800" b="1" i="1" dirty="0" smtClean="0"/>
              <a:t>Повзрослевшие Ваши дети</a:t>
            </a:r>
            <a:r>
              <a:rPr lang="ru-RU" sz="1800" dirty="0" smtClean="0"/>
              <a:t>.</a:t>
            </a:r>
            <a:endParaRPr lang="ru-RU" sz="1800" b="1" dirty="0" smtClean="0">
              <a:latin typeface="Georgia" pitchFamily="18" charset="0"/>
            </a:endParaRPr>
          </a:p>
        </p:txBody>
      </p:sp>
      <p:pic>
        <p:nvPicPr>
          <p:cNvPr id="59395" name="Picture 3" descr="872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4088"/>
            <a:ext cx="3455987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4" name="Picture 2" descr="http://karadmin.ru/downloads2/Deti/deti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72766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id110834_w300_h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20713"/>
            <a:ext cx="44640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620713"/>
            <a:ext cx="38115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898" name="Picture 2" descr="216-1-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Решение: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Педагогическому коллективу школы организовать работу по выявлению случаев жестокого обращения с детьми.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Заместителю директора по ВР Ивениной И.Н. организовать работу педагогического коллектива по программе «Профилактика , жестокого обращения с детьми» с целью предупреждения нарушения прав детей в семье, информирования родителей по вопросам семейного законодательства и повышения их ответственности за воспитание детей.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Классным руководителям 1-11кл провести родительские  собрания </a:t>
            </a:r>
            <a:r>
              <a:rPr lang="ru-RU" sz="1800" b="1" smtClean="0"/>
              <a:t>«</a:t>
            </a:r>
            <a:r>
              <a:rPr lang="ru-RU" sz="1800" b="1" smtClean="0">
                <a:latin typeface="Times New Roman" pitchFamily="18" charset="0"/>
              </a:rPr>
              <a:t>Жестокие родители – жестокие дети</a:t>
            </a:r>
            <a:r>
              <a:rPr lang="ru-RU" sz="1800" b="1" smtClean="0"/>
              <a:t>».</a:t>
            </a:r>
            <a:endParaRPr lang="ru-RU" sz="18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Классным руководителям 10-11кл  включить в план работы  программу тренинга «Школа подготовки молодежи к семейной жизни».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Психологам Юртайкиной О.А., Девяткиной Л.А., организовать консультации   для родителей  и  детей попавших в трудную жизненную ситуацию.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Социальному работнику    Старцевой Л.В.   подготовить различные памятки для родителей и учащихся  по  теме «Как выжить если ты в опасности».</a:t>
            </a:r>
          </a:p>
          <a:p>
            <a:pPr eaLnBrk="1" hangingPunct="1">
              <a:lnSpc>
                <a:spcPct val="80000"/>
              </a:lnSpc>
            </a:pPr>
            <a:endParaRPr lang="ru-RU" sz="1800" b="1" smtClean="0">
              <a:latin typeface="Times New Roman" pitchFamily="18" charset="0"/>
            </a:endParaRPr>
          </a:p>
        </p:txBody>
      </p:sp>
      <p:pic>
        <p:nvPicPr>
          <p:cNvPr id="168966" name="Picture 6" descr="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0"/>
            <a:ext cx="2195512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6" name="Picture 4" descr="c4cced22_1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6988"/>
            <a:ext cx="4500563" cy="3376612"/>
          </a:xfrm>
          <a:noFill/>
        </p:spPr>
      </p:pic>
      <p:pic>
        <p:nvPicPr>
          <p:cNvPr id="335878" name="Picture 6" descr="18629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481388"/>
            <a:ext cx="4502150" cy="3376612"/>
          </a:xfrm>
          <a:noFill/>
        </p:spPr>
      </p:pic>
      <p:pic>
        <p:nvPicPr>
          <p:cNvPr id="335879" name="Picture 7" descr="940f5d4b2d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0"/>
            <a:ext cx="3509963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880" name="Picture 8" descr="slovo_pics1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3500438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FF"/>
                </a:solidFill>
                <a:latin typeface="Georgia" pitchFamily="18" charset="0"/>
              </a:rPr>
              <a:t>Из истории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rgbClr val="A50021"/>
                </a:solidFill>
                <a:latin typeface="Georgia" pitchFamily="18" charset="0"/>
              </a:rPr>
              <a:t>Упоминания о жестокостях к детям в различных литературных источниках встречаются до II в. н.э. 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Ш"/>
            </a:pPr>
            <a:r>
              <a:rPr lang="ru-RU" sz="2400" smtClean="0">
                <a:latin typeface="Georgia" pitchFamily="18" charset="0"/>
              </a:rPr>
              <a:t>детей убивали в ритуальных целях: считалось, что убитый ребенок может помочь бесплодным женщинам справиться с болезнями, обеспечить здоровье и молодость;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Ш"/>
            </a:pPr>
            <a:r>
              <a:rPr lang="ru-RU" sz="2400" smtClean="0">
                <a:latin typeface="Georgia" pitchFamily="18" charset="0"/>
              </a:rPr>
              <a:t> их хоронили под фундаментом здания, чтобы сделать его прочнее;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Ш"/>
            </a:pPr>
            <a:r>
              <a:rPr lang="ru-RU" sz="2400" smtClean="0">
                <a:latin typeface="Georgia" pitchFamily="18" charset="0"/>
              </a:rPr>
              <a:t>детей продавали и покупали. </a:t>
            </a:r>
          </a:p>
          <a:p>
            <a:pPr eaLnBrk="1" hangingPunct="1"/>
            <a:endParaRPr lang="ru-RU" sz="2400" smtClean="0"/>
          </a:p>
        </p:txBody>
      </p:sp>
      <p:pic>
        <p:nvPicPr>
          <p:cNvPr id="70658" name="Picture 2" descr="http://www.sott.net/image/image/s7/140928/full/kellis_cemetery_toddler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5143512"/>
            <a:ext cx="3643306" cy="18801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smtClean="0"/>
              <a:t>Мифы и факты в отношении проблемы насилия над детьми.</a:t>
            </a:r>
            <a:br>
              <a:rPr lang="ru-RU" sz="3400" smtClean="0"/>
            </a:br>
            <a:endParaRPr lang="ru-RU" sz="3400" smtClean="0"/>
          </a:p>
        </p:txBody>
      </p:sp>
      <p:graphicFrame>
        <p:nvGraphicFramePr>
          <p:cNvPr id="275506" name="Group 50"/>
          <p:cNvGraphicFramePr>
            <a:graphicFrameLocks noGrp="1"/>
          </p:cNvGraphicFramePr>
          <p:nvPr>
            <p:ph idx="1"/>
          </p:nvPr>
        </p:nvGraphicFramePr>
        <p:xfrm>
          <a:off x="1042988" y="1844675"/>
          <a:ext cx="7772400" cy="6199632"/>
        </p:xfrm>
        <a:graphic>
          <a:graphicData uri="http://schemas.openxmlformats.org/drawingml/2006/table">
            <a:tbl>
              <a:tblPr/>
              <a:tblGrid>
                <a:gridCol w="3744912"/>
                <a:gridCol w="4027488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Мифы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Факты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5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1.Дети чаще подвергаются насилию в  социально неблагополучных семьях.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Неблагополучные семьи более «прозрачны», проблемы детей из таких семей заметны окружающим.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Семьи с высоким доходом более «закрыты».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Внешнее благополучие семьи не является гарантией безопасности ребенка.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350" name="Picture 45" descr="ss07_01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4337050"/>
            <a:ext cx="309562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smtClean="0"/>
              <a:t>Мифы и факты в отношении проблемы насилия над детьми.</a:t>
            </a:r>
            <a:br>
              <a:rPr lang="ru-RU" sz="3400" smtClean="0"/>
            </a:br>
            <a:endParaRPr lang="ru-RU" sz="3400" smtClean="0"/>
          </a:p>
        </p:txBody>
      </p:sp>
      <p:graphicFrame>
        <p:nvGraphicFramePr>
          <p:cNvPr id="277525" name="Group 21"/>
          <p:cNvGraphicFramePr>
            <a:graphicFrameLocks noGrp="1"/>
          </p:cNvGraphicFramePr>
          <p:nvPr>
            <p:ph idx="1"/>
          </p:nvPr>
        </p:nvGraphicFramePr>
        <p:xfrm>
          <a:off x="914400" y="1600200"/>
          <a:ext cx="7772400" cy="4530726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2265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2.Физические наказания могут пойти на пользу ребенку.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Физическое наказание рождает в ребенке чувство страха, унижения, усиливает ярость.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Прививаемые  таким путем нравственные нормы не усваиваются. Развивается агрессивность детей.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5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3.Дети могут провоцировать взрослых на жестокое  обращение.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Дети могут вызывать своим поведением гнев, раздражение, но только взрослые в ответе за то, какие способы они выбирают для выраженения своего гнева.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3934</TotalTime>
  <Words>2739</Words>
  <Application>Microsoft PowerPoint</Application>
  <PresentationFormat>Экран (4:3)</PresentationFormat>
  <Paragraphs>363</Paragraphs>
  <Slides>55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7" baseType="lpstr">
      <vt:lpstr>Слои</vt:lpstr>
      <vt:lpstr>Clip</vt:lpstr>
      <vt:lpstr>Родительское  собрание:</vt:lpstr>
      <vt:lpstr>План родительского собрания:</vt:lpstr>
      <vt:lpstr>Слайд 3</vt:lpstr>
      <vt:lpstr>Слайд 4</vt:lpstr>
      <vt:lpstr>Слайд 5</vt:lpstr>
      <vt:lpstr>Слайд 6</vt:lpstr>
      <vt:lpstr>Из истории</vt:lpstr>
      <vt:lpstr>Мифы и факты в отношении проблемы насилия над детьми. </vt:lpstr>
      <vt:lpstr>Мифы и факты в отношении проблемы насилия над детьми. </vt:lpstr>
      <vt:lpstr>Мифы и факты в отношении проблемы насилия над детьми. </vt:lpstr>
      <vt:lpstr>Мифы и факты в отношении проблемы насилия над детьми. </vt:lpstr>
      <vt:lpstr>Статистика:</vt:lpstr>
      <vt:lpstr>Слайд 13</vt:lpstr>
      <vt:lpstr>Статистика</vt:lpstr>
      <vt:lpstr>Статистика:</vt:lpstr>
      <vt:lpstr>Кто обижает детей?  </vt:lpstr>
      <vt:lpstr>Слайд 17</vt:lpstr>
      <vt:lpstr>ВИДЫ   НАСИЛИЯ:</vt:lpstr>
      <vt:lpstr>Физическое насилие-16%</vt:lpstr>
      <vt:lpstr>Слайд 20</vt:lpstr>
      <vt:lpstr>Распознание факта физического насилия над ребенком </vt:lpstr>
      <vt:lpstr>Физическое насилие, имеющее систематический характер, можно распознать по особенностям психического состояния и поведения ребенка: </vt:lpstr>
      <vt:lpstr>Слайд 23</vt:lpstr>
      <vt:lpstr>Причины почему родители бьют своих детей: </vt:lpstr>
      <vt:lpstr>На основании изучения характеристик родителей, чьи дети пострадали от физического насилия, были выделены семьи, относящиеся к группе риска: </vt:lpstr>
      <vt:lpstr>ПСИХОЛОГИЧЕСКОЕ (эмоциональное) насилие- 7%:</vt:lpstr>
      <vt:lpstr>Особенности   поведения   взрослых,   совершающих   эмоциональное насилие </vt:lpstr>
      <vt:lpstr>Психологическое насилие позволяет заподозрить следующие особенности состояния и развития ребенка:</vt:lpstr>
      <vt:lpstr>ПРЕНЕБРЕЖЕНИЕ ОСНОВНЫМИ НУЖДАМИ РЕБЁНКА-63%</vt:lpstr>
      <vt:lpstr>Признаки, по которым можно заподозрить «заброшенность» ребенка:</vt:lpstr>
      <vt:lpstr>Сексуальное насилие (развращение)-10%:</vt:lpstr>
      <vt:lpstr>Слайд 32</vt:lpstr>
      <vt:lpstr>Сексуальное насилие позволяет распознать особенности состояния и повреждения ребенка:</vt:lpstr>
      <vt:lpstr>ПОСЛЕДСТВИЯ  НАСИЛИЯ ДЛЯ  ДЕТЕЙ  3-х  ЛЕТ</vt:lpstr>
      <vt:lpstr>ПОСЛЕДСТВИЯ НАСИЛИЯ ДЛЯ  ДОШКОЛЬНИКОВ</vt:lpstr>
      <vt:lpstr>ПОСЛЕДСТВИЯ  НАСИЛИЯ ДЛЯ  МЛАДШИХ  ШКОЛЬНИКОВ</vt:lpstr>
      <vt:lpstr>ПОСЛЕДСТВИЯ НАСИЛИЯ ДЛЯ ДЕТЕЙ 9-13 ЛЕТ</vt:lpstr>
      <vt:lpstr>ПОСЛЕДСТВИЯ НАСИЛИЯ ДЛЯ  ПОДРОСТКОВ (13-18 лет)</vt:lpstr>
      <vt:lpstr>Последствия жестокого обращения с детьми в семье</vt:lpstr>
      <vt:lpstr>Причины жестокого обращения в семье:</vt:lpstr>
      <vt:lpstr>Факторы риска, увеличивающие вероятность насильственного поведения родителей</vt:lpstr>
      <vt:lpstr>Особенности физического и личностного развития детей, повышающие риск насилия</vt:lpstr>
      <vt:lpstr>Что делать если ребенок сообщает нам о насилии.</vt:lpstr>
      <vt:lpstr> Успокойте и поддержите ребенка словами.  </vt:lpstr>
      <vt:lpstr>Слайд 45</vt:lpstr>
      <vt:lpstr>Слайд 46</vt:lpstr>
      <vt:lpstr>Профилактические мероприятия</vt:lpstr>
      <vt:lpstr>Для защиты прав детей в Российской Федерации созданы специальные институты</vt:lpstr>
      <vt:lpstr>КУДА  ОБРАЩАТЬСЯ</vt:lpstr>
      <vt:lpstr>Слайд 50</vt:lpstr>
      <vt:lpstr>Слайд 51</vt:lpstr>
      <vt:lpstr>Слайд 52</vt:lpstr>
      <vt:lpstr>Слайд 53</vt:lpstr>
      <vt:lpstr>Слайд 54</vt:lpstr>
      <vt:lpstr>Решение: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114</cp:revision>
  <dcterms:created xsi:type="dcterms:W3CDTF">1601-01-01T00:00:00Z</dcterms:created>
  <dcterms:modified xsi:type="dcterms:W3CDTF">2013-11-14T12:48:19Z</dcterms:modified>
</cp:coreProperties>
</file>