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3D0E43-BAFC-429B-BCB2-33929B86716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6149F3-A9A1-49EC-B587-71A40379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76288"/>
            <a:ext cx="7817670" cy="4224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Опыт работы учителя математики Чегринец Е.И</a:t>
            </a:r>
            <a:br>
              <a:rPr lang="ru-RU" dirty="0" smtClean="0"/>
            </a:br>
            <a:r>
              <a:rPr lang="ru-RU" dirty="0" smtClean="0"/>
              <a:t>МОУ СОШ№9 п.Новокавказского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Александровского р-на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57694"/>
            <a:ext cx="1928794" cy="25003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Asus\Desktop\DSC04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192"/>
            <a:ext cx="2357422" cy="352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3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358246" cy="6268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Е.И\20141201_190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4105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58544" y="1285860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29256" y="0"/>
            <a:ext cx="3714744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Краевой</a:t>
            </a:r>
          </a:p>
          <a:p>
            <a:pPr>
              <a:buNone/>
            </a:pPr>
            <a:r>
              <a:rPr lang="ru-RU" dirty="0" smtClean="0"/>
              <a:t>Математический</a:t>
            </a:r>
          </a:p>
          <a:p>
            <a:pPr>
              <a:buNone/>
            </a:pPr>
            <a:r>
              <a:rPr lang="ru-RU" smtClean="0"/>
              <a:t>Турнир</a:t>
            </a:r>
          </a:p>
          <a:p>
            <a:pPr>
              <a:buNone/>
            </a:pPr>
            <a:r>
              <a:rPr lang="ru-RU" smtClean="0"/>
              <a:t>«Квадратура </a:t>
            </a:r>
            <a:r>
              <a:rPr lang="ru-RU" dirty="0" smtClean="0"/>
              <a:t>круга»</a:t>
            </a:r>
          </a:p>
          <a:p>
            <a:pPr>
              <a:buNone/>
            </a:pPr>
            <a:r>
              <a:rPr lang="ru-RU" dirty="0" smtClean="0"/>
              <a:t>В городе Минеральные воды</a:t>
            </a:r>
          </a:p>
          <a:p>
            <a:pPr>
              <a:buNone/>
            </a:pPr>
            <a:r>
              <a:rPr lang="ru-RU" dirty="0" smtClean="0"/>
              <a:t>Центр «Поиск»</a:t>
            </a:r>
          </a:p>
          <a:p>
            <a:pPr>
              <a:buNone/>
            </a:pPr>
            <a:r>
              <a:rPr lang="ru-RU" dirty="0" smtClean="0"/>
              <a:t>1.12.2014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</a:rPr>
              <a:t>Нестандартные уроки – это один из способов активизации умственной деятельности учащихся на уроке и вне его, возможность заинтересовать ученика предметом, шанс избежать стрессов у учащихся при контроле их знаний, умений и навыков.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Нестандартные уроки математики</a:t>
            </a:r>
            <a:endParaRPr lang="ru-RU" dirty="0"/>
          </a:p>
        </p:txBody>
      </p:sp>
      <p:pic>
        <p:nvPicPr>
          <p:cNvPr id="5" name="Содержимое 4" descr="IMG_6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071934" cy="3429023"/>
          </a:xfrm>
        </p:spPr>
      </p:pic>
      <p:pic>
        <p:nvPicPr>
          <p:cNvPr id="7" name="Рисунок 6" descr="IMG_6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35743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Нестандартная форма уроков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r>
              <a:rPr lang="ru-RU" sz="3200" dirty="0" smtClean="0">
                <a:latin typeface="Times New Roman" pitchFamily="18" charset="0"/>
              </a:rPr>
              <a:t> В настоящее время особенно остро стоит проблема активизации умственной деятельности учащихся. Зачастую даже способные дети, не говоря о слабых учениках, пассивны на уроках.</a:t>
            </a:r>
          </a:p>
          <a:p>
            <a:pPr marL="609600" indent="-609600">
              <a:buNone/>
            </a:pPr>
            <a:r>
              <a:rPr lang="ru-RU" sz="3200" dirty="0" smtClean="0">
                <a:latin typeface="Times New Roman" pitchFamily="18" charset="0"/>
              </a:rPr>
              <a:t>                Причин этому много:</a:t>
            </a:r>
          </a:p>
          <a:p>
            <a:pPr marL="609600" indent="-609600"/>
            <a:r>
              <a:rPr lang="ru-RU" sz="3200" dirty="0" smtClean="0">
                <a:latin typeface="Times New Roman" pitchFamily="18" charset="0"/>
              </a:rPr>
              <a:t> боязнь ошибиться на глазах у своих товарищей;</a:t>
            </a:r>
          </a:p>
          <a:p>
            <a:pPr marL="609600" indent="-609600"/>
            <a:r>
              <a:rPr lang="ru-RU" sz="3200" dirty="0" smtClean="0">
                <a:latin typeface="Times New Roman" pitchFamily="18" charset="0"/>
              </a:rPr>
              <a:t> неумение полно, правильно, грамотно сформулировать ответ;</a:t>
            </a:r>
          </a:p>
          <a:p>
            <a:pPr marL="609600" indent="-609600"/>
            <a:r>
              <a:rPr lang="ru-RU" sz="3200" dirty="0" smtClean="0">
                <a:latin typeface="Times New Roman" pitchFamily="18" charset="0"/>
              </a:rPr>
              <a:t> незнание отдельных фрагментов изученного материала;</a:t>
            </a:r>
          </a:p>
          <a:p>
            <a:pPr marL="609600" indent="-609600"/>
            <a:r>
              <a:rPr lang="ru-RU" sz="3200" dirty="0" smtClean="0">
                <a:latin typeface="Times New Roman" pitchFamily="18" charset="0"/>
              </a:rPr>
              <a:t> отсутствие интереса к изучаемому материалу; и т. п.</a:t>
            </a:r>
          </a:p>
          <a:p>
            <a:pPr marL="609600" indent="-609600">
              <a:buNone/>
            </a:pPr>
            <a:r>
              <a:rPr lang="ru-RU" sz="3200" dirty="0" smtClean="0">
                <a:latin typeface="Times New Roman" pitchFamily="18" charset="0"/>
              </a:rPr>
              <a:t>    </a:t>
            </a:r>
          </a:p>
          <a:p>
            <a:pPr marL="609600" indent="-609600">
              <a:buNone/>
            </a:pPr>
            <a:r>
              <a:rPr lang="ru-RU" sz="3200" dirty="0" smtClean="0">
                <a:latin typeface="Times New Roman" pitchFamily="18" charset="0"/>
              </a:rPr>
              <a:t>   Эти проблемы можно решить, проводя уроки в нестандартной форме.</a:t>
            </a:r>
          </a:p>
          <a:p>
            <a:pPr marL="609600" indent="-609600">
              <a:buNone/>
            </a:pPr>
            <a:r>
              <a:rPr lang="ru-RU" sz="3200" dirty="0" smtClean="0">
                <a:latin typeface="Times New Roman" pitchFamily="18" charset="0"/>
              </a:rPr>
              <a:t>   Нестандартные уроки – это один из способов активизации умственной деятельности учащихся на уроке и вне его, возможность    заинтересовать ученика предметом, шанс избежать стрессов у учащихся при контроле знаний, умений, навыков.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нестандартных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Чтобы у подростка выработалось положительное отношение к людям, к самому себе, развивались творческие способности, нужно, чтобы окружающая жизнь, его деятельность требовали от него активного выражения этого отношения. Одним из эффективных средств является </a:t>
            </a:r>
            <a:r>
              <a:rPr lang="ru-RU" sz="3200" b="1" dirty="0" smtClean="0">
                <a:latin typeface="Times New Roman" pitchFamily="18" charset="0"/>
              </a:rPr>
              <a:t>решение математических задач.</a:t>
            </a:r>
            <a:endParaRPr lang="ru-RU" sz="32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Например: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Вы плывете на лодке по озеру и хотите узнать его глубину. Нельзя ли воспользоваться для этого торчащим из воды камышом, не вырывая его?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</a:rPr>
              <a:t>  Над озером тихим  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С полфута размером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Высился лотоса цвет.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Он рос одиноко,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И ветер порывом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Отнес его в сторону. Нет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Боле цветка над водой.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Нашел же рыбак его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Ранней весною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В двух футах от места, где рос.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Итак, предложу я вопрос: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«Как озера вода здесь глубока?»</a:t>
            </a:r>
            <a:endParaRPr lang="ru-RU" dirty="0"/>
          </a:p>
        </p:txBody>
      </p:sp>
      <p:pic>
        <p:nvPicPr>
          <p:cNvPr id="4" name="Рисунок 3" descr="IMG_8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43314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Занимательные 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Усталость – одна из причин падения внимания и интереса к учению. Уменьшить усталость учащихся от выполнения однообразных упражнений можно с помощью занимательных задач.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        Занимательная задача – это настоящая математическая задача, только с неожиданным или, как сейчас принято говорить, нестандартным решением.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Такие задачи очень полезны для развития гибкости ума, выработки навыков нешаблонного мышления, повышения интереса к предмету.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       В таких задачах математика предстает перед учащимися новой гранью.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Занимательность не исчерпывается только задачами. Это может быть юмор, доступный пониманию детей, софизм, логический парадокс, интересный исторический факт, пословицы, которые можно применить к математическим чертежам ( графики функций - пословицы).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дидоктических</a:t>
            </a:r>
            <a:r>
              <a:rPr lang="ru-RU" dirty="0" smtClean="0"/>
              <a:t>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Огромное значение для развития творческой деятельности учащихся играют дидактические игры, которые можно использовать на различных этапах урока.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 </a:t>
            </a:r>
            <a:r>
              <a:rPr lang="ru-RU" sz="3200" b="1" dirty="0" smtClean="0">
                <a:latin typeface="Times New Roman" pitchFamily="18" charset="0"/>
              </a:rPr>
              <a:t>Обучающей </a:t>
            </a:r>
            <a:r>
              <a:rPr lang="ru-RU" sz="3200" dirty="0" smtClean="0">
                <a:latin typeface="Times New Roman" pitchFamily="18" charset="0"/>
              </a:rPr>
              <a:t>будет игра, если учащиеся, участвуя в ней, приобретают новые знания, умения и навыки или вынуждены приобрести их в процессе подготовки к игре.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 </a:t>
            </a:r>
            <a:r>
              <a:rPr lang="ru-RU" sz="3200" b="1" dirty="0" smtClean="0">
                <a:latin typeface="Times New Roman" pitchFamily="18" charset="0"/>
              </a:rPr>
              <a:t>Контролирующей </a:t>
            </a:r>
            <a:r>
              <a:rPr lang="ru-RU" sz="3200" dirty="0" smtClean="0">
                <a:latin typeface="Times New Roman" pitchFamily="18" charset="0"/>
              </a:rPr>
              <a:t>будет игра, дидактическая цель которой состоит в повторении, закреплении, проверке ранее полученных знаний.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  </a:t>
            </a:r>
            <a:r>
              <a:rPr lang="ru-RU" sz="3200" b="1" dirty="0" smtClean="0">
                <a:latin typeface="Times New Roman" pitchFamily="18" charset="0"/>
              </a:rPr>
              <a:t>Обобщающие </a:t>
            </a:r>
            <a:r>
              <a:rPr lang="ru-RU" sz="3200" dirty="0" smtClean="0">
                <a:latin typeface="Times New Roman" pitchFamily="18" charset="0"/>
              </a:rPr>
              <a:t>игры требуют интеграции знаний. Они способствуют установлению </a:t>
            </a:r>
            <a:r>
              <a:rPr lang="ru-RU" sz="3200" dirty="0" err="1" smtClean="0">
                <a:latin typeface="Times New Roman" pitchFamily="18" charset="0"/>
              </a:rPr>
              <a:t>межпредметных</a:t>
            </a:r>
            <a:r>
              <a:rPr lang="ru-RU" sz="3200" dirty="0" smtClean="0">
                <a:latin typeface="Times New Roman" pitchFamily="18" charset="0"/>
              </a:rPr>
              <a:t> связей, направлены на приобретение умений действовать в разных учебных ситуациях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Небольшие творческие задания, которые можно предложить на каникулах: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Проиллюстрируйте применение математических понятий, терминов на примерах из жизни, художественной литературы, на различных школьных предметах.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</a:rPr>
              <a:t>  Сделайте подборку пословиц и поговорок, в содержание которых входит число: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              - 7 раз отмерь, 1 раз отрежь.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              - За 2-мя зайцами погонишься, ни 1-ого не поймаешь.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              - 7 деревень, а лошадка одна.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ru-RU" sz="3200" dirty="0" smtClean="0">
                <a:latin typeface="Times New Roman" pitchFamily="18" charset="0"/>
              </a:rPr>
              <a:t>Напишите сказку, стихи, басню, сценку на математическую тему.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endParaRPr lang="ru-RU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         Например, после изучения темы «Нахождение части от числа» </a:t>
            </a:r>
            <a:r>
              <a:rPr lang="ru-RU" sz="3200" smtClean="0">
                <a:latin typeface="Times New Roman" pitchFamily="18" charset="0"/>
              </a:rPr>
              <a:t>ученик </a:t>
            </a:r>
            <a:r>
              <a:rPr lang="ru-RU" sz="3200" smtClean="0">
                <a:latin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</a:rPr>
              <a:t>класса написал следующую сказку: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</a:rPr>
              <a:t>« В некотором царстве, в некотором государстве жило положительное Число, а у этого Числа была дочь – Дробь и сын – Процент. Сын и дочь всегда спорили между собой, кто из них главнее, кто дороже Числу. Но хоть они и жили в математическом городе, совсем не знали математики, им было невдомек, что Процент и Дробь –это часть Числа, а потому для Числа они одинаково дороги».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Виды игр на уроках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Times New Roman" pitchFamily="18" charset="0"/>
              </a:rPr>
              <a:t> Деловая игра.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Например: «Строитель», «Конструктор», «Магазин», «Банкир», «Почта», «Путешествие» и т.п.( в деловых играх на основе игрового замысла моделируются жизненные ситуации).</a:t>
            </a:r>
          </a:p>
          <a:p>
            <a:r>
              <a:rPr lang="ru-RU" sz="3200" dirty="0" smtClean="0">
                <a:latin typeface="Times New Roman" pitchFamily="18" charset="0"/>
              </a:rPr>
              <a:t>  Ролевая игра.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Например: «Рыбалка», «Кто быстрее», «Найди ошибку», «Недописанный пример», «Закодированный ответ», «Математическое Домино», «Собери картинку», «Эстафета» и др.(более ограниченный набор структурных компонентов).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</a:rPr>
              <a:t>Игровые формы уроков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         Урок-сказка, урок-КВН, урок-путешествие, урок-кроссворд, урок-смотр знаний, игра «Счастливый случай», «Поле чудес», «Математический биатлон», «Звездный час», «Десятка», «Аукцион», «Лото», «Покормите рыбок», «Кто хочет стать миллионером»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13807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6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4000496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862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   Опыт работы учителя математики Чегринец Е.И МОУ СОШ№9 п.Новокавказского Александровского р-на</vt:lpstr>
      <vt:lpstr>Нестандартные уроки математики</vt:lpstr>
      <vt:lpstr>Нестандартная форма уроков </vt:lpstr>
      <vt:lpstr>Использование нестандартных задач</vt:lpstr>
      <vt:lpstr>Занимательные задачи </vt:lpstr>
      <vt:lpstr>Использование дидоктических игр</vt:lpstr>
      <vt:lpstr>Небольшие творческие задания, которые можно предложить на каникулах:</vt:lpstr>
      <vt:lpstr>Виды игр на уроках математики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учителя математики Чегринец Е.И МОУ СОШ№9 п.Новокавказского Александровского р-на</dc:title>
  <dc:creator>Asus</dc:creator>
  <cp:lastModifiedBy>Asus</cp:lastModifiedBy>
  <cp:revision>15</cp:revision>
  <dcterms:created xsi:type="dcterms:W3CDTF">2014-12-04T06:47:40Z</dcterms:created>
  <dcterms:modified xsi:type="dcterms:W3CDTF">2014-12-15T14:30:57Z</dcterms:modified>
</cp:coreProperties>
</file>